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84" r:id="rId2"/>
    <p:sldId id="285" r:id="rId3"/>
    <p:sldId id="296" r:id="rId4"/>
    <p:sldId id="289" r:id="rId5"/>
    <p:sldId id="297" r:id="rId6"/>
    <p:sldId id="298" r:id="rId7"/>
    <p:sldId id="286" r:id="rId8"/>
    <p:sldId id="295" r:id="rId9"/>
    <p:sldId id="287" r:id="rId10"/>
    <p:sldId id="288" r:id="rId11"/>
    <p:sldId id="293" r:id="rId12"/>
    <p:sldId id="290" r:id="rId13"/>
    <p:sldId id="291" r:id="rId14"/>
    <p:sldId id="299" r:id="rId15"/>
    <p:sldId id="300" r:id="rId16"/>
    <p:sldId id="301" r:id="rId17"/>
    <p:sldId id="29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2018-12-10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2018-12-10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2018-12-10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2018-12-10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2018-12-10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2018-12-10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2018-12-10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2018-12-10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oncordiafoodgroups.ca/food-groups-networ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yeleni.org/" TargetMode="External"/><Relationship Id="rId2" Type="http://schemas.openxmlformats.org/officeDocument/2006/relationships/hyperlink" Target="https://viacampesina.org/en/" TargetMode="External"/><Relationship Id="rId1" Type="http://schemas.openxmlformats.org/officeDocument/2006/relationships/slideLayout" Target="../slideLayouts/slideLayout2.xml"/><Relationship Id="rId6" Type="http://schemas.openxmlformats.org/officeDocument/2006/relationships/hyperlink" Target="https://tv.viacampesina.org/Nyeleni-Europe-Chapter-1?lang=en" TargetMode="External"/><Relationship Id="rId5" Type="http://schemas.openxmlformats.org/officeDocument/2006/relationships/hyperlink" Target="http://www.foodsovereignty.org/" TargetMode="External"/><Relationship Id="rId4" Type="http://schemas.openxmlformats.org/officeDocument/2006/relationships/hyperlink" Target="http://foodsov.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ban.ca/wp-content/uploads/Are-GM-crops-better-for-farmers-E-web-singles.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fontScale="85000" lnSpcReduction="20000"/>
          </a:bodyPr>
          <a:lstStyle/>
          <a:p>
            <a:r>
              <a:rPr lang="en-CA" dirty="0"/>
              <a:t>Food sovereignty </a:t>
            </a:r>
          </a:p>
          <a:p>
            <a:r>
              <a:rPr lang="en-CA" dirty="0"/>
              <a:t>Erik Chevrier</a:t>
            </a:r>
          </a:p>
          <a:p>
            <a:r>
              <a:rPr lang="en-CA" dirty="0"/>
              <a:t>October 24</a:t>
            </a:r>
            <a:r>
              <a:rPr lang="en-CA" baseline="30000" dirty="0"/>
              <a:t>th</a:t>
            </a:r>
            <a:r>
              <a:rPr lang="en-CA" dirty="0"/>
              <a:t>, 2018</a:t>
            </a:r>
          </a:p>
        </p:txBody>
      </p:sp>
    </p:spTree>
    <p:extLst>
      <p:ext uri="{BB962C8B-B14F-4D97-AF65-F5344CB8AC3E}">
        <p14:creationId xmlns:p14="http://schemas.microsoft.com/office/powerpoint/2010/main" val="183161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656F477-2399-4F7B-90D8-0F196F8C161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83631" y="75519"/>
            <a:ext cx="9307740" cy="6643891"/>
          </a:xfrm>
        </p:spPr>
      </p:pic>
    </p:spTree>
    <p:extLst>
      <p:ext uri="{BB962C8B-B14F-4D97-AF65-F5344CB8AC3E}">
        <p14:creationId xmlns:p14="http://schemas.microsoft.com/office/powerpoint/2010/main" val="241404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FE5F-3E62-44E5-B8B0-07467E47F78E}"/>
              </a:ext>
            </a:extLst>
          </p:cNvPr>
          <p:cNvSpPr>
            <a:spLocks noGrp="1"/>
          </p:cNvSpPr>
          <p:nvPr>
            <p:ph type="title"/>
          </p:nvPr>
        </p:nvSpPr>
        <p:spPr/>
        <p:txBody>
          <a:bodyPr/>
          <a:lstStyle/>
          <a:p>
            <a:r>
              <a:rPr lang="en-US" dirty="0"/>
              <a:t>Terms you should know! </a:t>
            </a:r>
            <a:r>
              <a:rPr lang="en-US" sz="2400" dirty="0"/>
              <a:t>(Holt-Gimenez)</a:t>
            </a:r>
            <a:endParaRPr lang="en-US" dirty="0"/>
          </a:p>
        </p:txBody>
      </p:sp>
      <p:sp>
        <p:nvSpPr>
          <p:cNvPr id="3" name="Content Placeholder 2">
            <a:extLst>
              <a:ext uri="{FF2B5EF4-FFF2-40B4-BE49-F238E27FC236}">
                <a16:creationId xmlns:a16="http://schemas.microsoft.com/office/drawing/2014/main" id="{9B2A7A84-0DDF-42D3-8E55-83B9DAC07FA7}"/>
              </a:ext>
            </a:extLst>
          </p:cNvPr>
          <p:cNvSpPr>
            <a:spLocks noGrp="1"/>
          </p:cNvSpPr>
          <p:nvPr>
            <p:ph idx="1"/>
          </p:nvPr>
        </p:nvSpPr>
        <p:spPr/>
        <p:txBody>
          <a:bodyPr/>
          <a:lstStyle/>
          <a:p>
            <a:r>
              <a:rPr lang="en-US" dirty="0"/>
              <a:t>To get definitions, see page 186 of the course-pack or page 316 of: </a:t>
            </a:r>
            <a:r>
              <a:rPr lang="en-CA" dirty="0"/>
              <a:t>Holt-</a:t>
            </a:r>
            <a:r>
              <a:rPr lang="en-CA" dirty="0" err="1"/>
              <a:t>Giminez</a:t>
            </a:r>
            <a:r>
              <a:rPr lang="en-CA" dirty="0"/>
              <a:t>, E. (2011) Food Security, Food Sovereignty or Food Justice: Crises, Food Movements and Regime Change</a:t>
            </a:r>
            <a:r>
              <a:rPr lang="en-US" dirty="0"/>
              <a:t>. </a:t>
            </a:r>
          </a:p>
          <a:p>
            <a:r>
              <a:rPr lang="en-US" dirty="0"/>
              <a:t>Terms to know: </a:t>
            </a:r>
          </a:p>
          <a:p>
            <a:r>
              <a:rPr lang="en-US" dirty="0"/>
              <a:t>Green Revolution</a:t>
            </a:r>
          </a:p>
          <a:p>
            <a:r>
              <a:rPr lang="en-US" dirty="0"/>
              <a:t>Subsidies and Food Aid</a:t>
            </a:r>
          </a:p>
          <a:p>
            <a:r>
              <a:rPr lang="en-US" dirty="0"/>
              <a:t>Structural Adjustment Programs</a:t>
            </a:r>
          </a:p>
          <a:p>
            <a:r>
              <a:rPr lang="en-US" dirty="0"/>
              <a:t>Regional Free Trade Agreements and World Trade Organization</a:t>
            </a:r>
          </a:p>
          <a:p>
            <a:r>
              <a:rPr lang="en-US" dirty="0"/>
              <a:t>Corporate Concentration</a:t>
            </a:r>
          </a:p>
          <a:p>
            <a:endParaRPr lang="en-US" dirty="0"/>
          </a:p>
        </p:txBody>
      </p:sp>
    </p:spTree>
    <p:extLst>
      <p:ext uri="{BB962C8B-B14F-4D97-AF65-F5344CB8AC3E}">
        <p14:creationId xmlns:p14="http://schemas.microsoft.com/office/powerpoint/2010/main" val="396767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44BA-4126-4BCE-9C9A-6A902D4A68A3}"/>
              </a:ext>
            </a:extLst>
          </p:cNvPr>
          <p:cNvSpPr>
            <a:spLocks noGrp="1"/>
          </p:cNvSpPr>
          <p:nvPr>
            <p:ph type="title"/>
          </p:nvPr>
        </p:nvSpPr>
        <p:spPr/>
        <p:txBody>
          <a:bodyPr/>
          <a:lstStyle/>
          <a:p>
            <a:r>
              <a:rPr lang="en-US" dirty="0"/>
              <a:t>Food Sovereignty </a:t>
            </a:r>
            <a:r>
              <a:rPr lang="en-US" sz="3200" dirty="0"/>
              <a:t>(Patel)</a:t>
            </a:r>
            <a:endParaRPr lang="en-US" dirty="0"/>
          </a:p>
        </p:txBody>
      </p:sp>
      <p:sp>
        <p:nvSpPr>
          <p:cNvPr id="3" name="Content Placeholder 2">
            <a:extLst>
              <a:ext uri="{FF2B5EF4-FFF2-40B4-BE49-F238E27FC236}">
                <a16:creationId xmlns:a16="http://schemas.microsoft.com/office/drawing/2014/main" id="{0150B34B-F618-42E3-9393-939A96F2D768}"/>
              </a:ext>
            </a:extLst>
          </p:cNvPr>
          <p:cNvSpPr>
            <a:spLocks noGrp="1"/>
          </p:cNvSpPr>
          <p:nvPr>
            <p:ph idx="1"/>
          </p:nvPr>
        </p:nvSpPr>
        <p:spPr/>
        <p:txBody>
          <a:bodyPr/>
          <a:lstStyle/>
          <a:p>
            <a:r>
              <a:rPr lang="en-US" dirty="0"/>
              <a:t>Hannah Arendt – First right above all else is the right to have rights</a:t>
            </a:r>
          </a:p>
          <a:p>
            <a:r>
              <a:rPr lang="en-US" dirty="0"/>
              <a:t>Raj Patel – Food sovereignty is the right to have rights over food</a:t>
            </a:r>
          </a:p>
          <a:p>
            <a:endParaRPr lang="en-US" dirty="0"/>
          </a:p>
          <a:p>
            <a:r>
              <a:rPr lang="en-US" b="1" dirty="0"/>
              <a:t>Food Security </a:t>
            </a:r>
            <a:r>
              <a:rPr lang="en-US" dirty="0"/>
              <a:t>– Food and Agriculture Organization of the UN (FAO):</a:t>
            </a:r>
          </a:p>
          <a:p>
            <a:pPr lvl="1"/>
            <a:r>
              <a:rPr lang="en-US" dirty="0"/>
              <a:t>The availability at all times of adequate world food supplies of basic foodstuffs to sustain a steady expansion of food consumption and to offset the fluctuations in production and prices (1975)</a:t>
            </a:r>
          </a:p>
          <a:p>
            <a:pPr lvl="1"/>
            <a:r>
              <a:rPr lang="en-US" dirty="0"/>
              <a:t>Food security, at the individual level, household, national, regional and global level [is achieved] when all people, at all times, have physical and economic access to sufficient, safe and nutritious foods to meet their dietary needs and food preferences for an active and healthy life (1996)</a:t>
            </a:r>
          </a:p>
          <a:p>
            <a:pPr lvl="1"/>
            <a:r>
              <a:rPr lang="en-US" dirty="0"/>
              <a:t>Food security [is] a situation that exists when all people, at all times, have physical, social and economic access to sufficient, safe and nutritious food that meets their dietary needs and food preferences for an active and healthy life (2001) </a:t>
            </a:r>
          </a:p>
          <a:p>
            <a:pPr lvl="1"/>
            <a:endParaRPr lang="en-US" dirty="0"/>
          </a:p>
        </p:txBody>
      </p:sp>
    </p:spTree>
    <p:extLst>
      <p:ext uri="{BB962C8B-B14F-4D97-AF65-F5344CB8AC3E}">
        <p14:creationId xmlns:p14="http://schemas.microsoft.com/office/powerpoint/2010/main" val="65526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E284-C0F8-4365-998B-35BA512A84FA}"/>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E027FE82-0C9C-47B4-865B-992764A4D328}"/>
              </a:ext>
            </a:extLst>
          </p:cNvPr>
          <p:cNvSpPr>
            <a:spLocks noGrp="1"/>
          </p:cNvSpPr>
          <p:nvPr>
            <p:ph idx="1"/>
          </p:nvPr>
        </p:nvSpPr>
        <p:spPr/>
        <p:txBody>
          <a:bodyPr>
            <a:normAutofit lnSpcReduction="10000"/>
          </a:bodyPr>
          <a:lstStyle/>
          <a:p>
            <a:r>
              <a:rPr lang="en-US" b="1" dirty="0"/>
              <a:t>Via Campesina (1996)</a:t>
            </a:r>
          </a:p>
          <a:p>
            <a:pPr lvl="1"/>
            <a:r>
              <a:rPr lang="en-US" dirty="0"/>
              <a:t>Long-term food security depends on those who produce food and care for the natural environment. As stewards of food producing resources we hold the following principles as the necessary condition for achieving food security…Food is a basic human right. This can only be realized in a system where food sovereignty is guaranteed. </a:t>
            </a:r>
            <a:r>
              <a:rPr lang="en-US" b="1" i="1" dirty="0"/>
              <a:t>Food sovereignty </a:t>
            </a:r>
            <a:r>
              <a:rPr lang="en-US" dirty="0"/>
              <a:t>is the right of each nation to maintain and develop its own capacity to produce its basic foods respecting cultural and productive diversity. We have the right to produce our own food in our own territory. Food sovereignty is a precondition to genuine food security.</a:t>
            </a:r>
          </a:p>
          <a:p>
            <a:r>
              <a:rPr lang="en-US" b="1" dirty="0"/>
              <a:t>People’s Food Sovereignty Network (2002) </a:t>
            </a:r>
          </a:p>
          <a:p>
            <a:pPr lvl="1"/>
            <a:r>
              <a:rPr lang="en-US" dirty="0"/>
              <a:t>Food sovereignty is the right of peoples to define their own food and agriculture; to protect and regulate domestic agricultural production and trade in order to achieve sustainable development objectives; to determine the extent to which they want to be self-reliant; to restrict the dumping of products in their markets; and to provide local fisheries-based communities the priority in managing the use of and the rights to aquatic resources. Food sovereignty does not negate trade, but rather, it promotes the safe formulation of trade policies and practices that serve the rights of peoples to safe, healthy and ecologically sustainable production. </a:t>
            </a:r>
          </a:p>
        </p:txBody>
      </p:sp>
    </p:spTree>
    <p:extLst>
      <p:ext uri="{BB962C8B-B14F-4D97-AF65-F5344CB8AC3E}">
        <p14:creationId xmlns:p14="http://schemas.microsoft.com/office/powerpoint/2010/main" val="194640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2D0C-3662-43A1-BC9B-C295C8D23C63}"/>
              </a:ext>
            </a:extLst>
          </p:cNvPr>
          <p:cNvSpPr>
            <a:spLocks noGrp="1"/>
          </p:cNvSpPr>
          <p:nvPr>
            <p:ph type="title"/>
          </p:nvPr>
        </p:nvSpPr>
        <p:spPr/>
        <p:txBody>
          <a:bodyPr/>
          <a:lstStyle/>
          <a:p>
            <a:r>
              <a:rPr lang="en-US" dirty="0"/>
              <a:t>Food Sovereignty – A New Rights Framework </a:t>
            </a:r>
            <a:r>
              <a:rPr lang="en-US" sz="2400" dirty="0"/>
              <a:t>(Wittman)</a:t>
            </a:r>
            <a:endParaRPr lang="en-US" dirty="0"/>
          </a:p>
        </p:txBody>
      </p:sp>
      <p:sp>
        <p:nvSpPr>
          <p:cNvPr id="3" name="Content Placeholder 2">
            <a:extLst>
              <a:ext uri="{FF2B5EF4-FFF2-40B4-BE49-F238E27FC236}">
                <a16:creationId xmlns:a16="http://schemas.microsoft.com/office/drawing/2014/main" id="{29F149A5-E5B2-4944-A4F3-058D7B735F9A}"/>
              </a:ext>
            </a:extLst>
          </p:cNvPr>
          <p:cNvSpPr>
            <a:spLocks noGrp="1"/>
          </p:cNvSpPr>
          <p:nvPr>
            <p:ph idx="1"/>
          </p:nvPr>
        </p:nvSpPr>
        <p:spPr/>
        <p:txBody>
          <a:bodyPr/>
          <a:lstStyle/>
          <a:p>
            <a:r>
              <a:rPr lang="en-US" sz="2800" b="1" dirty="0"/>
              <a:t>Food sovereignty is: </a:t>
            </a:r>
          </a:p>
          <a:p>
            <a:r>
              <a:rPr lang="en-US" dirty="0"/>
              <a:t>Rights of local peoples to control their own food systems, including markets, ecological resources, food cultures, and production models. </a:t>
            </a:r>
          </a:p>
          <a:p>
            <a:r>
              <a:rPr lang="en-US" dirty="0"/>
              <a:t>Examines food regimes, rights-based and citizenship approaches to food, alternative paradigm, agrarian reform, shift to agroecological production, gender equality, protection of intellectual and Indigenous rights. </a:t>
            </a:r>
          </a:p>
          <a:p>
            <a:r>
              <a:rPr lang="en-US" dirty="0"/>
              <a:t>Against </a:t>
            </a:r>
            <a:r>
              <a:rPr lang="en-US"/>
              <a:t>trade liberalization – in </a:t>
            </a:r>
            <a:r>
              <a:rPr lang="en-US" dirty="0"/>
              <a:t>favour of alternative </a:t>
            </a:r>
            <a:r>
              <a:rPr lang="en-US"/>
              <a:t>trade regimes.</a:t>
            </a:r>
            <a:endParaRPr lang="en-US" dirty="0"/>
          </a:p>
          <a:p>
            <a:r>
              <a:rPr lang="en-US" dirty="0"/>
              <a:t>Rethinking land and nature – food production, agrarian reform and Indigenous knowledge</a:t>
            </a:r>
          </a:p>
          <a:p>
            <a:r>
              <a:rPr lang="en-US" dirty="0"/>
              <a:t>Unity in Diversity: Gender, Class and Ideology</a:t>
            </a:r>
          </a:p>
          <a:p>
            <a:r>
              <a:rPr lang="en-US" dirty="0"/>
              <a:t>Community-driven research and emerging research directions</a:t>
            </a:r>
          </a:p>
        </p:txBody>
      </p:sp>
    </p:spTree>
    <p:extLst>
      <p:ext uri="{BB962C8B-B14F-4D97-AF65-F5344CB8AC3E}">
        <p14:creationId xmlns:p14="http://schemas.microsoft.com/office/powerpoint/2010/main" val="306621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A5FB-21ED-40D3-9F7A-B7D545B144CD}"/>
              </a:ext>
            </a:extLst>
          </p:cNvPr>
          <p:cNvSpPr>
            <a:spLocks noGrp="1"/>
          </p:cNvSpPr>
          <p:nvPr>
            <p:ph type="title"/>
          </p:nvPr>
        </p:nvSpPr>
        <p:spPr/>
        <p:txBody>
          <a:bodyPr/>
          <a:lstStyle/>
          <a:p>
            <a:r>
              <a:rPr lang="en-US" dirty="0"/>
              <a:t>Food Regimes </a:t>
            </a:r>
            <a:r>
              <a:rPr lang="en-US" sz="2400" dirty="0"/>
              <a:t>(Wittman)</a:t>
            </a:r>
            <a:endParaRPr lang="en-US" dirty="0"/>
          </a:p>
        </p:txBody>
      </p:sp>
      <p:sp>
        <p:nvSpPr>
          <p:cNvPr id="3" name="Content Placeholder 2">
            <a:extLst>
              <a:ext uri="{FF2B5EF4-FFF2-40B4-BE49-F238E27FC236}">
                <a16:creationId xmlns:a16="http://schemas.microsoft.com/office/drawing/2014/main" id="{EDE6F024-BAB6-466C-86D1-D4A6B315CF54}"/>
              </a:ext>
            </a:extLst>
          </p:cNvPr>
          <p:cNvSpPr>
            <a:spLocks noGrp="1"/>
          </p:cNvSpPr>
          <p:nvPr>
            <p:ph idx="1"/>
          </p:nvPr>
        </p:nvSpPr>
        <p:spPr/>
        <p:txBody>
          <a:bodyPr>
            <a:normAutofit/>
          </a:bodyPr>
          <a:lstStyle/>
          <a:p>
            <a:r>
              <a:rPr lang="en-US" dirty="0"/>
              <a:t>Food regimes refer to a cluster or constellation of class and interstate power relations, norms, and intuitional rules and socioecological/geographical specializations that link the global relations of food production and consumption to periods of capital accumulation. </a:t>
            </a:r>
          </a:p>
          <a:p>
            <a:r>
              <a:rPr lang="en-US" dirty="0"/>
              <a:t>Offers a lens to understand the historical development of agri-food systems and their transition/transformation within political ecologies and economies while also tracing networks of </a:t>
            </a:r>
            <a:r>
              <a:rPr lang="en-US" dirty="0" err="1"/>
              <a:t>actants</a:t>
            </a:r>
            <a:r>
              <a:rPr lang="en-US" dirty="0"/>
              <a:t> – humans, natural, discursive – from below. </a:t>
            </a:r>
          </a:p>
          <a:p>
            <a:r>
              <a:rPr lang="en-US" dirty="0"/>
              <a:t>Food regimes: </a:t>
            </a:r>
          </a:p>
          <a:p>
            <a:pPr lvl="1"/>
            <a:r>
              <a:rPr lang="en-US" dirty="0"/>
              <a:t>1870 – </a:t>
            </a:r>
            <a:r>
              <a:rPr lang="en-US" b="1" dirty="0"/>
              <a:t>Wage Foods </a:t>
            </a:r>
            <a:r>
              <a:rPr lang="en-US" dirty="0"/>
              <a:t>– transfer of basic grains and livestock's from settler colonies to Europe and Great Britain. </a:t>
            </a:r>
          </a:p>
          <a:p>
            <a:pPr lvl="1"/>
            <a:r>
              <a:rPr lang="en-US" dirty="0"/>
              <a:t>1950 – 1970 – </a:t>
            </a:r>
            <a:r>
              <a:rPr lang="en-US" b="1" dirty="0"/>
              <a:t>Development of states </a:t>
            </a:r>
            <a:r>
              <a:rPr lang="en-US" dirty="0"/>
              <a:t>– Sent subsidized foods via food aids – agrarian based policies sere separated into environment, food, and natural resource policies.</a:t>
            </a:r>
          </a:p>
          <a:p>
            <a:pPr lvl="1"/>
            <a:r>
              <a:rPr lang="en-US" dirty="0"/>
              <a:t>Today – </a:t>
            </a:r>
            <a:r>
              <a:rPr lang="en-US" b="1" dirty="0"/>
              <a:t>neoliberal/corporate </a:t>
            </a:r>
            <a:r>
              <a:rPr lang="en-US" dirty="0"/>
              <a:t>food regime </a:t>
            </a:r>
          </a:p>
          <a:p>
            <a:pPr lvl="1"/>
            <a:endParaRPr lang="en-US" dirty="0"/>
          </a:p>
        </p:txBody>
      </p:sp>
    </p:spTree>
    <p:extLst>
      <p:ext uri="{BB962C8B-B14F-4D97-AF65-F5344CB8AC3E}">
        <p14:creationId xmlns:p14="http://schemas.microsoft.com/office/powerpoint/2010/main" val="301765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7A5FB-21ED-40D3-9F7A-B7D545B144C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Food Regimes (Wittman)</a:t>
            </a:r>
          </a:p>
        </p:txBody>
      </p:sp>
      <p:pic>
        <p:nvPicPr>
          <p:cNvPr id="4" name="Content Placeholder 3">
            <a:extLst>
              <a:ext uri="{FF2B5EF4-FFF2-40B4-BE49-F238E27FC236}">
                <a16:creationId xmlns:a16="http://schemas.microsoft.com/office/drawing/2014/main" id="{CC8A9EE8-8664-49AA-996A-6A0F3CFD2577}"/>
              </a:ext>
            </a:extLst>
          </p:cNvPr>
          <p:cNvPicPr>
            <a:picLocks noGrp="1" noChangeAspect="1"/>
          </p:cNvPicPr>
          <p:nvPr>
            <p:ph idx="1"/>
          </p:nvPr>
        </p:nvPicPr>
        <p:blipFill>
          <a:blip r:embed="rId2"/>
          <a:stretch>
            <a:fillRect/>
          </a:stretch>
        </p:blipFill>
        <p:spPr>
          <a:xfrm>
            <a:off x="651906" y="640081"/>
            <a:ext cx="6876402" cy="5054156"/>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704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8DFE-B710-4328-B2FC-57C487768EE7}"/>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72659D34-0E73-4BFF-85AB-1645B97B8612}"/>
              </a:ext>
            </a:extLst>
          </p:cNvPr>
          <p:cNvSpPr>
            <a:spLocks noGrp="1"/>
          </p:cNvSpPr>
          <p:nvPr>
            <p:ph idx="1"/>
          </p:nvPr>
        </p:nvSpPr>
        <p:spPr/>
        <p:txBody>
          <a:bodyPr/>
          <a:lstStyle/>
          <a:p>
            <a:r>
              <a:rPr lang="en-US" sz="2800" b="1" dirty="0"/>
              <a:t>Read the 2007 </a:t>
            </a:r>
            <a:r>
              <a:rPr lang="en-US" sz="2800" b="1" dirty="0" err="1"/>
              <a:t>Nyéléni</a:t>
            </a:r>
            <a:r>
              <a:rPr lang="en-US" sz="2800" b="1" dirty="0"/>
              <a:t> Declaration on Food Sovereignty</a:t>
            </a:r>
          </a:p>
          <a:p>
            <a:pPr lvl="1"/>
            <a:r>
              <a:rPr lang="en-US" dirty="0"/>
              <a:t>What does the declaration state?</a:t>
            </a:r>
          </a:p>
          <a:p>
            <a:pPr lvl="1"/>
            <a:r>
              <a:rPr lang="en-US" dirty="0"/>
              <a:t>Who formulated the declaration?</a:t>
            </a:r>
          </a:p>
          <a:p>
            <a:pPr lvl="1"/>
            <a:r>
              <a:rPr lang="en-US" dirty="0"/>
              <a:t>What are they fighting for?</a:t>
            </a:r>
          </a:p>
          <a:p>
            <a:pPr lvl="1"/>
            <a:r>
              <a:rPr lang="en-US" dirty="0"/>
              <a:t>What are they fighting against?</a:t>
            </a:r>
          </a:p>
          <a:p>
            <a:pPr lvl="1"/>
            <a:r>
              <a:rPr lang="en-US" dirty="0"/>
              <a:t>What can and will they do about it?</a:t>
            </a:r>
          </a:p>
          <a:p>
            <a:pPr lvl="1"/>
            <a:r>
              <a:rPr lang="en-US" dirty="0"/>
              <a:t>How does the definition of food sovereignty compare to other definitions provided this class? </a:t>
            </a:r>
          </a:p>
          <a:p>
            <a:pPr marL="201168" lvl="1" indent="0">
              <a:buNone/>
            </a:pPr>
            <a:endParaRPr lang="en-US" dirty="0"/>
          </a:p>
          <a:p>
            <a:pPr marL="201168" lvl="1" indent="0">
              <a:buNone/>
            </a:pPr>
            <a:r>
              <a:rPr lang="en-US" dirty="0"/>
              <a:t>Can we apply a food sovereignty approach to university food services? If so, how?</a:t>
            </a:r>
          </a:p>
          <a:p>
            <a:pPr lvl="1"/>
            <a:r>
              <a:rPr lang="en-US" dirty="0">
                <a:hlinkClick r:id="rId2"/>
              </a:rPr>
              <a:t>Concordia Food Groups Discussion About Campus Food Sovereignty</a:t>
            </a:r>
            <a:endParaRPr lang="en-US" dirty="0"/>
          </a:p>
        </p:txBody>
      </p:sp>
    </p:spTree>
    <p:extLst>
      <p:ext uri="{BB962C8B-B14F-4D97-AF65-F5344CB8AC3E}">
        <p14:creationId xmlns:p14="http://schemas.microsoft.com/office/powerpoint/2010/main" val="132933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 </a:t>
            </a:r>
          </a:p>
          <a:p>
            <a:endParaRPr lang="en-US" sz="3600" dirty="0"/>
          </a:p>
          <a:p>
            <a:r>
              <a:rPr lang="en-US" sz="3600" dirty="0"/>
              <a:t>Try to go vegetarian for the weekend.</a:t>
            </a:r>
          </a:p>
          <a:p>
            <a:r>
              <a:rPr lang="en-US" sz="3600" dirty="0"/>
              <a:t>Who is bringing food next week? </a:t>
            </a:r>
          </a:p>
        </p:txBody>
      </p:sp>
    </p:spTree>
    <p:extLst>
      <p:ext uri="{BB962C8B-B14F-4D97-AF65-F5344CB8AC3E}">
        <p14:creationId xmlns:p14="http://schemas.microsoft.com/office/powerpoint/2010/main" val="62783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B0A2-72B6-4A20-B049-CAA14C1F0191}"/>
              </a:ext>
            </a:extLst>
          </p:cNvPr>
          <p:cNvSpPr>
            <a:spLocks noGrp="1"/>
          </p:cNvSpPr>
          <p:nvPr>
            <p:ph type="title"/>
          </p:nvPr>
        </p:nvSpPr>
        <p:spPr/>
        <p:txBody>
          <a:bodyPr/>
          <a:lstStyle/>
          <a:p>
            <a:r>
              <a:rPr lang="en-US"/>
              <a:t>Introduction to Food Sovereignty</a:t>
            </a:r>
            <a:endParaRPr lang="en-US" dirty="0"/>
          </a:p>
        </p:txBody>
      </p:sp>
      <p:sp>
        <p:nvSpPr>
          <p:cNvPr id="3" name="Content Placeholder 2">
            <a:extLst>
              <a:ext uri="{FF2B5EF4-FFF2-40B4-BE49-F238E27FC236}">
                <a16:creationId xmlns:a16="http://schemas.microsoft.com/office/drawing/2014/main" id="{9FA23EBD-A462-45C0-B100-91251FCD4E7D}"/>
              </a:ext>
            </a:extLst>
          </p:cNvPr>
          <p:cNvSpPr>
            <a:spLocks noGrp="1"/>
          </p:cNvSpPr>
          <p:nvPr>
            <p:ph idx="1"/>
          </p:nvPr>
        </p:nvSpPr>
        <p:spPr/>
        <p:txBody>
          <a:bodyPr/>
          <a:lstStyle/>
          <a:p>
            <a:r>
              <a:rPr lang="en-US" dirty="0">
                <a:hlinkClick r:id="rId2"/>
              </a:rPr>
              <a:t>La Via Campesina</a:t>
            </a:r>
            <a:endParaRPr lang="en-US" dirty="0"/>
          </a:p>
          <a:p>
            <a:r>
              <a:rPr lang="en-US" dirty="0" err="1">
                <a:hlinkClick r:id="rId3"/>
              </a:rPr>
              <a:t>Nyéléni</a:t>
            </a:r>
            <a:r>
              <a:rPr lang="en-US" dirty="0">
                <a:hlinkClick r:id="rId3"/>
              </a:rPr>
              <a:t> Newsletter </a:t>
            </a:r>
            <a:endParaRPr lang="en-US" dirty="0"/>
          </a:p>
          <a:p>
            <a:r>
              <a:rPr lang="en-US" dirty="0">
                <a:hlinkClick r:id="rId4"/>
              </a:rPr>
              <a:t>People’s Coalition for Food Sovereignty</a:t>
            </a:r>
            <a:r>
              <a:rPr lang="en-US" dirty="0"/>
              <a:t> </a:t>
            </a:r>
          </a:p>
          <a:p>
            <a:r>
              <a:rPr lang="en-US" dirty="0">
                <a:hlinkClick r:id="rId5"/>
              </a:rPr>
              <a:t>International Planning Committee for Food Sovereignty</a:t>
            </a:r>
            <a:endParaRPr lang="en-US" dirty="0"/>
          </a:p>
          <a:p>
            <a:endParaRPr lang="en-US" dirty="0"/>
          </a:p>
          <a:p>
            <a:endParaRPr lang="en-US" dirty="0"/>
          </a:p>
          <a:p>
            <a:r>
              <a:rPr lang="en-US" dirty="0">
                <a:hlinkClick r:id="rId6"/>
              </a:rPr>
              <a:t>Video La Via Campesina TV</a:t>
            </a:r>
            <a:endParaRPr lang="en-US" dirty="0"/>
          </a:p>
        </p:txBody>
      </p:sp>
    </p:spTree>
    <p:extLst>
      <p:ext uri="{BB962C8B-B14F-4D97-AF65-F5344CB8AC3E}">
        <p14:creationId xmlns:p14="http://schemas.microsoft.com/office/powerpoint/2010/main" val="161715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0F6E-6D9D-4416-900F-FC415CBCD310}"/>
              </a:ext>
            </a:extLst>
          </p:cNvPr>
          <p:cNvSpPr>
            <a:spLocks noGrp="1"/>
          </p:cNvSpPr>
          <p:nvPr>
            <p:ph type="title"/>
          </p:nvPr>
        </p:nvSpPr>
        <p:spPr/>
        <p:txBody>
          <a:bodyPr/>
          <a:lstStyle/>
          <a:p>
            <a:r>
              <a:rPr lang="en-US" dirty="0"/>
              <a:t>What is Food Sovereignty? </a:t>
            </a:r>
          </a:p>
        </p:txBody>
      </p:sp>
      <p:sp>
        <p:nvSpPr>
          <p:cNvPr id="3" name="Content Placeholder 2">
            <a:extLst>
              <a:ext uri="{FF2B5EF4-FFF2-40B4-BE49-F238E27FC236}">
                <a16:creationId xmlns:a16="http://schemas.microsoft.com/office/drawing/2014/main" id="{2A89F899-1D88-495D-A564-A02C5136E14F}"/>
              </a:ext>
            </a:extLst>
          </p:cNvPr>
          <p:cNvSpPr>
            <a:spLocks noGrp="1"/>
          </p:cNvSpPr>
          <p:nvPr>
            <p:ph idx="1"/>
          </p:nvPr>
        </p:nvSpPr>
        <p:spPr/>
        <p:txBody>
          <a:bodyPr>
            <a:normAutofit fontScale="85000" lnSpcReduction="20000"/>
          </a:bodyPr>
          <a:lstStyle/>
          <a:p>
            <a:r>
              <a:rPr lang="en-CA" sz="2600" b="1" dirty="0"/>
              <a:t>Food sovereignty is difficult to define because it has come to mean many different overlapping ideas. </a:t>
            </a:r>
          </a:p>
          <a:p>
            <a:r>
              <a:rPr lang="en-US" dirty="0"/>
              <a:t>Food sovereignty is, if anything, over defined. There are so many versions of the concept, it is hard to know exactly what it means. The proliferation of overlapping definitions is, however, a symptom of food sovereignty itself, woven into the fabric of food sovereignty by necessity. (</a:t>
            </a:r>
            <a:r>
              <a:rPr lang="en-CA" dirty="0"/>
              <a:t>Patel 2009 , </a:t>
            </a:r>
            <a:r>
              <a:rPr lang="en-US" dirty="0"/>
              <a:t>p. 664). </a:t>
            </a:r>
          </a:p>
          <a:p>
            <a:r>
              <a:rPr lang="en-US" dirty="0"/>
              <a:t>The term has become a challenging subject for social science research, and has been interpreted and reinterpreted in various ways by different groups and individuals. Indeed, as it is a concept that is so broadly defined, it spans issues such as </a:t>
            </a:r>
            <a:r>
              <a:rPr lang="en-US" b="1" i="1" dirty="0"/>
              <a:t>food politics, agroecology, land reform, pastoralism, fisheries, biofuels, genetically modified organisms (GMOs), urban gardening, the patenting of life forms, labour migration, the feeding of volatile cities, community initiatives and state policies, public health, climate change, ecological sustainability, and subsistence rights</a:t>
            </a:r>
            <a:r>
              <a:rPr lang="en-US" i="1" dirty="0"/>
              <a:t>. </a:t>
            </a:r>
            <a:r>
              <a:rPr lang="en-US" dirty="0"/>
              <a:t>(Alonso-</a:t>
            </a:r>
            <a:r>
              <a:rPr lang="en-US" dirty="0" err="1"/>
              <a:t>Fradejas</a:t>
            </a:r>
            <a:r>
              <a:rPr lang="en-US" dirty="0"/>
              <a:t>, Borras Jr, Holmes, Holt-</a:t>
            </a:r>
            <a:r>
              <a:rPr lang="en-US" dirty="0" err="1"/>
              <a:t>Gimanez</a:t>
            </a:r>
            <a:r>
              <a:rPr lang="en-US" dirty="0"/>
              <a:t>, and Robbins, 2015, p. 443)</a:t>
            </a:r>
          </a:p>
          <a:p>
            <a:r>
              <a:rPr lang="en-US" dirty="0"/>
              <a:t>Food sovereignty…is many things depending on place, time, culture, needs and so on. As with many forward-looking ideas, it is difficult to predict exactly what food sovereignty will look like in practice – to provide an exact blueprint of food sovereignty is not only difficult but also counter-productive. So it might be easier to define what it isn’t. (Qualman, 2011, p.20) </a:t>
            </a:r>
          </a:p>
          <a:p>
            <a:r>
              <a:rPr lang="en-CA" dirty="0"/>
              <a:t> </a:t>
            </a:r>
            <a:endParaRPr lang="en-US" dirty="0"/>
          </a:p>
          <a:p>
            <a:endParaRPr lang="en-US" dirty="0"/>
          </a:p>
        </p:txBody>
      </p:sp>
    </p:spTree>
    <p:extLst>
      <p:ext uri="{BB962C8B-B14F-4D97-AF65-F5344CB8AC3E}">
        <p14:creationId xmlns:p14="http://schemas.microsoft.com/office/powerpoint/2010/main" val="367052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C2AF-8D3C-4FB7-A964-46FB5893396B}"/>
              </a:ext>
            </a:extLst>
          </p:cNvPr>
          <p:cNvSpPr>
            <a:spLocks noGrp="1"/>
          </p:cNvSpPr>
          <p:nvPr>
            <p:ph type="title"/>
          </p:nvPr>
        </p:nvSpPr>
        <p:spPr/>
        <p:txBody>
          <a:bodyPr/>
          <a:lstStyle/>
          <a:p>
            <a:r>
              <a:rPr lang="en-US" dirty="0"/>
              <a:t>Introduction to Food Sovereignty</a:t>
            </a:r>
          </a:p>
        </p:txBody>
      </p:sp>
      <p:sp>
        <p:nvSpPr>
          <p:cNvPr id="3" name="Content Placeholder 2">
            <a:extLst>
              <a:ext uri="{FF2B5EF4-FFF2-40B4-BE49-F238E27FC236}">
                <a16:creationId xmlns:a16="http://schemas.microsoft.com/office/drawing/2014/main" id="{F4951F92-971E-4BB9-A596-C01E7BD81B1F}"/>
              </a:ext>
            </a:extLst>
          </p:cNvPr>
          <p:cNvSpPr>
            <a:spLocks noGrp="1"/>
          </p:cNvSpPr>
          <p:nvPr>
            <p:ph idx="1"/>
          </p:nvPr>
        </p:nvSpPr>
        <p:spPr>
          <a:xfrm>
            <a:off x="1097280" y="1845733"/>
            <a:ext cx="10058400" cy="4380895"/>
          </a:xfrm>
        </p:spPr>
        <p:txBody>
          <a:bodyPr>
            <a:normAutofit fontScale="92500"/>
          </a:bodyPr>
          <a:lstStyle/>
          <a:p>
            <a:r>
              <a:rPr lang="en-US" i="1" dirty="0"/>
              <a:t>Darrin </a:t>
            </a:r>
            <a:r>
              <a:rPr lang="en-US" i="1" dirty="0" err="1"/>
              <a:t>Qualman</a:t>
            </a:r>
            <a:r>
              <a:rPr lang="en-US" i="1" dirty="0"/>
              <a:t> Advancing Agriculture by Destroying Farms? The State of Agriculture in Canada</a:t>
            </a:r>
          </a:p>
          <a:p>
            <a:r>
              <a:rPr lang="en-US" b="1" dirty="0"/>
              <a:t>Food Sovereignty is NOT:</a:t>
            </a:r>
          </a:p>
          <a:p>
            <a:pPr lvl="1"/>
            <a:r>
              <a:rPr lang="en-US" dirty="0"/>
              <a:t>A set of policies simplistically aimed at maximizing production and exports </a:t>
            </a:r>
          </a:p>
          <a:p>
            <a:pPr lvl="1"/>
            <a:r>
              <a:rPr lang="en-US" dirty="0"/>
              <a:t>A disregard for the destruction of family farms and rural communities</a:t>
            </a:r>
          </a:p>
          <a:p>
            <a:pPr lvl="1"/>
            <a:r>
              <a:rPr lang="en-US" dirty="0"/>
              <a:t>A push towards high-input, high-cost, high-energy-use model for food production that generates chronic negative returns for the farm families who work the soil </a:t>
            </a:r>
          </a:p>
          <a:p>
            <a:pPr lvl="1"/>
            <a:r>
              <a:rPr lang="en-US" dirty="0"/>
              <a:t>A concentration of land ownership into the hands of fewer and fewer owners, many of them non-farmers</a:t>
            </a:r>
          </a:p>
          <a:p>
            <a:pPr lvl="1"/>
            <a:r>
              <a:rPr lang="en-US" dirty="0"/>
              <a:t>A corporate takeover of a growing number of agricultural sectors (e.g. hog production and cattle finishing) </a:t>
            </a:r>
          </a:p>
          <a:p>
            <a:pPr lvl="1"/>
            <a:r>
              <a:rPr lang="en-US" dirty="0"/>
              <a:t>A push towards massive production units that concentrate potential pollutants </a:t>
            </a:r>
          </a:p>
          <a:p>
            <a:pPr lvl="1"/>
            <a:r>
              <a:rPr lang="en-US" dirty="0"/>
              <a:t>A transfer of key food processing facilities to foreign companies, even to foreign lands</a:t>
            </a:r>
          </a:p>
          <a:p>
            <a:pPr lvl="1"/>
            <a:r>
              <a:rPr lang="en-US" dirty="0"/>
              <a:t>Economic policies that make foreign-based transnationals the primary beneficiaries of the wealth created by farm families working our land</a:t>
            </a:r>
          </a:p>
          <a:p>
            <a:pPr lvl="1"/>
            <a:r>
              <a:rPr lang="en-US" dirty="0"/>
              <a:t>A system that makes citizens ever more dependent on food supplied further and further from their homes</a:t>
            </a:r>
          </a:p>
          <a:p>
            <a:pPr lvl="1"/>
            <a:endParaRPr lang="en-US" dirty="0"/>
          </a:p>
        </p:txBody>
      </p:sp>
    </p:spTree>
    <p:extLst>
      <p:ext uri="{BB962C8B-B14F-4D97-AF65-F5344CB8AC3E}">
        <p14:creationId xmlns:p14="http://schemas.microsoft.com/office/powerpoint/2010/main" val="168153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767A-93CD-4ED4-AF2B-ECDD34FDEE61}"/>
              </a:ext>
            </a:extLst>
          </p:cNvPr>
          <p:cNvSpPr>
            <a:spLocks noGrp="1"/>
          </p:cNvSpPr>
          <p:nvPr>
            <p:ph type="title"/>
          </p:nvPr>
        </p:nvSpPr>
        <p:spPr/>
        <p:txBody>
          <a:bodyPr/>
          <a:lstStyle/>
          <a:p>
            <a:r>
              <a:rPr lang="en-US" dirty="0"/>
              <a:t>What is Food Sovereignty?</a:t>
            </a:r>
          </a:p>
        </p:txBody>
      </p:sp>
      <p:sp>
        <p:nvSpPr>
          <p:cNvPr id="3" name="Content Placeholder 2">
            <a:extLst>
              <a:ext uri="{FF2B5EF4-FFF2-40B4-BE49-F238E27FC236}">
                <a16:creationId xmlns:a16="http://schemas.microsoft.com/office/drawing/2014/main" id="{A2939298-BB64-47E8-8021-71083EA261FA}"/>
              </a:ext>
            </a:extLst>
          </p:cNvPr>
          <p:cNvSpPr>
            <a:spLocks noGrp="1"/>
          </p:cNvSpPr>
          <p:nvPr>
            <p:ph idx="1"/>
          </p:nvPr>
        </p:nvSpPr>
        <p:spPr/>
        <p:txBody>
          <a:bodyPr>
            <a:normAutofit fontScale="85000" lnSpcReduction="10000"/>
          </a:bodyPr>
          <a:lstStyle/>
          <a:p>
            <a:r>
              <a:rPr lang="en-US" sz="2100" dirty="0"/>
              <a:t>Food sovereignty is a multidimensional concept that refers to a process and an outcome. </a:t>
            </a:r>
          </a:p>
          <a:p>
            <a:pPr lvl="1"/>
            <a:r>
              <a:rPr lang="en-US" b="1" dirty="0"/>
              <a:t>Process</a:t>
            </a:r>
            <a:r>
              <a:rPr lang="en-US" dirty="0"/>
              <a:t> – it describes a movement, a struggle, a democratic process perpetually in negotiation and always in motion. </a:t>
            </a:r>
          </a:p>
          <a:p>
            <a:pPr lvl="1"/>
            <a:r>
              <a:rPr lang="en-US" b="1" dirty="0"/>
              <a:t>Outcomes</a:t>
            </a:r>
            <a:r>
              <a:rPr lang="en-US" dirty="0"/>
              <a:t> – agreed upon declarations of rights, codes of ethics and guiding principles. These declarations are debated at conferences, meetings, and public forums and carried out by the parties (who agree with the declarations) in local communities. </a:t>
            </a:r>
          </a:p>
          <a:p>
            <a:r>
              <a:rPr lang="en-US" dirty="0"/>
              <a:t>Food sovereignty refers to the rights of nations and people to control their own food economy – to decide how food is produced, consumed, processed, and distributed. </a:t>
            </a:r>
          </a:p>
          <a:p>
            <a:r>
              <a:rPr lang="en-US" dirty="0"/>
              <a:t>Food sovereignty is referred to as a paradigm, trend, framework, discourse, regime and model. It is the most radical food movement discourse and rivals the corporate neoliberal food system. </a:t>
            </a:r>
          </a:p>
          <a:p>
            <a:r>
              <a:rPr lang="en-CA" dirty="0"/>
              <a:t>“Food sovereignty is inherently a </a:t>
            </a:r>
            <a:r>
              <a:rPr lang="en-CA" b="1" dirty="0"/>
              <a:t>multidisciplinary</a:t>
            </a:r>
            <a:r>
              <a:rPr lang="en-CA" dirty="0"/>
              <a:t> concept. The only way to be food sovereign is to develop networks of aggregation, processing, commercialization and distribution that are themselves linked to other sectors of the economy…Food sovereignty will not offer a sustainable vision for the future if these activities and options are not part of the larger picture.” (Edelman, Weis, </a:t>
            </a:r>
            <a:r>
              <a:rPr lang="en-CA" dirty="0" err="1"/>
              <a:t>Baviskar</a:t>
            </a:r>
            <a:r>
              <a:rPr lang="en-CA" dirty="0"/>
              <a:t>, Borras Jr, Holt-Gimenez, </a:t>
            </a:r>
            <a:r>
              <a:rPr lang="en-CA" dirty="0" err="1"/>
              <a:t>Kandiyoti</a:t>
            </a:r>
            <a:r>
              <a:rPr lang="en-CA" dirty="0"/>
              <a:t>, and Wolford 2014, p. 924) </a:t>
            </a:r>
            <a:endParaRPr lang="en-US" dirty="0"/>
          </a:p>
          <a:p>
            <a:r>
              <a:rPr lang="en-CA" dirty="0"/>
              <a:t> </a:t>
            </a:r>
            <a:endParaRPr lang="en-US" dirty="0"/>
          </a:p>
          <a:p>
            <a:endParaRPr lang="en-US" dirty="0"/>
          </a:p>
        </p:txBody>
      </p:sp>
    </p:spTree>
    <p:extLst>
      <p:ext uri="{BB962C8B-B14F-4D97-AF65-F5344CB8AC3E}">
        <p14:creationId xmlns:p14="http://schemas.microsoft.com/office/powerpoint/2010/main" val="384415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55A9-8ECE-4C9C-9E22-3722CC1F97A9}"/>
              </a:ext>
            </a:extLst>
          </p:cNvPr>
          <p:cNvSpPr>
            <a:spLocks noGrp="1"/>
          </p:cNvSpPr>
          <p:nvPr>
            <p:ph type="title"/>
          </p:nvPr>
        </p:nvSpPr>
        <p:spPr/>
        <p:txBody>
          <a:bodyPr/>
          <a:lstStyle/>
          <a:p>
            <a:r>
              <a:rPr lang="en-US" dirty="0"/>
              <a:t>What is Food Sovereignty? </a:t>
            </a:r>
          </a:p>
        </p:txBody>
      </p:sp>
      <p:sp>
        <p:nvSpPr>
          <p:cNvPr id="3" name="Content Placeholder 2">
            <a:extLst>
              <a:ext uri="{FF2B5EF4-FFF2-40B4-BE49-F238E27FC236}">
                <a16:creationId xmlns:a16="http://schemas.microsoft.com/office/drawing/2014/main" id="{17E3688E-5B7C-42D0-B3BB-A6B60F63A05B}"/>
              </a:ext>
            </a:extLst>
          </p:cNvPr>
          <p:cNvSpPr>
            <a:spLocks noGrp="1"/>
          </p:cNvSpPr>
          <p:nvPr>
            <p:ph idx="1"/>
          </p:nvPr>
        </p:nvSpPr>
        <p:spPr/>
        <p:txBody>
          <a:bodyPr>
            <a:normAutofit fontScale="92500" lnSpcReduction="20000"/>
          </a:bodyPr>
          <a:lstStyle/>
          <a:p>
            <a:r>
              <a:rPr lang="en-US" dirty="0"/>
              <a:t>Arrow for Change Definition of Food Sovereignty</a:t>
            </a:r>
          </a:p>
          <a:p>
            <a:endParaRPr lang="en-US" dirty="0"/>
          </a:p>
          <a:p>
            <a:r>
              <a:rPr lang="en-US" dirty="0"/>
              <a:t>The concept was defined and brought to the public debate by a grassroots movement </a:t>
            </a:r>
            <a:r>
              <a:rPr lang="en-US" b="1" dirty="0"/>
              <a:t>La Via Campesina at the World Food Summit in 1996</a:t>
            </a:r>
            <a:r>
              <a:rPr lang="en-US" dirty="0"/>
              <a:t>. It represents an </a:t>
            </a:r>
            <a:r>
              <a:rPr lang="en-US" b="1" dirty="0"/>
              <a:t>alternative to neoliberal policies </a:t>
            </a:r>
            <a:r>
              <a:rPr lang="en-US" dirty="0"/>
              <a:t>and is defined as “</a:t>
            </a:r>
            <a:r>
              <a:rPr lang="en-US" b="1" dirty="0"/>
              <a:t>the right of people to healthy and culturally appropriate food produced through ecologically sound and sustainable methods, and their right to define their own food and agriculture systems</a:t>
            </a:r>
            <a:r>
              <a:rPr lang="en-US" dirty="0"/>
              <a:t>.” It is based on the principles that recognizes: </a:t>
            </a:r>
            <a:r>
              <a:rPr lang="en-US" b="1" dirty="0"/>
              <a:t>food as basic human right; value for food producers, their knowledge and skills and the need for them to be part of all food-related decision making; the imperative for agrarian reforms that reinstates control over all resources of production; protection of natural resources; food as a source of nutrition for consumption and not as a commodity for trade or as a weapon to control people; and the need to oppose multinational corporations and agencies that have taken control over global agriculture and food production</a:t>
            </a:r>
            <a:r>
              <a:rPr lang="en-US" dirty="0"/>
              <a:t>. It also acknowledges the </a:t>
            </a:r>
            <a:r>
              <a:rPr lang="en-US" b="1" dirty="0"/>
              <a:t>central role of women </a:t>
            </a:r>
            <a:r>
              <a:rPr lang="en-US" dirty="0"/>
              <a:t>in food production and the creation of </a:t>
            </a:r>
            <a:r>
              <a:rPr lang="en-US" b="1" dirty="0"/>
              <a:t>new social relations free of oppression and inequality. Food Sovereignty along with the Rights of Peasants is seen as new human rights, those that go beyond individual food and nutrition security</a:t>
            </a:r>
            <a:r>
              <a:rPr lang="en-US" dirty="0"/>
              <a:t>. It is a </a:t>
            </a:r>
            <a:r>
              <a:rPr lang="en-US" b="1" dirty="0"/>
              <a:t>collective right claimed by communities, states, people or regions</a:t>
            </a:r>
            <a:r>
              <a:rPr lang="en-US" dirty="0"/>
              <a:t>. Food sovereignty is an essential </a:t>
            </a:r>
            <a:r>
              <a:rPr lang="en-US" b="1" dirty="0"/>
              <a:t>pre-requisite for food security</a:t>
            </a:r>
            <a:r>
              <a:rPr lang="en-US" dirty="0"/>
              <a:t>. (Arrow for Change, p. 31)</a:t>
            </a:r>
          </a:p>
          <a:p>
            <a:endParaRPr lang="en-US" dirty="0"/>
          </a:p>
        </p:txBody>
      </p:sp>
    </p:spTree>
    <p:extLst>
      <p:ext uri="{BB962C8B-B14F-4D97-AF65-F5344CB8AC3E}">
        <p14:creationId xmlns:p14="http://schemas.microsoft.com/office/powerpoint/2010/main" val="16467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2754-6A7D-43E2-953C-9AC0BAC4778E}"/>
              </a:ext>
            </a:extLst>
          </p:cNvPr>
          <p:cNvSpPr>
            <a:spLocks noGrp="1"/>
          </p:cNvSpPr>
          <p:nvPr>
            <p:ph type="title"/>
          </p:nvPr>
        </p:nvSpPr>
        <p:spPr/>
        <p:txBody>
          <a:bodyPr/>
          <a:lstStyle/>
          <a:p>
            <a:r>
              <a:rPr lang="en-US" dirty="0"/>
              <a:t>Problems with Global Food Systems </a:t>
            </a:r>
            <a:br>
              <a:rPr lang="en-US" dirty="0"/>
            </a:br>
            <a:r>
              <a:rPr lang="en-US" sz="1600" dirty="0"/>
              <a:t>(Holt-Gimenez)</a:t>
            </a:r>
            <a:endParaRPr lang="en-US" dirty="0"/>
          </a:p>
        </p:txBody>
      </p:sp>
      <p:sp>
        <p:nvSpPr>
          <p:cNvPr id="3" name="Content Placeholder 2">
            <a:extLst>
              <a:ext uri="{FF2B5EF4-FFF2-40B4-BE49-F238E27FC236}">
                <a16:creationId xmlns:a16="http://schemas.microsoft.com/office/drawing/2014/main" id="{0E9CCF97-D0C6-40C1-8474-20E838C86377}"/>
              </a:ext>
            </a:extLst>
          </p:cNvPr>
          <p:cNvSpPr>
            <a:spLocks noGrp="1"/>
          </p:cNvSpPr>
          <p:nvPr>
            <p:ph idx="1"/>
          </p:nvPr>
        </p:nvSpPr>
        <p:spPr>
          <a:xfrm>
            <a:off x="1097280" y="1845733"/>
            <a:ext cx="10058400" cy="4482495"/>
          </a:xfrm>
        </p:spPr>
        <p:txBody>
          <a:bodyPr>
            <a:normAutofit fontScale="77500" lnSpcReduction="20000"/>
          </a:bodyPr>
          <a:lstStyle/>
          <a:p>
            <a:r>
              <a:rPr lang="en-US" dirty="0"/>
              <a:t>We cannot solve hunger problems despite an increase in productive outputs worldwide</a:t>
            </a:r>
          </a:p>
          <a:p>
            <a:pPr lvl="1"/>
            <a:r>
              <a:rPr lang="en-US" dirty="0"/>
              <a:t>In 2007 there was at least 1.5 times current demand</a:t>
            </a:r>
          </a:p>
          <a:p>
            <a:pPr lvl="1"/>
            <a:r>
              <a:rPr lang="en-US" dirty="0"/>
              <a:t>Currently, 815 million people are still food insecure</a:t>
            </a:r>
          </a:p>
          <a:p>
            <a:r>
              <a:rPr lang="en-US" dirty="0"/>
              <a:t>Global food prices continue to rise</a:t>
            </a:r>
          </a:p>
          <a:p>
            <a:r>
              <a:rPr lang="en-US" dirty="0"/>
              <a:t>Profits to large multinational agribusiness corporations continues to rise</a:t>
            </a:r>
          </a:p>
          <a:p>
            <a:pPr lvl="1"/>
            <a:r>
              <a:rPr lang="en-US" dirty="0"/>
              <a:t>Cargill &amp; Archer Daniels Midland (ADM) = ¾ of worlds grain trade (2003) saw 86% and 42% increase in earnings in 2007</a:t>
            </a:r>
          </a:p>
          <a:p>
            <a:pPr lvl="1"/>
            <a:r>
              <a:rPr lang="en-US" dirty="0"/>
              <a:t>Monsanto controls 41% of seed production (2007) – saw 45% increase in earnings in 2007</a:t>
            </a:r>
          </a:p>
          <a:p>
            <a:r>
              <a:rPr lang="en-US" b="1" dirty="0"/>
              <a:t>Proximate causes </a:t>
            </a:r>
            <a:r>
              <a:rPr lang="en-US" dirty="0"/>
              <a:t>of food insecurity = drought, low reserves, agrofuels, oil process, and speculation, etc. </a:t>
            </a:r>
          </a:p>
          <a:p>
            <a:r>
              <a:rPr lang="en-US" b="1" dirty="0"/>
              <a:t>Root causes </a:t>
            </a:r>
            <a:r>
              <a:rPr lang="en-US" dirty="0"/>
              <a:t>of food insecurity = skewed global food system that is dominated by globalized, highly centralized industrial agri-foods complex. </a:t>
            </a:r>
          </a:p>
          <a:p>
            <a:r>
              <a:rPr lang="en-US" b="1" dirty="0"/>
              <a:t>Corporate food regime – </a:t>
            </a:r>
            <a:r>
              <a:rPr lang="en-US" dirty="0"/>
              <a:t>Monopolistic concentration of power</a:t>
            </a:r>
          </a:p>
          <a:p>
            <a:pPr lvl="1"/>
            <a:r>
              <a:rPr lang="en-US" dirty="0"/>
              <a:t>Goes through cycles of liberalization and reform – i.e. Kondratieff cycles</a:t>
            </a:r>
          </a:p>
          <a:p>
            <a:r>
              <a:rPr lang="en-US" b="1" dirty="0"/>
              <a:t>Consequences of Free Trade Agreements – </a:t>
            </a:r>
            <a:r>
              <a:rPr lang="en-US" dirty="0"/>
              <a:t>Consolidation of companies</a:t>
            </a:r>
          </a:p>
          <a:p>
            <a:pPr lvl="1"/>
            <a:r>
              <a:rPr lang="en-US" dirty="0"/>
              <a:t>ADM, Cargill, Bunge took control of 80% of the world’s grain</a:t>
            </a:r>
          </a:p>
          <a:p>
            <a:pPr lvl="1"/>
            <a:r>
              <a:rPr lang="en-US" dirty="0"/>
              <a:t>Monsanto and DuPont took 65% of maize seed market</a:t>
            </a:r>
          </a:p>
          <a:p>
            <a:pPr lvl="1"/>
            <a:r>
              <a:rPr lang="en-US" dirty="0"/>
              <a:t>Tyson, Cargill, Swift, National Beef Packing Company controlled 83.5% of U.S. beef supply</a:t>
            </a:r>
          </a:p>
          <a:p>
            <a:pPr lvl="1"/>
            <a:endParaRPr lang="en-US" dirty="0"/>
          </a:p>
          <a:p>
            <a:pPr lvl="1"/>
            <a:endParaRPr lang="en-US" dirty="0"/>
          </a:p>
        </p:txBody>
      </p:sp>
    </p:spTree>
    <p:extLst>
      <p:ext uri="{BB962C8B-B14F-4D97-AF65-F5344CB8AC3E}">
        <p14:creationId xmlns:p14="http://schemas.microsoft.com/office/powerpoint/2010/main" val="236889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571B9E2-061A-43E8-AE26-CA242606E80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5" name="Picture 4">
            <a:extLst>
              <a:ext uri="{FF2B5EF4-FFF2-40B4-BE49-F238E27FC236}">
                <a16:creationId xmlns:a16="http://schemas.microsoft.com/office/drawing/2014/main" id="{F951C25E-2A72-4606-AEAB-D22141038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5" y="1320673"/>
            <a:ext cx="8484036" cy="4927853"/>
          </a:xfrm>
          <a:prstGeom prst="rect">
            <a:avLst/>
          </a:prstGeom>
        </p:spPr>
      </p:pic>
      <p:pic>
        <p:nvPicPr>
          <p:cNvPr id="7" name="Picture 6">
            <a:extLst>
              <a:ext uri="{FF2B5EF4-FFF2-40B4-BE49-F238E27FC236}">
                <a16:creationId xmlns:a16="http://schemas.microsoft.com/office/drawing/2014/main" id="{B815483C-E77E-4953-93B0-052857234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971" y="139535"/>
            <a:ext cx="3019205" cy="5499266"/>
          </a:xfrm>
          <a:prstGeom prst="rect">
            <a:avLst/>
          </a:prstGeom>
        </p:spPr>
      </p:pic>
    </p:spTree>
    <p:extLst>
      <p:ext uri="{BB962C8B-B14F-4D97-AF65-F5344CB8AC3E}">
        <p14:creationId xmlns:p14="http://schemas.microsoft.com/office/powerpoint/2010/main" val="228919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37506C-1882-448E-9DB3-3B136B63A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88" y="511083"/>
            <a:ext cx="11532253" cy="5381718"/>
          </a:xfrm>
          <a:prstGeom prst="rect">
            <a:avLst/>
          </a:prstGeom>
        </p:spPr>
      </p:pic>
    </p:spTree>
    <p:extLst>
      <p:ext uri="{BB962C8B-B14F-4D97-AF65-F5344CB8AC3E}">
        <p14:creationId xmlns:p14="http://schemas.microsoft.com/office/powerpoint/2010/main" val="39530247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2882</TotalTime>
  <Words>2052</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Food and Culture</vt:lpstr>
      <vt:lpstr>Introduction to Food Sovereignty</vt:lpstr>
      <vt:lpstr>What is Food Sovereignty? </vt:lpstr>
      <vt:lpstr>Introduction to Food Sovereignty</vt:lpstr>
      <vt:lpstr>What is Food Sovereignty?</vt:lpstr>
      <vt:lpstr>What is Food Sovereignty? </vt:lpstr>
      <vt:lpstr>Problems with Global Food Systems  (Holt-Gimenez)</vt:lpstr>
      <vt:lpstr>PowerPoint Presentation</vt:lpstr>
      <vt:lpstr>PowerPoint Presentation</vt:lpstr>
      <vt:lpstr>PowerPoint Presentation</vt:lpstr>
      <vt:lpstr>Terms you should know! (Holt-Gimenez)</vt:lpstr>
      <vt:lpstr>Food Sovereignty (Patel)</vt:lpstr>
      <vt:lpstr>Food Sovereignty (Patel)</vt:lpstr>
      <vt:lpstr>Food Sovereignty – A New Rights Framework (Wittman)</vt:lpstr>
      <vt:lpstr>Food Regimes (Wittman)</vt:lpstr>
      <vt:lpstr>Food Regimes (Wittman)</vt:lpstr>
      <vt:lpstr>Food Sovereignty (Patel)</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258</cp:revision>
  <dcterms:created xsi:type="dcterms:W3CDTF">2016-08-29T02:04:56Z</dcterms:created>
  <dcterms:modified xsi:type="dcterms:W3CDTF">2018-12-11T03:52:08Z</dcterms:modified>
</cp:coreProperties>
</file>