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3" r:id="rId3"/>
    <p:sldId id="328" r:id="rId4"/>
    <p:sldId id="257" r:id="rId5"/>
    <p:sldId id="326" r:id="rId6"/>
    <p:sldId id="261" r:id="rId7"/>
    <p:sldId id="322" r:id="rId8"/>
    <p:sldId id="258" r:id="rId9"/>
    <p:sldId id="259" r:id="rId10"/>
    <p:sldId id="260" r:id="rId11"/>
    <p:sldId id="262" r:id="rId12"/>
    <p:sldId id="325" r:id="rId13"/>
    <p:sldId id="324" r:id="rId14"/>
    <p:sldId id="317" r:id="rId15"/>
    <p:sldId id="318" r:id="rId16"/>
    <p:sldId id="319" r:id="rId17"/>
    <p:sldId id="320" r:id="rId18"/>
    <p:sldId id="327" r:id="rId19"/>
    <p:sldId id="279" r:id="rId20"/>
    <p:sldId id="282" r:id="rId21"/>
    <p:sldId id="281" r:id="rId22"/>
    <p:sldId id="280" r:id="rId23"/>
    <p:sldId id="283" r:id="rId24"/>
    <p:sldId id="265" r:id="rId25"/>
    <p:sldId id="275" r:id="rId26"/>
    <p:sldId id="278" r:id="rId27"/>
    <p:sldId id="271" r:id="rId28"/>
    <p:sldId id="268" r:id="rId29"/>
    <p:sldId id="266" r:id="rId30"/>
    <p:sldId id="276" r:id="rId31"/>
    <p:sldId id="263" r:id="rId32"/>
    <p:sldId id="267" r:id="rId33"/>
    <p:sldId id="269" r:id="rId34"/>
    <p:sldId id="323" r:id="rId35"/>
    <p:sldId id="277" r:id="rId36"/>
    <p:sldId id="27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88" d="100"/>
          <a:sy n="88" d="100"/>
        </p:scale>
        <p:origin x="80"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2018-10-10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2018-10-10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2018-10-10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2018-10-10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2018-10-10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2018-10-10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2018-10-10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2018-10-10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playlist?list=PLxeXiLu4E6R_zHJnnt8-Wlu_TpEUBcKx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peoplespotato.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vKw6YjqSfM" TargetMode="External"/><Relationship Id="rId2" Type="http://schemas.openxmlformats.org/officeDocument/2006/relationships/hyperlink" Target="http://realfoodfilms.org/video/heros-sanctuary/" TargetMode="External"/><Relationship Id="rId1" Type="http://schemas.openxmlformats.org/officeDocument/2006/relationships/slideLayout" Target="../slideLayouts/slideLayout2.xml"/><Relationship Id="rId4" Type="http://schemas.openxmlformats.org/officeDocument/2006/relationships/hyperlink" Target="https://www.youtube.com/watch?v=6cN2aHclw3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and Culture</a:t>
            </a:r>
          </a:p>
        </p:txBody>
      </p:sp>
      <p:sp>
        <p:nvSpPr>
          <p:cNvPr id="3" name="Subtitle 2"/>
          <p:cNvSpPr>
            <a:spLocks noGrp="1"/>
          </p:cNvSpPr>
          <p:nvPr>
            <p:ph type="subTitle" idx="1"/>
          </p:nvPr>
        </p:nvSpPr>
        <p:spPr/>
        <p:txBody>
          <a:bodyPr>
            <a:normAutofit fontScale="85000" lnSpcReduction="20000"/>
          </a:bodyPr>
          <a:lstStyle/>
          <a:p>
            <a:r>
              <a:rPr lang="en-CA" dirty="0"/>
              <a:t>Political Economy of food and culture</a:t>
            </a:r>
          </a:p>
          <a:p>
            <a:r>
              <a:rPr lang="en-CA" dirty="0"/>
              <a:t>Erik Chevrier</a:t>
            </a:r>
          </a:p>
          <a:p>
            <a:r>
              <a:rPr lang="en-CA"/>
              <a:t>October 3</a:t>
            </a:r>
            <a:r>
              <a:rPr lang="en-CA" baseline="30000"/>
              <a:t>rd</a:t>
            </a:r>
            <a:r>
              <a:rPr lang="en-CA"/>
              <a:t> and 10</a:t>
            </a:r>
            <a:r>
              <a:rPr lang="en-CA" baseline="30000"/>
              <a:t>th</a:t>
            </a:r>
            <a:r>
              <a:rPr lang="en-CA"/>
              <a:t>, </a:t>
            </a:r>
            <a:r>
              <a:rPr lang="en-CA" dirty="0"/>
              <a:t>2018</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89CE-0632-4C11-947B-30044A15017F}"/>
              </a:ext>
            </a:extLst>
          </p:cNvPr>
          <p:cNvSpPr>
            <a:spLocks noGrp="1"/>
          </p:cNvSpPr>
          <p:nvPr>
            <p:ph type="title"/>
          </p:nvPr>
        </p:nvSpPr>
        <p:spPr/>
        <p:txBody>
          <a:bodyPr/>
          <a:lstStyle/>
          <a:p>
            <a:r>
              <a:rPr lang="en-US" dirty="0"/>
              <a:t>Living Economies – Vandana Shiva</a:t>
            </a:r>
          </a:p>
        </p:txBody>
      </p:sp>
      <p:sp>
        <p:nvSpPr>
          <p:cNvPr id="3" name="Content Placeholder 2">
            <a:extLst>
              <a:ext uri="{FF2B5EF4-FFF2-40B4-BE49-F238E27FC236}">
                <a16:creationId xmlns:a16="http://schemas.microsoft.com/office/drawing/2014/main" id="{1C033D89-ECC3-402F-B408-C8167E78FC01}"/>
              </a:ext>
            </a:extLst>
          </p:cNvPr>
          <p:cNvSpPr>
            <a:spLocks noGrp="1"/>
          </p:cNvSpPr>
          <p:nvPr>
            <p:ph idx="1"/>
          </p:nvPr>
        </p:nvSpPr>
        <p:spPr/>
        <p:txBody>
          <a:bodyPr>
            <a:normAutofit/>
          </a:bodyPr>
          <a:lstStyle/>
          <a:p>
            <a:r>
              <a:rPr lang="en-US" sz="2400" b="1" dirty="0"/>
              <a:t>Sustenance economy</a:t>
            </a:r>
          </a:p>
          <a:p>
            <a:pPr lvl="1"/>
            <a:r>
              <a:rPr lang="en-US" dirty="0"/>
              <a:t>People work to directly provide the conditions necessary to maintain their lives</a:t>
            </a:r>
          </a:p>
          <a:p>
            <a:pPr lvl="1"/>
            <a:r>
              <a:rPr lang="en-US" dirty="0"/>
              <a:t>Human production and reproduction is possible</a:t>
            </a:r>
          </a:p>
          <a:p>
            <a:pPr lvl="1"/>
            <a:r>
              <a:rPr lang="en-US" dirty="0"/>
              <a:t>Balance with natural economy</a:t>
            </a:r>
          </a:p>
          <a:p>
            <a:pPr lvl="1"/>
            <a:r>
              <a:rPr lang="en-US" dirty="0"/>
              <a:t>Reproduce society through partnerships, mutuality and reciprocity </a:t>
            </a:r>
          </a:p>
          <a:p>
            <a:pPr lvl="1"/>
            <a:r>
              <a:rPr lang="en-US" dirty="0"/>
              <a:t>More important than market economy – market economy cannot exist without the sustenance economy</a:t>
            </a:r>
          </a:p>
        </p:txBody>
      </p:sp>
    </p:spTree>
    <p:extLst>
      <p:ext uri="{BB962C8B-B14F-4D97-AF65-F5344CB8AC3E}">
        <p14:creationId xmlns:p14="http://schemas.microsoft.com/office/powerpoint/2010/main" val="80713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1CF1-C216-4DAE-B451-6E50485A520B}"/>
              </a:ext>
            </a:extLst>
          </p:cNvPr>
          <p:cNvSpPr>
            <a:spLocks noGrp="1"/>
          </p:cNvSpPr>
          <p:nvPr>
            <p:ph type="title"/>
          </p:nvPr>
        </p:nvSpPr>
        <p:spPr/>
        <p:txBody>
          <a:bodyPr/>
          <a:lstStyle/>
          <a:p>
            <a:r>
              <a:rPr lang="en-US" dirty="0"/>
              <a:t>Living Economies – Vandana Shiva</a:t>
            </a:r>
          </a:p>
        </p:txBody>
      </p:sp>
      <p:sp>
        <p:nvSpPr>
          <p:cNvPr id="3" name="Content Placeholder 2">
            <a:extLst>
              <a:ext uri="{FF2B5EF4-FFF2-40B4-BE49-F238E27FC236}">
                <a16:creationId xmlns:a16="http://schemas.microsoft.com/office/drawing/2014/main" id="{4281CC5F-4988-4FF9-BC2F-899EC3271E0E}"/>
              </a:ext>
            </a:extLst>
          </p:cNvPr>
          <p:cNvSpPr>
            <a:spLocks noGrp="1"/>
          </p:cNvSpPr>
          <p:nvPr>
            <p:ph idx="1"/>
          </p:nvPr>
        </p:nvSpPr>
        <p:spPr>
          <a:xfrm>
            <a:off x="1097280" y="1845733"/>
            <a:ext cx="10058400" cy="4460723"/>
          </a:xfrm>
        </p:spPr>
        <p:txBody>
          <a:bodyPr>
            <a:normAutofit fontScale="85000" lnSpcReduction="20000"/>
          </a:bodyPr>
          <a:lstStyle/>
          <a:p>
            <a:r>
              <a:rPr lang="en-US" sz="2300" dirty="0"/>
              <a:t>Closing of commons:</a:t>
            </a:r>
          </a:p>
          <a:p>
            <a:pPr marL="201168" lvl="1" indent="0">
              <a:buNone/>
            </a:pPr>
            <a:r>
              <a:rPr lang="en-US" dirty="0"/>
              <a:t>1 – The exclusion of people from access to resources that had been their common property of held in common</a:t>
            </a:r>
          </a:p>
          <a:p>
            <a:pPr marL="201168" lvl="1" indent="0">
              <a:buNone/>
            </a:pPr>
            <a:r>
              <a:rPr lang="en-US" dirty="0"/>
              <a:t>2 – The creation of ‘surplus’ or ‘disposable’ people by denying rights of access to the commons that sustained them</a:t>
            </a:r>
          </a:p>
          <a:p>
            <a:pPr marL="201168" lvl="1" indent="0">
              <a:buNone/>
            </a:pPr>
            <a:r>
              <a:rPr lang="en-US" dirty="0"/>
              <a:t>3 – The creation of private property by the enclosure of common property</a:t>
            </a:r>
          </a:p>
          <a:p>
            <a:pPr marL="201168" lvl="1" indent="0">
              <a:buNone/>
            </a:pPr>
            <a:r>
              <a:rPr lang="en-US" dirty="0"/>
              <a:t>4 – The replacement of diversity that provides for multiple needs and performs multiple functions with monocultures that provide raw material</a:t>
            </a:r>
            <a:br>
              <a:rPr lang="en-US" dirty="0"/>
            </a:br>
            <a:r>
              <a:rPr lang="en-US" dirty="0"/>
              <a:t>5 – The enclosure of minds and imagination, with the result that enclosures are defined and perceived as universal human progress, not as growth of privilege and exclusive rights for a few and dispossession and impoverished for the many</a:t>
            </a:r>
          </a:p>
          <a:p>
            <a:pPr marL="201168" lvl="1" indent="0">
              <a:buNone/>
            </a:pPr>
            <a:endParaRPr lang="en-US" dirty="0"/>
          </a:p>
          <a:p>
            <a:pPr marL="201168" lvl="1" indent="0">
              <a:buNone/>
            </a:pPr>
            <a:r>
              <a:rPr lang="en-US" dirty="0"/>
              <a:t>Terra matter – Mother earth</a:t>
            </a:r>
          </a:p>
          <a:p>
            <a:pPr marL="201168" lvl="1" indent="0">
              <a:buNone/>
            </a:pPr>
            <a:r>
              <a:rPr lang="en-US" dirty="0"/>
              <a:t>Terra nullius – Empty land (denied land to original inhabitants and obscured regenerative capacity of the earth)</a:t>
            </a:r>
          </a:p>
          <a:p>
            <a:r>
              <a:rPr lang="en-US" dirty="0"/>
              <a:t>Myths about markets:</a:t>
            </a:r>
          </a:p>
          <a:p>
            <a:pPr lvl="1"/>
            <a:r>
              <a:rPr lang="en-US" dirty="0"/>
              <a:t>Market economies are more efficient – industrial agriculture uses more energy than it produces</a:t>
            </a:r>
          </a:p>
          <a:p>
            <a:pPr lvl="1"/>
            <a:r>
              <a:rPr lang="en-US" dirty="0"/>
              <a:t>Free trade allows food to be delivered efficiently </a:t>
            </a:r>
          </a:p>
          <a:p>
            <a:pPr lvl="1"/>
            <a:r>
              <a:rPr lang="en-US" dirty="0"/>
              <a:t>Globalization creates a knowledge society</a:t>
            </a:r>
          </a:p>
          <a:p>
            <a:pPr lvl="1"/>
            <a:endParaRPr lang="en-US" dirty="0"/>
          </a:p>
          <a:p>
            <a:pPr marL="201168" lvl="1" indent="0">
              <a:buNone/>
            </a:pPr>
            <a:r>
              <a:rPr lang="en-US" dirty="0"/>
              <a:t>Important topics to understand about privatization</a:t>
            </a:r>
          </a:p>
          <a:p>
            <a:pPr marL="201168" lvl="1" indent="0">
              <a:buNone/>
            </a:pPr>
            <a:r>
              <a:rPr lang="en-US" sz="1600" dirty="0"/>
              <a:t>In 1995 Trade-Related Intellectual Property Rights (TRIPs): Article 27.3(b) intellectual agreement of the WTO</a:t>
            </a:r>
          </a:p>
          <a:p>
            <a:pPr marL="201168" lvl="1" indent="0">
              <a:buNone/>
            </a:pPr>
            <a:endParaRPr lang="en-US" dirty="0"/>
          </a:p>
        </p:txBody>
      </p:sp>
    </p:spTree>
    <p:extLst>
      <p:ext uri="{BB962C8B-B14F-4D97-AF65-F5344CB8AC3E}">
        <p14:creationId xmlns:p14="http://schemas.microsoft.com/office/powerpoint/2010/main" val="393976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9904-C19F-4F30-B0C0-600090F5E059}"/>
              </a:ext>
            </a:extLst>
          </p:cNvPr>
          <p:cNvSpPr>
            <a:spLocks noGrp="1"/>
          </p:cNvSpPr>
          <p:nvPr>
            <p:ph type="title"/>
          </p:nvPr>
        </p:nvSpPr>
        <p:spPr/>
        <p:txBody>
          <a:bodyPr/>
          <a:lstStyle/>
          <a:p>
            <a:r>
              <a:rPr lang="en-US" dirty="0"/>
              <a:t>Living Economies – Vandana Shiva</a:t>
            </a:r>
          </a:p>
        </p:txBody>
      </p:sp>
      <p:sp>
        <p:nvSpPr>
          <p:cNvPr id="3" name="Content Placeholder 2">
            <a:extLst>
              <a:ext uri="{FF2B5EF4-FFF2-40B4-BE49-F238E27FC236}">
                <a16:creationId xmlns:a16="http://schemas.microsoft.com/office/drawing/2014/main" id="{9B13E029-F1F0-444C-A981-BB4F3B5079F7}"/>
              </a:ext>
            </a:extLst>
          </p:cNvPr>
          <p:cNvSpPr>
            <a:spLocks noGrp="1"/>
          </p:cNvSpPr>
          <p:nvPr>
            <p:ph idx="1"/>
          </p:nvPr>
        </p:nvSpPr>
        <p:spPr/>
        <p:txBody>
          <a:bodyPr/>
          <a:lstStyle/>
          <a:p>
            <a:r>
              <a:rPr lang="en-US" dirty="0"/>
              <a:t>Market economies have produced a shift in how resources are perceived. Transformation of commons into commodities has two implications: </a:t>
            </a:r>
          </a:p>
          <a:p>
            <a:pPr lvl="1"/>
            <a:r>
              <a:rPr lang="en-US" dirty="0"/>
              <a:t>It deprives politically weaker groups of their right to survive</a:t>
            </a:r>
          </a:p>
          <a:p>
            <a:pPr lvl="1"/>
            <a:r>
              <a:rPr lang="en-US" dirty="0"/>
              <a:t>It robs nature of the ability to self-renew and sustain </a:t>
            </a:r>
          </a:p>
          <a:p>
            <a:r>
              <a:rPr lang="en-US" dirty="0"/>
              <a:t>The entire foundation of the ‘ownership society’ is based on new enclosures. The contrived law to justify contemporary enclosures according to Epstein (in Shiva) is based on three falsifications: </a:t>
            </a:r>
          </a:p>
          <a:p>
            <a:pPr lvl="1"/>
            <a:r>
              <a:rPr lang="en-US" dirty="0"/>
              <a:t>The erasure of the history of colonization as a taking and the denial of the experience of occupied inhabitants and their prior rights and prior claims. </a:t>
            </a:r>
          </a:p>
          <a:p>
            <a:pPr lvl="1"/>
            <a:r>
              <a:rPr lang="en-US" dirty="0"/>
              <a:t>The defining of the behaviour of states acting on public trust doctrines eminent domain. </a:t>
            </a:r>
          </a:p>
          <a:p>
            <a:pPr lvl="1"/>
            <a:r>
              <a:rPr lang="en-US" dirty="0"/>
              <a:t>The reduction of the public to the individual. </a:t>
            </a:r>
          </a:p>
          <a:p>
            <a:pPr lvl="1"/>
            <a:endParaRPr lang="en-US" dirty="0"/>
          </a:p>
        </p:txBody>
      </p:sp>
    </p:spTree>
    <p:extLst>
      <p:ext uri="{BB962C8B-B14F-4D97-AF65-F5344CB8AC3E}">
        <p14:creationId xmlns:p14="http://schemas.microsoft.com/office/powerpoint/2010/main" val="312138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Foundations of Food and Culture</a:t>
            </a:r>
          </a:p>
        </p:txBody>
      </p:sp>
      <p:sp>
        <p:nvSpPr>
          <p:cNvPr id="3" name="Content Placeholder 2"/>
          <p:cNvSpPr>
            <a:spLocks noGrp="1"/>
          </p:cNvSpPr>
          <p:nvPr>
            <p:ph idx="1"/>
          </p:nvPr>
        </p:nvSpPr>
        <p:spPr/>
        <p:txBody>
          <a:bodyPr>
            <a:normAutofit fontScale="92500" lnSpcReduction="10000"/>
          </a:bodyPr>
          <a:lstStyle/>
          <a:p>
            <a:r>
              <a:rPr lang="en-US" sz="2800" dirty="0"/>
              <a:t>Jack Goody – Towards the Development of a World Cuisine </a:t>
            </a:r>
            <a:r>
              <a:rPr lang="en-US" sz="1400" dirty="0"/>
              <a:t>*Published in 1982</a:t>
            </a:r>
          </a:p>
          <a:p>
            <a:r>
              <a:rPr lang="en-US" dirty="0"/>
              <a:t>What is the main message in Goody’s article? </a:t>
            </a:r>
          </a:p>
          <a:p>
            <a:r>
              <a:rPr lang="en-US" dirty="0"/>
              <a:t>What are important factors in the development of a ‘World Cuisine’? </a:t>
            </a:r>
          </a:p>
          <a:p>
            <a:r>
              <a:rPr lang="en-US" dirty="0"/>
              <a:t>What is the history of:</a:t>
            </a:r>
          </a:p>
          <a:p>
            <a:pPr marL="201168" lvl="1" indent="0">
              <a:buNone/>
            </a:pPr>
            <a:r>
              <a:rPr lang="en-US" dirty="0"/>
              <a:t>1 – Preserving</a:t>
            </a:r>
          </a:p>
          <a:p>
            <a:pPr marL="201168" lvl="1" indent="0">
              <a:buNone/>
            </a:pPr>
            <a:r>
              <a:rPr lang="en-US" dirty="0"/>
              <a:t>2 – Mechanization </a:t>
            </a:r>
          </a:p>
          <a:p>
            <a:pPr marL="201168" lvl="1" indent="0">
              <a:buNone/>
            </a:pPr>
            <a:r>
              <a:rPr lang="en-US" dirty="0"/>
              <a:t>3 – Retailing</a:t>
            </a:r>
          </a:p>
          <a:p>
            <a:pPr marL="201168" lvl="1" indent="0">
              <a:buNone/>
            </a:pPr>
            <a:r>
              <a:rPr lang="en-US" dirty="0"/>
              <a:t>4 – Transport </a:t>
            </a:r>
          </a:p>
          <a:p>
            <a:r>
              <a:rPr lang="en-US" dirty="0"/>
              <a:t>Is adulteration of food a new concern? Why or why not? </a:t>
            </a:r>
          </a:p>
          <a:p>
            <a:r>
              <a:rPr lang="en-US" dirty="0"/>
              <a:t>How does global food trade function today? </a:t>
            </a:r>
          </a:p>
          <a:p>
            <a:r>
              <a:rPr lang="en-US" dirty="0"/>
              <a:t>What is the role of advertising in creating a global food cuisine? </a:t>
            </a:r>
          </a:p>
        </p:txBody>
      </p:sp>
    </p:spTree>
    <p:extLst>
      <p:ext uri="{BB962C8B-B14F-4D97-AF65-F5344CB8AC3E}">
        <p14:creationId xmlns:p14="http://schemas.microsoft.com/office/powerpoint/2010/main" val="47404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Foundations of Food and Culture</a:t>
            </a:r>
          </a:p>
        </p:txBody>
      </p:sp>
      <p:sp>
        <p:nvSpPr>
          <p:cNvPr id="3" name="Content Placeholder 2"/>
          <p:cNvSpPr>
            <a:spLocks noGrp="1"/>
          </p:cNvSpPr>
          <p:nvPr>
            <p:ph idx="1"/>
          </p:nvPr>
        </p:nvSpPr>
        <p:spPr>
          <a:xfrm>
            <a:off x="1097280" y="1845734"/>
            <a:ext cx="10058400" cy="4023360"/>
          </a:xfrm>
        </p:spPr>
        <p:txBody>
          <a:bodyPr/>
          <a:lstStyle/>
          <a:p>
            <a:r>
              <a:rPr lang="en-US" sz="2800" dirty="0"/>
              <a:t>Jack Goody – Towards the Development of a World Cuisine </a:t>
            </a:r>
            <a:r>
              <a:rPr lang="en-US" sz="1400" dirty="0"/>
              <a:t>*Published in 1982</a:t>
            </a:r>
          </a:p>
          <a:p>
            <a:r>
              <a:rPr lang="en-US" dirty="0"/>
              <a:t>The development of mass cuisine developed because of advances in four main areas:</a:t>
            </a:r>
          </a:p>
          <a:p>
            <a:pPr marL="201168" lvl="1" indent="0">
              <a:buNone/>
            </a:pPr>
            <a:r>
              <a:rPr lang="en-US" dirty="0"/>
              <a:t>1 – Preserving</a:t>
            </a:r>
          </a:p>
          <a:p>
            <a:pPr marL="201168" lvl="1" indent="0">
              <a:buNone/>
            </a:pPr>
            <a:r>
              <a:rPr lang="en-US" dirty="0"/>
              <a:t>2 – Mechanization </a:t>
            </a:r>
          </a:p>
          <a:p>
            <a:pPr marL="201168" lvl="1" indent="0">
              <a:buNone/>
            </a:pPr>
            <a:r>
              <a:rPr lang="en-US" dirty="0"/>
              <a:t>3 – Retailing</a:t>
            </a:r>
          </a:p>
          <a:p>
            <a:pPr marL="201168" lvl="1" indent="0">
              <a:buNone/>
            </a:pPr>
            <a:r>
              <a:rPr lang="en-US" dirty="0"/>
              <a:t>4 – Transport </a:t>
            </a:r>
          </a:p>
          <a:p>
            <a:endParaRPr lang="en-US" dirty="0"/>
          </a:p>
        </p:txBody>
      </p:sp>
    </p:spTree>
    <p:extLst>
      <p:ext uri="{BB962C8B-B14F-4D97-AF65-F5344CB8AC3E}">
        <p14:creationId xmlns:p14="http://schemas.microsoft.com/office/powerpoint/2010/main" val="154952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Foundations of Food and Culture</a:t>
            </a:r>
          </a:p>
        </p:txBody>
      </p:sp>
      <p:sp>
        <p:nvSpPr>
          <p:cNvPr id="3" name="Content Placeholder 2"/>
          <p:cNvSpPr>
            <a:spLocks noGrp="1"/>
          </p:cNvSpPr>
          <p:nvPr>
            <p:ph idx="1"/>
          </p:nvPr>
        </p:nvSpPr>
        <p:spPr/>
        <p:txBody>
          <a:bodyPr>
            <a:normAutofit fontScale="92500" lnSpcReduction="20000"/>
          </a:bodyPr>
          <a:lstStyle/>
          <a:p>
            <a:r>
              <a:rPr lang="en-US" dirty="0"/>
              <a:t>Towards the Development of a World Cuisine </a:t>
            </a:r>
          </a:p>
          <a:p>
            <a:r>
              <a:rPr lang="en-US" dirty="0"/>
              <a:t>Preserving methods</a:t>
            </a:r>
          </a:p>
          <a:p>
            <a:pPr lvl="1"/>
            <a:r>
              <a:rPr lang="en-US" dirty="0"/>
              <a:t>Salting meat and fish were salted as of the 15</a:t>
            </a:r>
            <a:r>
              <a:rPr lang="en-US" baseline="30000" dirty="0"/>
              <a:t>th</a:t>
            </a:r>
            <a:r>
              <a:rPr lang="en-US" dirty="0"/>
              <a:t> century to be shipped by sea</a:t>
            </a:r>
          </a:p>
          <a:p>
            <a:pPr lvl="1"/>
            <a:r>
              <a:rPr lang="en-US" dirty="0"/>
              <a:t>Pickling was an early industrial activity</a:t>
            </a:r>
          </a:p>
          <a:p>
            <a:pPr lvl="1"/>
            <a:r>
              <a:rPr lang="en-US" dirty="0"/>
              <a:t>Sugar was used to preserve fruit and meat</a:t>
            </a:r>
          </a:p>
          <a:p>
            <a:r>
              <a:rPr lang="en-US" dirty="0"/>
              <a:t>Brief history of canning </a:t>
            </a:r>
          </a:p>
          <a:p>
            <a:pPr lvl="1"/>
            <a:r>
              <a:rPr lang="en-US" dirty="0"/>
              <a:t>In 1681 – Invention of the ‘digester’ Canning ‘or bottling’ by Denis </a:t>
            </a:r>
            <a:r>
              <a:rPr lang="en-US" dirty="0" err="1"/>
              <a:t>Papin</a:t>
            </a:r>
            <a:r>
              <a:rPr lang="en-US" dirty="0"/>
              <a:t> in 1681 </a:t>
            </a:r>
          </a:p>
          <a:p>
            <a:pPr lvl="1"/>
            <a:r>
              <a:rPr lang="en-US" dirty="0"/>
              <a:t>End of 17</a:t>
            </a:r>
            <a:r>
              <a:rPr lang="en-US" baseline="30000" dirty="0"/>
              <a:t>th</a:t>
            </a:r>
            <a:r>
              <a:rPr lang="en-US" dirty="0"/>
              <a:t> century – glass containers for medicine and wine at end of 17</a:t>
            </a:r>
            <a:r>
              <a:rPr lang="en-US" baseline="30000" dirty="0"/>
              <a:t>th</a:t>
            </a:r>
            <a:r>
              <a:rPr lang="en-US" dirty="0"/>
              <a:t> century </a:t>
            </a:r>
          </a:p>
          <a:p>
            <a:pPr lvl="1"/>
            <a:r>
              <a:rPr lang="en-US" dirty="0"/>
              <a:t>1804 – </a:t>
            </a:r>
            <a:r>
              <a:rPr lang="en-US" dirty="0" err="1"/>
              <a:t>Appert</a:t>
            </a:r>
            <a:r>
              <a:rPr lang="en-US" dirty="0"/>
              <a:t> opened bottling factory at Massy, near Paris – developed new improved methods</a:t>
            </a:r>
          </a:p>
          <a:p>
            <a:pPr lvl="1"/>
            <a:r>
              <a:rPr lang="en-US" dirty="0"/>
              <a:t>1814 – Donkin, Hall, Gamble set up canning factories in </a:t>
            </a:r>
            <a:r>
              <a:rPr lang="en-US" dirty="0" err="1"/>
              <a:t>Bermondsey</a:t>
            </a:r>
            <a:r>
              <a:rPr lang="en-US" dirty="0"/>
              <a:t> –  food rations purchased by Navy</a:t>
            </a:r>
          </a:p>
          <a:p>
            <a:pPr lvl="1"/>
            <a:r>
              <a:rPr lang="en-US" dirty="0"/>
              <a:t>1821 – William Underwood began trading internationally in Boston – jellies, jams, pickles, ketchup, sauces</a:t>
            </a:r>
          </a:p>
          <a:p>
            <a:pPr lvl="1"/>
            <a:r>
              <a:rPr lang="en-US" dirty="0"/>
              <a:t>1825 – Kensett &amp; Doggett set up cannery in New York</a:t>
            </a:r>
          </a:p>
          <a:p>
            <a:pPr lvl="1"/>
            <a:r>
              <a:rPr lang="en-US" dirty="0"/>
              <a:t>1870 – Rapid expansion of industrial canned goods, especially in France and Brittan</a:t>
            </a:r>
          </a:p>
          <a:p>
            <a:pPr lvl="1"/>
            <a:r>
              <a:rPr lang="en-US" dirty="0"/>
              <a:t>1847 &amp; 1855 – </a:t>
            </a:r>
            <a:r>
              <a:rPr lang="en-US" dirty="0" err="1"/>
              <a:t>Grimwade</a:t>
            </a:r>
            <a:r>
              <a:rPr lang="en-US" dirty="0"/>
              <a:t> took a patent for condensed milk and powdered milk</a:t>
            </a:r>
          </a:p>
          <a:p>
            <a:pPr lvl="1"/>
            <a:endParaRPr lang="en-US" dirty="0"/>
          </a:p>
        </p:txBody>
      </p:sp>
    </p:spTree>
    <p:extLst>
      <p:ext uri="{BB962C8B-B14F-4D97-AF65-F5344CB8AC3E}">
        <p14:creationId xmlns:p14="http://schemas.microsoft.com/office/powerpoint/2010/main" val="48663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Foundations of Food and Culture</a:t>
            </a:r>
          </a:p>
        </p:txBody>
      </p:sp>
      <p:sp>
        <p:nvSpPr>
          <p:cNvPr id="3" name="Content Placeholder 2"/>
          <p:cNvSpPr>
            <a:spLocks noGrp="1"/>
          </p:cNvSpPr>
          <p:nvPr>
            <p:ph idx="1"/>
          </p:nvPr>
        </p:nvSpPr>
        <p:spPr/>
        <p:txBody>
          <a:bodyPr>
            <a:normAutofit lnSpcReduction="10000"/>
          </a:bodyPr>
          <a:lstStyle/>
          <a:p>
            <a:r>
              <a:rPr lang="en-US" dirty="0"/>
              <a:t>Towards the Development of a World Cuisine </a:t>
            </a:r>
          </a:p>
          <a:p>
            <a:r>
              <a:rPr lang="en-US" dirty="0"/>
              <a:t>Brief History of Artificial Freezing </a:t>
            </a:r>
          </a:p>
          <a:p>
            <a:pPr lvl="1"/>
            <a:r>
              <a:rPr lang="en-US" dirty="0"/>
              <a:t>Early 1800s – Ice houses in Scotland, Russians conserve chickens in snow, natural ice was packed into refrigerators</a:t>
            </a:r>
          </a:p>
          <a:p>
            <a:pPr lvl="1"/>
            <a:r>
              <a:rPr lang="en-US" dirty="0"/>
              <a:t>1806 – Frederic Tudor began worldwide ice shipping company from Boston</a:t>
            </a:r>
          </a:p>
          <a:p>
            <a:pPr lvl="1"/>
            <a:r>
              <a:rPr lang="en-US" dirty="0"/>
              <a:t>1851 – Refrigerated rail cars in USA</a:t>
            </a:r>
          </a:p>
          <a:p>
            <a:pPr lvl="1"/>
            <a:r>
              <a:rPr lang="en-US" dirty="0"/>
              <a:t>1850 – James Harrison developed first practical ice making machine</a:t>
            </a:r>
          </a:p>
          <a:p>
            <a:pPr marL="201168" lvl="1" indent="0">
              <a:buNone/>
            </a:pPr>
            <a:endParaRPr lang="en-US" sz="2000" dirty="0"/>
          </a:p>
          <a:p>
            <a:pPr marL="201168" lvl="1" indent="0">
              <a:buNone/>
            </a:pPr>
            <a:r>
              <a:rPr lang="en-US" sz="2000" dirty="0"/>
              <a:t>Development in branding and advertising – mass production &amp; mass consumption</a:t>
            </a:r>
          </a:p>
          <a:p>
            <a:pPr lvl="2"/>
            <a:r>
              <a:rPr lang="en-US" dirty="0"/>
              <a:t>1823 – Mr. Lea &amp; Mr. Perrins Worcestershire Sauce</a:t>
            </a:r>
          </a:p>
          <a:p>
            <a:pPr lvl="2"/>
            <a:r>
              <a:rPr lang="en-US" dirty="0"/>
              <a:t>1860 – Dr. Kellogg produced granola based foods</a:t>
            </a:r>
          </a:p>
          <a:p>
            <a:pPr lvl="2"/>
            <a:r>
              <a:rPr lang="en-US" dirty="0"/>
              <a:t>1890s – Charles Post produced Post Toasties – marketed as health food</a:t>
            </a:r>
          </a:p>
          <a:p>
            <a:pPr lvl="3"/>
            <a:r>
              <a:rPr lang="en-US" dirty="0"/>
              <a:t>Flaking, toasting, puffing, extrusion</a:t>
            </a:r>
          </a:p>
        </p:txBody>
      </p:sp>
    </p:spTree>
    <p:extLst>
      <p:ext uri="{BB962C8B-B14F-4D97-AF65-F5344CB8AC3E}">
        <p14:creationId xmlns:p14="http://schemas.microsoft.com/office/powerpoint/2010/main" val="427927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Foundations of Food and Culture</a:t>
            </a:r>
          </a:p>
        </p:txBody>
      </p:sp>
      <p:sp>
        <p:nvSpPr>
          <p:cNvPr id="3" name="Content Placeholder 2"/>
          <p:cNvSpPr>
            <a:spLocks noGrp="1"/>
          </p:cNvSpPr>
          <p:nvPr>
            <p:ph idx="1"/>
          </p:nvPr>
        </p:nvSpPr>
        <p:spPr>
          <a:xfrm>
            <a:off x="1097280" y="1845734"/>
            <a:ext cx="10058400" cy="4489752"/>
          </a:xfrm>
        </p:spPr>
        <p:txBody>
          <a:bodyPr>
            <a:normAutofit fontScale="92500" lnSpcReduction="20000"/>
          </a:bodyPr>
          <a:lstStyle/>
          <a:p>
            <a:r>
              <a:rPr lang="en-US" dirty="0"/>
              <a:t>Towards the Development of a World Cuisine </a:t>
            </a:r>
          </a:p>
          <a:p>
            <a:r>
              <a:rPr lang="en-US" dirty="0"/>
              <a:t>Mechanization and Transportation</a:t>
            </a:r>
          </a:p>
          <a:p>
            <a:pPr lvl="1"/>
            <a:r>
              <a:rPr lang="en-US" dirty="0"/>
              <a:t>Mechanization of food production, preparation and canning.</a:t>
            </a:r>
          </a:p>
          <a:p>
            <a:pPr lvl="1"/>
            <a:r>
              <a:rPr lang="en-US" dirty="0"/>
              <a:t>1849 – Mechanism for pressing out can tops</a:t>
            </a:r>
          </a:p>
          <a:p>
            <a:pPr lvl="1"/>
            <a:r>
              <a:rPr lang="en-US" dirty="0"/>
              <a:t>1876 – Howe machine increased canning production </a:t>
            </a:r>
          </a:p>
          <a:p>
            <a:pPr lvl="1"/>
            <a:r>
              <a:rPr lang="en-US" dirty="0"/>
              <a:t>Middle to late 1800s – Development of Railways</a:t>
            </a:r>
          </a:p>
          <a:p>
            <a:r>
              <a:rPr lang="en-US" dirty="0"/>
              <a:t>Retailing</a:t>
            </a:r>
          </a:p>
          <a:p>
            <a:pPr lvl="1"/>
            <a:r>
              <a:rPr lang="en-US" dirty="0"/>
              <a:t>1500 – 1600 Shift from open markets to closed shops</a:t>
            </a:r>
          </a:p>
          <a:p>
            <a:pPr lvl="2"/>
            <a:r>
              <a:rPr lang="en-US" dirty="0"/>
              <a:t>Company of Grocers </a:t>
            </a:r>
          </a:p>
          <a:p>
            <a:pPr lvl="1"/>
            <a:r>
              <a:rPr lang="en-US" dirty="0"/>
              <a:t>Late 1800s early 1900s – rapid expansion of retail outlets – advertising becomes significant</a:t>
            </a:r>
          </a:p>
          <a:p>
            <a:pPr marL="201168" lvl="1" indent="0">
              <a:buNone/>
            </a:pPr>
            <a:r>
              <a:rPr lang="en-US" dirty="0"/>
              <a:t>Significant factors: </a:t>
            </a:r>
          </a:p>
          <a:p>
            <a:pPr marL="201168" lvl="1" indent="0">
              <a:buNone/>
            </a:pPr>
            <a:r>
              <a:rPr lang="en-US" dirty="0"/>
              <a:t>	- Separation of people from producing food, separation of people from arable land = people become 	dependent on food markets.</a:t>
            </a:r>
          </a:p>
          <a:p>
            <a:pPr marL="201168" lvl="1" indent="0">
              <a:buNone/>
            </a:pPr>
            <a:r>
              <a:rPr lang="en-US" dirty="0"/>
              <a:t>	- Adulteration of food is not a new concern </a:t>
            </a:r>
          </a:p>
          <a:p>
            <a:pPr marL="201168" lvl="1" indent="0">
              <a:buNone/>
            </a:pPr>
            <a:r>
              <a:rPr lang="en-US" dirty="0"/>
              <a:t>	- Time and space are major obstacles that were overcome to develop a world food system </a:t>
            </a:r>
          </a:p>
          <a:p>
            <a:pPr marL="201168" lvl="1" indent="0">
              <a:buNone/>
            </a:pPr>
            <a:r>
              <a:rPr lang="en-US" dirty="0"/>
              <a:t>	- Industrialization of means of production</a:t>
            </a:r>
          </a:p>
        </p:txBody>
      </p:sp>
    </p:spTree>
    <p:extLst>
      <p:ext uri="{BB962C8B-B14F-4D97-AF65-F5344CB8AC3E}">
        <p14:creationId xmlns:p14="http://schemas.microsoft.com/office/powerpoint/2010/main" val="197034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1FB8-629F-4434-9662-631C0624B416}"/>
              </a:ext>
            </a:extLst>
          </p:cNvPr>
          <p:cNvSpPr>
            <a:spLocks noGrp="1"/>
          </p:cNvSpPr>
          <p:nvPr>
            <p:ph type="title"/>
          </p:nvPr>
        </p:nvSpPr>
        <p:spPr/>
        <p:txBody>
          <a:bodyPr/>
          <a:lstStyle/>
          <a:p>
            <a:r>
              <a:rPr lang="en-US" dirty="0"/>
              <a:t>Foundations of Food and Culture</a:t>
            </a:r>
          </a:p>
        </p:txBody>
      </p:sp>
      <p:sp>
        <p:nvSpPr>
          <p:cNvPr id="3" name="Content Placeholder 2">
            <a:extLst>
              <a:ext uri="{FF2B5EF4-FFF2-40B4-BE49-F238E27FC236}">
                <a16:creationId xmlns:a16="http://schemas.microsoft.com/office/drawing/2014/main" id="{97284587-813C-4B14-AFA3-C5B2DBC53D8A}"/>
              </a:ext>
            </a:extLst>
          </p:cNvPr>
          <p:cNvSpPr>
            <a:spLocks noGrp="1"/>
          </p:cNvSpPr>
          <p:nvPr>
            <p:ph idx="1"/>
          </p:nvPr>
        </p:nvSpPr>
        <p:spPr/>
        <p:txBody>
          <a:bodyPr>
            <a:normAutofit fontScale="55000" lnSpcReduction="20000"/>
          </a:bodyPr>
          <a:lstStyle/>
          <a:p>
            <a:r>
              <a:rPr lang="en-US" dirty="0"/>
              <a:t>Time, Sugar, Sweetness – Sidney W. </a:t>
            </a:r>
            <a:r>
              <a:rPr lang="en-US" dirty="0" err="1"/>
              <a:t>Mintz</a:t>
            </a:r>
            <a:r>
              <a:rPr lang="en-US" dirty="0"/>
              <a:t> (1979)</a:t>
            </a:r>
          </a:p>
          <a:p>
            <a:r>
              <a:rPr lang="en-US" dirty="0"/>
              <a:t>Anthropologists have traditionally focused on unusual aspects of food rater than the everyday eating rituals</a:t>
            </a:r>
          </a:p>
          <a:p>
            <a:pPr lvl="1"/>
            <a:r>
              <a:rPr lang="en-US" dirty="0"/>
              <a:t>Chewing and spitting to encourage fermentation, eating larvae, cannibalism, prohibitions and taboos, etc. </a:t>
            </a:r>
          </a:p>
          <a:p>
            <a:r>
              <a:rPr lang="en-US" dirty="0"/>
              <a:t>New research is refocusing on the everyday experience of people with food</a:t>
            </a:r>
          </a:p>
          <a:p>
            <a:pPr lvl="1"/>
            <a:r>
              <a:rPr lang="en-US" dirty="0"/>
              <a:t>Concerns of resources, energy, prices, women, labour, etc. </a:t>
            </a:r>
          </a:p>
          <a:p>
            <a:r>
              <a:rPr lang="en-US" dirty="0" err="1"/>
              <a:t>Mintz</a:t>
            </a:r>
            <a:r>
              <a:rPr lang="en-US" dirty="0"/>
              <a:t> focuses on the anthropology and history of production and consumption (focus on sweetness)</a:t>
            </a:r>
          </a:p>
          <a:p>
            <a:r>
              <a:rPr lang="en-US" b="1" dirty="0"/>
              <a:t>Sugar</a:t>
            </a:r>
            <a:r>
              <a:rPr lang="en-US" dirty="0"/>
              <a:t> was first a luxury edible but began to be commonplace in the Western World in the 17</a:t>
            </a:r>
            <a:r>
              <a:rPr lang="en-US" baseline="30000" dirty="0"/>
              <a:t>th</a:t>
            </a:r>
            <a:r>
              <a:rPr lang="en-US" dirty="0"/>
              <a:t> century</a:t>
            </a:r>
          </a:p>
          <a:p>
            <a:pPr lvl="1"/>
            <a:r>
              <a:rPr lang="en-US" dirty="0"/>
              <a:t>Sugar began in medicines, became a preservative agent and </a:t>
            </a:r>
            <a:r>
              <a:rPr lang="en-US" dirty="0" err="1"/>
              <a:t>flavour</a:t>
            </a:r>
            <a:r>
              <a:rPr lang="en-US" dirty="0"/>
              <a:t> enhancer, it is now ubiquitous in modern processed foods</a:t>
            </a:r>
          </a:p>
          <a:p>
            <a:pPr lvl="1"/>
            <a:r>
              <a:rPr lang="en-US" dirty="0"/>
              <a:t>Sugar cannot be studied in isolation because it is supplement. </a:t>
            </a:r>
          </a:p>
          <a:p>
            <a:pPr lvl="1"/>
            <a:r>
              <a:rPr lang="en-US" dirty="0"/>
              <a:t>Sugar was produced in the 8</a:t>
            </a:r>
            <a:r>
              <a:rPr lang="en-US" baseline="30000" dirty="0"/>
              <a:t>th</a:t>
            </a:r>
            <a:r>
              <a:rPr lang="en-US" dirty="0"/>
              <a:t> century A.D. in the Mediterranean Island and Spain (was more medicine than food)</a:t>
            </a:r>
          </a:p>
          <a:p>
            <a:pPr lvl="1"/>
            <a:r>
              <a:rPr lang="en-US" dirty="0"/>
              <a:t>13</a:t>
            </a:r>
            <a:r>
              <a:rPr lang="en-US" baseline="30000" dirty="0"/>
              <a:t>th</a:t>
            </a:r>
            <a:r>
              <a:rPr lang="en-US" dirty="0"/>
              <a:t> century English monarchs were using sugar – King Henry III ordered 300 pounds</a:t>
            </a:r>
          </a:p>
          <a:p>
            <a:pPr lvl="1"/>
            <a:r>
              <a:rPr lang="en-US" dirty="0"/>
              <a:t>14</a:t>
            </a:r>
            <a:r>
              <a:rPr lang="en-US" baseline="30000" dirty="0"/>
              <a:t>th</a:t>
            </a:r>
            <a:r>
              <a:rPr lang="en-US" dirty="0"/>
              <a:t> century England got a cargo full of sugar from Venice</a:t>
            </a:r>
          </a:p>
          <a:p>
            <a:pPr lvl="1"/>
            <a:r>
              <a:rPr lang="en-US" dirty="0"/>
              <a:t>15</a:t>
            </a:r>
            <a:r>
              <a:rPr lang="en-US" baseline="30000" dirty="0"/>
              <a:t>th</a:t>
            </a:r>
            <a:r>
              <a:rPr lang="en-US" dirty="0"/>
              <a:t> century Thomas Austin’s cookbooks contained recipes that included sugar</a:t>
            </a:r>
          </a:p>
          <a:p>
            <a:pPr lvl="1"/>
            <a:r>
              <a:rPr lang="en-US" dirty="0"/>
              <a:t>17</a:t>
            </a:r>
            <a:r>
              <a:rPr lang="en-US" baseline="30000" dirty="0"/>
              <a:t>th</a:t>
            </a:r>
            <a:r>
              <a:rPr lang="en-US" dirty="0"/>
              <a:t> century sugar consumption increased fourfold</a:t>
            </a:r>
          </a:p>
          <a:p>
            <a:pPr lvl="1"/>
            <a:r>
              <a:rPr lang="en-US" dirty="0"/>
              <a:t>From 1663-1775 sugar consumption increased about 20 times</a:t>
            </a:r>
          </a:p>
          <a:p>
            <a:pPr lvl="1"/>
            <a:r>
              <a:rPr lang="en-US" dirty="0"/>
              <a:t>This trend continued in the 19</a:t>
            </a:r>
            <a:r>
              <a:rPr lang="en-US" baseline="30000" dirty="0"/>
              <a:t>th</a:t>
            </a:r>
            <a:r>
              <a:rPr lang="en-US" dirty="0"/>
              <a:t> and 20</a:t>
            </a:r>
            <a:r>
              <a:rPr lang="en-US" baseline="30000" dirty="0"/>
              <a:t>th</a:t>
            </a:r>
            <a:r>
              <a:rPr lang="en-US" dirty="0"/>
              <a:t> centuries</a:t>
            </a:r>
          </a:p>
          <a:p>
            <a:pPr lvl="1"/>
            <a:r>
              <a:rPr lang="en-US" dirty="0"/>
              <a:t>Rise in industrialization incorporated sugar into ‘new ‘ processed foods</a:t>
            </a:r>
          </a:p>
          <a:p>
            <a:pPr lvl="1"/>
            <a:r>
              <a:rPr lang="en-US" dirty="0"/>
              <a:t>Meaning of sugar changed as capitalism developed – space and time were transformed</a:t>
            </a:r>
          </a:p>
          <a:p>
            <a:pPr lvl="1"/>
            <a:r>
              <a:rPr lang="en-US" dirty="0"/>
              <a:t>Sugar has endured over time to be part of modern diets</a:t>
            </a:r>
          </a:p>
          <a:p>
            <a:pPr lvl="1"/>
            <a:endParaRPr lang="en-US" dirty="0"/>
          </a:p>
        </p:txBody>
      </p:sp>
    </p:spTree>
    <p:extLst>
      <p:ext uri="{BB962C8B-B14F-4D97-AF65-F5344CB8AC3E}">
        <p14:creationId xmlns:p14="http://schemas.microsoft.com/office/powerpoint/2010/main" val="3209172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6394-BF07-4FF5-99F3-3107C3A2095D}"/>
              </a:ext>
            </a:extLst>
          </p:cNvPr>
          <p:cNvSpPr>
            <a:spLocks noGrp="1"/>
          </p:cNvSpPr>
          <p:nvPr>
            <p:ph type="title"/>
          </p:nvPr>
        </p:nvSpPr>
        <p:spPr/>
        <p:txBody>
          <a:bodyPr>
            <a:noAutofit/>
          </a:bodyPr>
          <a:lstStyle/>
          <a:p>
            <a:r>
              <a:rPr lang="en-US" sz="4400" dirty="0"/>
              <a:t>Advancing Agriculture by Destroying Farms? The State of Agriculture in Canada </a:t>
            </a:r>
            <a:r>
              <a:rPr lang="en-CA" sz="1000" dirty="0" err="1"/>
              <a:t>Qualman</a:t>
            </a:r>
            <a:r>
              <a:rPr lang="en-CA" sz="1000" dirty="0"/>
              <a:t>, D. (2011) Advancing Agriculture by Destroying Farms? The State of Agriculture in Canada, pp. 20 – 42. In, Wittman, H., Desmarais, A. A., &amp; Wiebe, N. (2011) </a:t>
            </a:r>
            <a:r>
              <a:rPr lang="en-CA" sz="1000" b="1" dirty="0"/>
              <a:t>Food Sovereignty in Canada: Creating Just and Sustainable Food Systems</a:t>
            </a:r>
            <a:r>
              <a:rPr lang="en-CA" sz="1000" dirty="0"/>
              <a:t>, Fernwood Publishing</a:t>
            </a:r>
            <a:endParaRPr lang="en-US" sz="1400" dirty="0"/>
          </a:p>
        </p:txBody>
      </p:sp>
      <p:pic>
        <p:nvPicPr>
          <p:cNvPr id="13" name="Picture 12">
            <a:extLst>
              <a:ext uri="{FF2B5EF4-FFF2-40B4-BE49-F238E27FC236}">
                <a16:creationId xmlns:a16="http://schemas.microsoft.com/office/drawing/2014/main" id="{E4D07E1A-579F-4183-8144-F88EE3336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29" y="1788160"/>
            <a:ext cx="4936309" cy="4387830"/>
          </a:xfrm>
          <a:prstGeom prst="rect">
            <a:avLst/>
          </a:prstGeom>
        </p:spPr>
      </p:pic>
      <p:pic>
        <p:nvPicPr>
          <p:cNvPr id="15" name="Picture 14">
            <a:extLst>
              <a:ext uri="{FF2B5EF4-FFF2-40B4-BE49-F238E27FC236}">
                <a16:creationId xmlns:a16="http://schemas.microsoft.com/office/drawing/2014/main" id="{3D549831-97E7-45F4-8716-01736981B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920" y="1788160"/>
            <a:ext cx="5530786" cy="4496204"/>
          </a:xfrm>
          <a:prstGeom prst="rect">
            <a:avLst/>
          </a:prstGeom>
        </p:spPr>
      </p:pic>
    </p:spTree>
    <p:extLst>
      <p:ext uri="{BB962C8B-B14F-4D97-AF65-F5344CB8AC3E}">
        <p14:creationId xmlns:p14="http://schemas.microsoft.com/office/powerpoint/2010/main" val="7637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Midterm Exam</a:t>
            </a:r>
          </a:p>
        </p:txBody>
      </p:sp>
      <p:sp>
        <p:nvSpPr>
          <p:cNvPr id="3" name="Content Placeholder 2"/>
          <p:cNvSpPr>
            <a:spLocks noGrp="1"/>
          </p:cNvSpPr>
          <p:nvPr>
            <p:ph idx="1"/>
          </p:nvPr>
        </p:nvSpPr>
        <p:spPr>
          <a:xfrm>
            <a:off x="1097280" y="1845734"/>
            <a:ext cx="10058400" cy="4023360"/>
          </a:xfrm>
        </p:spPr>
        <p:txBody>
          <a:bodyPr>
            <a:normAutofit fontScale="92500" lnSpcReduction="10000"/>
          </a:bodyPr>
          <a:lstStyle/>
          <a:p>
            <a:r>
              <a:rPr lang="en-CA" sz="2400" dirty="0"/>
              <a:t>Exam Format </a:t>
            </a:r>
          </a:p>
          <a:p>
            <a:pPr lvl="1"/>
            <a:r>
              <a:rPr lang="en-CA" sz="2200" dirty="0"/>
              <a:t>15 – 20 = Multiple Choice (1 point each)</a:t>
            </a:r>
          </a:p>
          <a:p>
            <a:pPr lvl="1"/>
            <a:r>
              <a:rPr lang="en-CA" sz="2200" dirty="0"/>
              <a:t>1 or 2 (of 2 or 3) = Short Answer Questions (10 points each)</a:t>
            </a:r>
            <a:br>
              <a:rPr lang="en-CA" sz="2200" dirty="0"/>
            </a:br>
            <a:endParaRPr lang="en-CA" sz="2200" dirty="0"/>
          </a:p>
          <a:p>
            <a:r>
              <a:rPr lang="en-CA" sz="2400" dirty="0"/>
              <a:t>Short Answer – Points (0 – 10)</a:t>
            </a:r>
          </a:p>
          <a:p>
            <a:pPr lvl="1"/>
            <a:r>
              <a:rPr lang="en-CA" dirty="0"/>
              <a:t>0 = You wrote nothing</a:t>
            </a:r>
          </a:p>
          <a:p>
            <a:pPr lvl="1"/>
            <a:r>
              <a:rPr lang="en-CA" dirty="0"/>
              <a:t>1 – 2 = You wrote something but it is not right at all</a:t>
            </a:r>
          </a:p>
          <a:p>
            <a:pPr lvl="1"/>
            <a:r>
              <a:rPr lang="en-CA" dirty="0"/>
              <a:t>3 – 5 = You wrote something that is partially true but mainly wrong</a:t>
            </a:r>
          </a:p>
          <a:p>
            <a:pPr lvl="1"/>
            <a:r>
              <a:rPr lang="en-CA" dirty="0"/>
              <a:t>6 = You are correct but extremely vague</a:t>
            </a:r>
          </a:p>
          <a:p>
            <a:pPr lvl="1"/>
            <a:r>
              <a:rPr lang="en-CA" dirty="0"/>
              <a:t>7 = You are correct but slightly vague</a:t>
            </a:r>
          </a:p>
          <a:p>
            <a:pPr lvl="1"/>
            <a:r>
              <a:rPr lang="en-CA" dirty="0"/>
              <a:t>8 – 9 = You are correct and are clear. You provide examples to back up your claim(s).</a:t>
            </a:r>
          </a:p>
          <a:p>
            <a:pPr lvl="1"/>
            <a:r>
              <a:rPr lang="en-CA" dirty="0"/>
              <a:t>10 = You are spot on. You provide a range of examples to back up your claim(s). Your answer is full. You don’t leave anything out. Each part of your answer is completely correct. This is given to exceptional answers only. </a:t>
            </a:r>
          </a:p>
          <a:p>
            <a:pPr marL="201168" lvl="1" indent="0">
              <a:buNone/>
            </a:pPr>
            <a:endParaRPr lang="en-CA" dirty="0"/>
          </a:p>
        </p:txBody>
      </p:sp>
    </p:spTree>
    <p:extLst>
      <p:ext uri="{BB962C8B-B14F-4D97-AF65-F5344CB8AC3E}">
        <p14:creationId xmlns:p14="http://schemas.microsoft.com/office/powerpoint/2010/main" val="163943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5F0A-12B2-4737-9A40-BF9468A8A48A}"/>
              </a:ext>
            </a:extLst>
          </p:cNvPr>
          <p:cNvSpPr>
            <a:spLocks noGrp="1"/>
          </p:cNvSpPr>
          <p:nvPr>
            <p:ph type="title"/>
          </p:nvPr>
        </p:nvSpPr>
        <p:spPr/>
        <p:txBody>
          <a:bodyPr>
            <a:normAutofit fontScale="90000"/>
          </a:bodyPr>
          <a:lstStyle/>
          <a:p>
            <a:r>
              <a:rPr lang="en-US" sz="4900" dirty="0"/>
              <a:t>Advancing Agriculture by Destroying Farms? The State of Agriculture in Canada </a:t>
            </a:r>
            <a:r>
              <a:rPr lang="en-CA" sz="1100" dirty="0" err="1"/>
              <a:t>Qualman</a:t>
            </a:r>
            <a:r>
              <a:rPr lang="en-CA" sz="1100" dirty="0"/>
              <a:t>, D. (2011) Advancing Agriculture by Destroying Farms? The State of Agriculture in Canada, pp. 20 – 42. In, Wittman, H., Desmarais, A. A., &amp; Wiebe, N. (2011) </a:t>
            </a:r>
            <a:r>
              <a:rPr lang="en-CA" sz="1100" b="1" dirty="0"/>
              <a:t>Food Sovereignty in Canada: Creating Just and Sustainable Food Systems</a:t>
            </a:r>
            <a:r>
              <a:rPr lang="en-CA" sz="1100" dirty="0"/>
              <a:t>, Fernwood Publishing</a:t>
            </a:r>
            <a:endParaRPr lang="en-US" dirty="0"/>
          </a:p>
        </p:txBody>
      </p:sp>
      <p:pic>
        <p:nvPicPr>
          <p:cNvPr id="4" name="Content Placeholder 3">
            <a:extLst>
              <a:ext uri="{FF2B5EF4-FFF2-40B4-BE49-F238E27FC236}">
                <a16:creationId xmlns:a16="http://schemas.microsoft.com/office/drawing/2014/main" id="{C199E597-76A6-4A15-AE2A-81E7D60225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6755" y="1807027"/>
            <a:ext cx="6250624" cy="4412205"/>
          </a:xfrm>
          <a:prstGeom prst="rect">
            <a:avLst/>
          </a:prstGeom>
        </p:spPr>
      </p:pic>
      <p:pic>
        <p:nvPicPr>
          <p:cNvPr id="6" name="Picture 5">
            <a:extLst>
              <a:ext uri="{FF2B5EF4-FFF2-40B4-BE49-F238E27FC236}">
                <a16:creationId xmlns:a16="http://schemas.microsoft.com/office/drawing/2014/main" id="{28B0A150-ED90-4369-ADBF-24D2DB8ED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59" y="1807027"/>
            <a:ext cx="4522796" cy="4505577"/>
          </a:xfrm>
          <a:prstGeom prst="rect">
            <a:avLst/>
          </a:prstGeom>
        </p:spPr>
      </p:pic>
    </p:spTree>
    <p:extLst>
      <p:ext uri="{BB962C8B-B14F-4D97-AF65-F5344CB8AC3E}">
        <p14:creationId xmlns:p14="http://schemas.microsoft.com/office/powerpoint/2010/main" val="409642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54B39E-516B-4D16-8F5F-914D26373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005" y="1875292"/>
            <a:ext cx="5076196" cy="4443208"/>
          </a:xfrm>
          <a:prstGeom prst="rect">
            <a:avLst/>
          </a:prstGeom>
        </p:spPr>
      </p:pic>
      <p:pic>
        <p:nvPicPr>
          <p:cNvPr id="5" name="Content Placeholder 4">
            <a:extLst>
              <a:ext uri="{FF2B5EF4-FFF2-40B4-BE49-F238E27FC236}">
                <a16:creationId xmlns:a16="http://schemas.microsoft.com/office/drawing/2014/main" id="{DE725D1E-EF30-45B2-B9F3-6A593FF42B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1875292"/>
            <a:ext cx="3785235" cy="4234624"/>
          </a:xfrm>
        </p:spPr>
      </p:pic>
      <p:sp>
        <p:nvSpPr>
          <p:cNvPr id="6" name="Title 1">
            <a:extLst>
              <a:ext uri="{FF2B5EF4-FFF2-40B4-BE49-F238E27FC236}">
                <a16:creationId xmlns:a16="http://schemas.microsoft.com/office/drawing/2014/main" id="{8B0F26A4-48CA-436C-B516-4ED434FC7950}"/>
              </a:ext>
            </a:extLst>
          </p:cNvPr>
          <p:cNvSpPr>
            <a:spLocks noGrp="1"/>
          </p:cNvSpPr>
          <p:nvPr>
            <p:ph type="title"/>
          </p:nvPr>
        </p:nvSpPr>
        <p:spPr/>
        <p:txBody>
          <a:bodyPr>
            <a:normAutofit fontScale="90000"/>
          </a:bodyPr>
          <a:lstStyle/>
          <a:p>
            <a:r>
              <a:rPr lang="en-US" sz="4900" dirty="0"/>
              <a:t>Advancing Agriculture by Destroying Farms? The State of Agriculture in Canada </a:t>
            </a:r>
            <a:r>
              <a:rPr lang="en-CA" sz="1100" dirty="0" err="1"/>
              <a:t>Qualman</a:t>
            </a:r>
            <a:r>
              <a:rPr lang="en-CA" sz="1100" dirty="0"/>
              <a:t>, D. (2011) Advancing Agriculture by Destroying Farms? The State of Agriculture in Canada, pp. 20 – 42. In, Wittman, H., Desmarais, A. A., &amp; Wiebe, N. (2011) </a:t>
            </a:r>
            <a:r>
              <a:rPr lang="en-CA" sz="1100" b="1" dirty="0"/>
              <a:t>Food Sovereignty in Canada: Creating Just and Sustainable Food Systems</a:t>
            </a:r>
            <a:r>
              <a:rPr lang="en-CA" sz="1100" dirty="0"/>
              <a:t>, Fernwood Publishing</a:t>
            </a:r>
            <a:endParaRPr lang="en-US" dirty="0"/>
          </a:p>
        </p:txBody>
      </p:sp>
    </p:spTree>
    <p:extLst>
      <p:ext uri="{BB962C8B-B14F-4D97-AF65-F5344CB8AC3E}">
        <p14:creationId xmlns:p14="http://schemas.microsoft.com/office/powerpoint/2010/main" val="1395765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E02B9-357D-4CE8-A370-0859662A1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82" y="1874646"/>
            <a:ext cx="4872572" cy="4373094"/>
          </a:xfrm>
          <a:prstGeom prst="rect">
            <a:avLst/>
          </a:prstGeom>
        </p:spPr>
      </p:pic>
      <p:pic>
        <p:nvPicPr>
          <p:cNvPr id="5" name="Content Placeholder 4">
            <a:extLst>
              <a:ext uri="{FF2B5EF4-FFF2-40B4-BE49-F238E27FC236}">
                <a16:creationId xmlns:a16="http://schemas.microsoft.com/office/drawing/2014/main" id="{1DBBF480-4F96-4723-893E-87A4E59610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3954" y="1925446"/>
            <a:ext cx="5551726" cy="3575468"/>
          </a:xfrm>
          <a:prstGeom prst="rect">
            <a:avLst/>
          </a:prstGeom>
        </p:spPr>
      </p:pic>
      <p:sp>
        <p:nvSpPr>
          <p:cNvPr id="6" name="Title 1">
            <a:extLst>
              <a:ext uri="{FF2B5EF4-FFF2-40B4-BE49-F238E27FC236}">
                <a16:creationId xmlns:a16="http://schemas.microsoft.com/office/drawing/2014/main" id="{695B5A1E-7084-4ECF-A523-51554C798C9E}"/>
              </a:ext>
            </a:extLst>
          </p:cNvPr>
          <p:cNvSpPr>
            <a:spLocks noGrp="1"/>
          </p:cNvSpPr>
          <p:nvPr>
            <p:ph type="title"/>
          </p:nvPr>
        </p:nvSpPr>
        <p:spPr/>
        <p:txBody>
          <a:bodyPr>
            <a:normAutofit fontScale="90000"/>
          </a:bodyPr>
          <a:lstStyle/>
          <a:p>
            <a:r>
              <a:rPr lang="en-US" sz="4900" dirty="0"/>
              <a:t>Advancing Agriculture by Destroying Farms? The State of Agriculture in Canada </a:t>
            </a:r>
            <a:r>
              <a:rPr lang="en-CA" sz="1100" dirty="0" err="1"/>
              <a:t>Qualman</a:t>
            </a:r>
            <a:r>
              <a:rPr lang="en-CA" sz="1100" dirty="0"/>
              <a:t>, D. (2011) Advancing Agriculture by Destroying Farms? The State of Agriculture in Canada, pp. 20 – 42. In, Wittman, H., Desmarais, A. A., &amp; Wiebe, N. (2011) </a:t>
            </a:r>
            <a:r>
              <a:rPr lang="en-CA" sz="1100" b="1" dirty="0"/>
              <a:t>Food Sovereignty in Canada: Creating Just and Sustainable Food Systems</a:t>
            </a:r>
            <a:r>
              <a:rPr lang="en-CA" sz="1100" dirty="0"/>
              <a:t>, Fernwood Publishing</a:t>
            </a:r>
            <a:endParaRPr lang="en-US" dirty="0"/>
          </a:p>
        </p:txBody>
      </p:sp>
    </p:spTree>
    <p:extLst>
      <p:ext uri="{BB962C8B-B14F-4D97-AF65-F5344CB8AC3E}">
        <p14:creationId xmlns:p14="http://schemas.microsoft.com/office/powerpoint/2010/main" val="2372880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29B67-71A6-4857-8642-12041F2EDE07}"/>
              </a:ext>
            </a:extLst>
          </p:cNvPr>
          <p:cNvSpPr>
            <a:spLocks noGrp="1"/>
          </p:cNvSpPr>
          <p:nvPr>
            <p:ph idx="1"/>
          </p:nvPr>
        </p:nvSpPr>
        <p:spPr/>
        <p:txBody>
          <a:bodyPr>
            <a:normAutofit/>
          </a:bodyPr>
          <a:lstStyle/>
          <a:p>
            <a:r>
              <a:rPr lang="en-US" dirty="0"/>
              <a:t>Drain on taxpayers:</a:t>
            </a:r>
          </a:p>
          <a:p>
            <a:pPr lvl="1"/>
            <a:r>
              <a:rPr lang="en-US" dirty="0"/>
              <a:t>Canadian taxpayers have provided 3 – 4 billion dollars per year, $67 billion (about 8000$ per household) to agri-business transnationals </a:t>
            </a:r>
          </a:p>
          <a:p>
            <a:pPr lvl="1"/>
            <a:endParaRPr lang="en-US" dirty="0"/>
          </a:p>
          <a:p>
            <a:pPr marL="201168" lvl="1" indent="0">
              <a:buNone/>
            </a:pPr>
            <a:r>
              <a:rPr lang="en-US" dirty="0"/>
              <a:t>Government programs for agriculture sector: </a:t>
            </a:r>
          </a:p>
          <a:p>
            <a:pPr lvl="2"/>
            <a:r>
              <a:rPr lang="en-US" b="1" dirty="0"/>
              <a:t>Crop insurance </a:t>
            </a:r>
            <a:r>
              <a:rPr lang="en-US" dirty="0"/>
              <a:t>–  Insurance for crops for potential damage i.e. insects, weather, plant disease</a:t>
            </a:r>
          </a:p>
          <a:p>
            <a:pPr lvl="2"/>
            <a:r>
              <a:rPr lang="en-US" b="1" dirty="0"/>
              <a:t>Margin-based support programs </a:t>
            </a:r>
            <a:r>
              <a:rPr lang="en-US" dirty="0"/>
              <a:t>– insurance for crops for potential damage i.e. insects, weather, plant disease</a:t>
            </a:r>
          </a:p>
          <a:p>
            <a:pPr lvl="3"/>
            <a:r>
              <a:rPr lang="en-US" dirty="0"/>
              <a:t>Agriculture Income Disaster Assistance Program</a:t>
            </a:r>
          </a:p>
          <a:p>
            <a:pPr lvl="3"/>
            <a:r>
              <a:rPr lang="en-US" dirty="0"/>
              <a:t>Canadian Farm Income Program</a:t>
            </a:r>
          </a:p>
          <a:p>
            <a:pPr lvl="2"/>
            <a:r>
              <a:rPr lang="en-US" b="1" dirty="0"/>
              <a:t>Savings account programs </a:t>
            </a:r>
            <a:r>
              <a:rPr lang="en-US" dirty="0"/>
              <a:t>– Savings programs that are matched by government to withdraw when net incomes fall </a:t>
            </a:r>
          </a:p>
          <a:p>
            <a:pPr lvl="3"/>
            <a:r>
              <a:rPr lang="en-US" dirty="0"/>
              <a:t>Net income stabilization account</a:t>
            </a:r>
          </a:p>
          <a:p>
            <a:pPr lvl="2"/>
            <a:r>
              <a:rPr lang="en-US" b="1" dirty="0"/>
              <a:t>Ad-hoc payments </a:t>
            </a:r>
            <a:r>
              <a:rPr lang="en-US" dirty="0"/>
              <a:t>– Made to farmers to offset large losses</a:t>
            </a:r>
          </a:p>
          <a:p>
            <a:pPr lvl="2"/>
            <a:r>
              <a:rPr lang="en-US" b="1" dirty="0"/>
              <a:t>Quebec’s ASRA </a:t>
            </a:r>
            <a:r>
              <a:rPr lang="en-US" dirty="0"/>
              <a:t>–</a:t>
            </a:r>
            <a:r>
              <a:rPr lang="en-US" dirty="0" err="1"/>
              <a:t>L’assurance</a:t>
            </a:r>
            <a:r>
              <a:rPr lang="en-US" dirty="0"/>
              <a:t> stabilization des revenues </a:t>
            </a:r>
            <a:r>
              <a:rPr lang="en-US" dirty="0" err="1"/>
              <a:t>agricoles</a:t>
            </a:r>
            <a:r>
              <a:rPr lang="en-US" dirty="0"/>
              <a:t> –To stabilize Quebec farm incomes in relation to production costs</a:t>
            </a:r>
          </a:p>
        </p:txBody>
      </p:sp>
      <p:sp>
        <p:nvSpPr>
          <p:cNvPr id="4" name="Title 1">
            <a:extLst>
              <a:ext uri="{FF2B5EF4-FFF2-40B4-BE49-F238E27FC236}">
                <a16:creationId xmlns:a16="http://schemas.microsoft.com/office/drawing/2014/main" id="{50C55172-45E6-4976-98D8-9E92B796E694}"/>
              </a:ext>
            </a:extLst>
          </p:cNvPr>
          <p:cNvSpPr>
            <a:spLocks noGrp="1"/>
          </p:cNvSpPr>
          <p:nvPr>
            <p:ph type="title"/>
          </p:nvPr>
        </p:nvSpPr>
        <p:spPr/>
        <p:txBody>
          <a:bodyPr>
            <a:normAutofit fontScale="90000"/>
          </a:bodyPr>
          <a:lstStyle/>
          <a:p>
            <a:r>
              <a:rPr lang="en-US" sz="4900" dirty="0"/>
              <a:t>Advancing Agriculture by Destroying Farms? The State of Agriculture in Canada </a:t>
            </a:r>
            <a:r>
              <a:rPr lang="en-CA" sz="1100" dirty="0" err="1"/>
              <a:t>Qualman</a:t>
            </a:r>
            <a:r>
              <a:rPr lang="en-CA" sz="1100" dirty="0"/>
              <a:t>, D. (2011) Advancing Agriculture by Destroying Farms? The State of Agriculture in Canada, pp. 20 – 42. In, Wittman, H., Desmarais, A. A., &amp; Wiebe, N. (2011) </a:t>
            </a:r>
            <a:r>
              <a:rPr lang="en-CA" sz="1100" b="1" dirty="0"/>
              <a:t>Food Sovereignty in Canada: Creating Just and Sustainable Food Systems</a:t>
            </a:r>
            <a:r>
              <a:rPr lang="en-CA" sz="1100" dirty="0"/>
              <a:t>, Fernwood Publishing</a:t>
            </a:r>
            <a:endParaRPr lang="en-US" dirty="0"/>
          </a:p>
        </p:txBody>
      </p:sp>
    </p:spTree>
    <p:extLst>
      <p:ext uri="{BB962C8B-B14F-4D97-AF65-F5344CB8AC3E}">
        <p14:creationId xmlns:p14="http://schemas.microsoft.com/office/powerpoint/2010/main" val="1007532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4AA3-9846-459A-8BB2-E99E40F2C3C9}"/>
              </a:ext>
            </a:extLst>
          </p:cNvPr>
          <p:cNvSpPr>
            <a:spLocks noGrp="1"/>
          </p:cNvSpPr>
          <p:nvPr>
            <p:ph type="title"/>
          </p:nvPr>
        </p:nvSpPr>
        <p:spPr/>
        <p:txBody>
          <a:bodyPr/>
          <a:lstStyle/>
          <a:p>
            <a:r>
              <a:rPr lang="en-US" dirty="0"/>
              <a:t>Living Economies – Recap</a:t>
            </a:r>
          </a:p>
        </p:txBody>
      </p:sp>
      <p:pic>
        <p:nvPicPr>
          <p:cNvPr id="5" name="Content Placeholder 4">
            <a:extLst>
              <a:ext uri="{FF2B5EF4-FFF2-40B4-BE49-F238E27FC236}">
                <a16:creationId xmlns:a16="http://schemas.microsoft.com/office/drawing/2014/main" id="{3D7EDF1D-3422-45F4-91C4-72C8935E01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151" y="1846263"/>
            <a:ext cx="7970023" cy="4022725"/>
          </a:xfrm>
        </p:spPr>
      </p:pic>
    </p:spTree>
    <p:extLst>
      <p:ext uri="{BB962C8B-B14F-4D97-AF65-F5344CB8AC3E}">
        <p14:creationId xmlns:p14="http://schemas.microsoft.com/office/powerpoint/2010/main" val="2830144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D475-9448-473A-A052-0E0B19DD3064}"/>
              </a:ext>
            </a:extLst>
          </p:cNvPr>
          <p:cNvSpPr>
            <a:spLocks noGrp="1"/>
          </p:cNvSpPr>
          <p:nvPr>
            <p:ph type="title"/>
          </p:nvPr>
        </p:nvSpPr>
        <p:spPr/>
        <p:txBody>
          <a:bodyPr>
            <a:normAutofit/>
          </a:bodyPr>
          <a:lstStyle/>
          <a:p>
            <a:r>
              <a:rPr lang="en-US" dirty="0"/>
              <a:t>Aristotle </a:t>
            </a:r>
            <a:r>
              <a:rPr lang="en-CA" sz="1050" dirty="0"/>
              <a:t>Aristotle. Aristotle in 23 Volumes, Vol. 21, translated by H. Rackham. Cambridge, MA, Harvard University Press; London, William Heinemann Ltd. 1944. </a:t>
            </a:r>
            <a:endParaRPr lang="en-US" dirty="0"/>
          </a:p>
        </p:txBody>
      </p:sp>
      <p:sp>
        <p:nvSpPr>
          <p:cNvPr id="3" name="Content Placeholder 2">
            <a:extLst>
              <a:ext uri="{FF2B5EF4-FFF2-40B4-BE49-F238E27FC236}">
                <a16:creationId xmlns:a16="http://schemas.microsoft.com/office/drawing/2014/main" id="{2F5509F7-DB9C-493C-8274-1007E88AA362}"/>
              </a:ext>
            </a:extLst>
          </p:cNvPr>
          <p:cNvSpPr>
            <a:spLocks noGrp="1"/>
          </p:cNvSpPr>
          <p:nvPr>
            <p:ph idx="1"/>
          </p:nvPr>
        </p:nvSpPr>
        <p:spPr/>
        <p:txBody>
          <a:bodyPr/>
          <a:lstStyle/>
          <a:p>
            <a:r>
              <a:rPr lang="en-CA" sz="2400" b="1" dirty="0"/>
              <a:t>Chrematistics </a:t>
            </a:r>
            <a:r>
              <a:rPr lang="en-CA" dirty="0"/>
              <a:t>– art of acquisition – limitless accumulation unnatural and problematic</a:t>
            </a:r>
          </a:p>
          <a:p>
            <a:r>
              <a:rPr lang="en-CA" sz="2400" b="1" dirty="0"/>
              <a:t>Oikonomia </a:t>
            </a:r>
            <a:r>
              <a:rPr lang="en-CA" dirty="0"/>
              <a:t>– management of the household – true form of an economy</a:t>
            </a:r>
            <a:endParaRPr lang="en-US" dirty="0"/>
          </a:p>
        </p:txBody>
      </p:sp>
    </p:spTree>
    <p:extLst>
      <p:ext uri="{BB962C8B-B14F-4D97-AF65-F5344CB8AC3E}">
        <p14:creationId xmlns:p14="http://schemas.microsoft.com/office/powerpoint/2010/main" val="3760190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3AE6-F8D3-436D-A233-D4177CB5950A}"/>
              </a:ext>
            </a:extLst>
          </p:cNvPr>
          <p:cNvSpPr>
            <a:spLocks noGrp="1"/>
          </p:cNvSpPr>
          <p:nvPr>
            <p:ph type="title"/>
          </p:nvPr>
        </p:nvSpPr>
        <p:spPr/>
        <p:txBody>
          <a:bodyPr/>
          <a:lstStyle/>
          <a:p>
            <a:r>
              <a:rPr lang="en-US" dirty="0"/>
              <a:t>Karl Marx</a:t>
            </a:r>
            <a:r>
              <a:rPr lang="en-CA" sz="1800" i="1" dirty="0"/>
              <a:t>Marx, K. Capital Volume 1, Penguin Classics. </a:t>
            </a:r>
            <a:endParaRPr lang="en-US" dirty="0"/>
          </a:p>
        </p:txBody>
      </p:sp>
      <p:sp>
        <p:nvSpPr>
          <p:cNvPr id="3" name="Content Placeholder 2">
            <a:extLst>
              <a:ext uri="{FF2B5EF4-FFF2-40B4-BE49-F238E27FC236}">
                <a16:creationId xmlns:a16="http://schemas.microsoft.com/office/drawing/2014/main" id="{466BB645-B8A7-449F-8236-362FC2A2DD1D}"/>
              </a:ext>
            </a:extLst>
          </p:cNvPr>
          <p:cNvSpPr>
            <a:spLocks noGrp="1"/>
          </p:cNvSpPr>
          <p:nvPr>
            <p:ph idx="1"/>
          </p:nvPr>
        </p:nvSpPr>
        <p:spPr/>
        <p:txBody>
          <a:bodyPr/>
          <a:lstStyle/>
          <a:p>
            <a:r>
              <a:rPr lang="en-US" sz="2400" b="1" dirty="0"/>
              <a:t>C – C </a:t>
            </a:r>
            <a:r>
              <a:rPr lang="en-US" dirty="0"/>
              <a:t>– </a:t>
            </a:r>
            <a:r>
              <a:rPr lang="en-US" sz="1800" dirty="0"/>
              <a:t>Basic barter </a:t>
            </a:r>
            <a:br>
              <a:rPr lang="en-US" dirty="0"/>
            </a:br>
            <a:r>
              <a:rPr lang="en-US" sz="2400" b="1" dirty="0"/>
              <a:t>C – M – C </a:t>
            </a:r>
            <a:r>
              <a:rPr lang="en-US" dirty="0"/>
              <a:t>– </a:t>
            </a:r>
            <a:r>
              <a:rPr lang="en-US" sz="1800" dirty="0"/>
              <a:t>The way classical economists viewed basic barter with money</a:t>
            </a:r>
            <a:br>
              <a:rPr lang="en-US" sz="1800" dirty="0"/>
            </a:br>
            <a:r>
              <a:rPr lang="en-US" sz="2400" b="1" dirty="0"/>
              <a:t>M – C – M’ </a:t>
            </a:r>
            <a:r>
              <a:rPr lang="en-US" dirty="0"/>
              <a:t>– </a:t>
            </a:r>
            <a:r>
              <a:rPr lang="en-US" sz="1800" dirty="0"/>
              <a:t>What really happens when barter systems incorporate money – Limitless accumulation</a:t>
            </a:r>
            <a:br>
              <a:rPr lang="en-US" dirty="0"/>
            </a:br>
            <a:r>
              <a:rPr lang="en-US" sz="2400" b="1" dirty="0"/>
              <a:t>M – M’ </a:t>
            </a:r>
            <a:r>
              <a:rPr lang="en-US" dirty="0"/>
              <a:t>– Usury capital system – Limitless accumulation</a:t>
            </a:r>
          </a:p>
        </p:txBody>
      </p:sp>
    </p:spTree>
    <p:extLst>
      <p:ext uri="{BB962C8B-B14F-4D97-AF65-F5344CB8AC3E}">
        <p14:creationId xmlns:p14="http://schemas.microsoft.com/office/powerpoint/2010/main" val="3714932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256F-4087-4CA0-B7C9-504E1233BC3B}"/>
              </a:ext>
            </a:extLst>
          </p:cNvPr>
          <p:cNvSpPr>
            <a:spLocks noGrp="1"/>
          </p:cNvSpPr>
          <p:nvPr>
            <p:ph type="title"/>
          </p:nvPr>
        </p:nvSpPr>
        <p:spPr/>
        <p:txBody>
          <a:bodyPr>
            <a:normAutofit/>
          </a:bodyPr>
          <a:lstStyle/>
          <a:p>
            <a:r>
              <a:rPr lang="en-US" dirty="0"/>
              <a:t>Karl Polanyi</a:t>
            </a:r>
            <a:r>
              <a:rPr lang="en-CA" sz="1200" i="1" dirty="0"/>
              <a:t>Polanyi, K. (2001) The Great Transformation; The Political and Economic Origins of Our Time, Beacon Press</a:t>
            </a:r>
            <a:endParaRPr lang="en-US" dirty="0"/>
          </a:p>
        </p:txBody>
      </p:sp>
      <p:sp>
        <p:nvSpPr>
          <p:cNvPr id="3" name="Content Placeholder 2">
            <a:extLst>
              <a:ext uri="{FF2B5EF4-FFF2-40B4-BE49-F238E27FC236}">
                <a16:creationId xmlns:a16="http://schemas.microsoft.com/office/drawing/2014/main" id="{E838CA5E-D9C7-4CC7-812C-C345CC79F2EB}"/>
              </a:ext>
            </a:extLst>
          </p:cNvPr>
          <p:cNvSpPr>
            <a:spLocks noGrp="1"/>
          </p:cNvSpPr>
          <p:nvPr>
            <p:ph idx="1"/>
          </p:nvPr>
        </p:nvSpPr>
        <p:spPr/>
        <p:txBody>
          <a:bodyPr/>
          <a:lstStyle/>
          <a:p>
            <a:r>
              <a:rPr lang="en-US" dirty="0"/>
              <a:t>Types of economic practices:</a:t>
            </a:r>
          </a:p>
          <a:p>
            <a:pPr lvl="1"/>
            <a:r>
              <a:rPr lang="en-US" dirty="0"/>
              <a:t>Markets (exchange)</a:t>
            </a:r>
          </a:p>
          <a:p>
            <a:pPr lvl="1"/>
            <a:r>
              <a:rPr lang="en-US" dirty="0"/>
              <a:t>Household economy</a:t>
            </a:r>
          </a:p>
          <a:p>
            <a:pPr lvl="1"/>
            <a:r>
              <a:rPr lang="en-US" dirty="0"/>
              <a:t>Redistribution</a:t>
            </a:r>
          </a:p>
          <a:p>
            <a:pPr lvl="1"/>
            <a:r>
              <a:rPr lang="en-US" dirty="0"/>
              <a:t>Reciprocity</a:t>
            </a:r>
          </a:p>
        </p:txBody>
      </p:sp>
    </p:spTree>
    <p:extLst>
      <p:ext uri="{BB962C8B-B14F-4D97-AF65-F5344CB8AC3E}">
        <p14:creationId xmlns:p14="http://schemas.microsoft.com/office/powerpoint/2010/main" val="2001794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9399-37A4-4DF8-97C6-A7B0EB4745CB}"/>
              </a:ext>
            </a:extLst>
          </p:cNvPr>
          <p:cNvSpPr>
            <a:spLocks noGrp="1"/>
          </p:cNvSpPr>
          <p:nvPr>
            <p:ph type="title"/>
          </p:nvPr>
        </p:nvSpPr>
        <p:spPr/>
        <p:txBody>
          <a:bodyPr>
            <a:normAutofit/>
          </a:bodyPr>
          <a:lstStyle/>
          <a:p>
            <a:r>
              <a:rPr lang="en-US" dirty="0"/>
              <a:t>Gibson Graham – Take back the Economy </a:t>
            </a:r>
            <a:r>
              <a:rPr lang="en-US" sz="1200" i="1" dirty="0"/>
              <a:t>Gibson-Graham, J.K., Cameron, J., Healy, S. (2013) Take Back the Economy: An Ethical Guide for Transforming Communities, University of Minnesota Press </a:t>
            </a:r>
            <a:endParaRPr lang="en-US" dirty="0"/>
          </a:p>
        </p:txBody>
      </p:sp>
      <p:sp>
        <p:nvSpPr>
          <p:cNvPr id="3" name="Content Placeholder 2">
            <a:extLst>
              <a:ext uri="{FF2B5EF4-FFF2-40B4-BE49-F238E27FC236}">
                <a16:creationId xmlns:a16="http://schemas.microsoft.com/office/drawing/2014/main" id="{BDE889DB-74C6-4394-9984-38EC2EF2191D}"/>
              </a:ext>
            </a:extLst>
          </p:cNvPr>
          <p:cNvSpPr>
            <a:spLocks noGrp="1"/>
          </p:cNvSpPr>
          <p:nvPr>
            <p:ph idx="1"/>
          </p:nvPr>
        </p:nvSpPr>
        <p:spPr/>
        <p:txBody>
          <a:bodyPr/>
          <a:lstStyle/>
          <a:p>
            <a:r>
              <a:rPr lang="en-US" dirty="0">
                <a:hlinkClick r:id="rId2"/>
              </a:rPr>
              <a:t>Katherine Gibson Interview Playlist</a:t>
            </a:r>
            <a:endParaRPr lang="en-US" dirty="0"/>
          </a:p>
        </p:txBody>
      </p:sp>
      <p:pic>
        <p:nvPicPr>
          <p:cNvPr id="7" name="Picture 6">
            <a:extLst>
              <a:ext uri="{FF2B5EF4-FFF2-40B4-BE49-F238E27FC236}">
                <a16:creationId xmlns:a16="http://schemas.microsoft.com/office/drawing/2014/main" id="{A0492EBD-E0A7-4775-9164-21D90EFE0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457" y="1809538"/>
            <a:ext cx="3579223" cy="4397331"/>
          </a:xfrm>
          <a:prstGeom prst="rect">
            <a:avLst/>
          </a:prstGeom>
        </p:spPr>
      </p:pic>
    </p:spTree>
    <p:extLst>
      <p:ext uri="{BB962C8B-B14F-4D97-AF65-F5344CB8AC3E}">
        <p14:creationId xmlns:p14="http://schemas.microsoft.com/office/powerpoint/2010/main" val="1901302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lstStyle/>
          <a:p>
            <a:r>
              <a:rPr lang="en-US" dirty="0"/>
              <a:t>Gibson Graham – Take back the Economy </a:t>
            </a:r>
            <a:r>
              <a:rPr lang="en-US" sz="1200" i="1" dirty="0"/>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21038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7EDF-6696-4D41-976C-827D23354885}"/>
              </a:ext>
            </a:extLst>
          </p:cNvPr>
          <p:cNvSpPr>
            <a:spLocks noGrp="1"/>
          </p:cNvSpPr>
          <p:nvPr>
            <p:ph type="title"/>
          </p:nvPr>
        </p:nvSpPr>
        <p:spPr/>
        <p:txBody>
          <a:bodyPr/>
          <a:lstStyle/>
          <a:p>
            <a:r>
              <a:rPr lang="en-US" dirty="0"/>
              <a:t>Midterm Exam</a:t>
            </a:r>
          </a:p>
        </p:txBody>
      </p:sp>
      <p:sp>
        <p:nvSpPr>
          <p:cNvPr id="3" name="Content Placeholder 2">
            <a:extLst>
              <a:ext uri="{FF2B5EF4-FFF2-40B4-BE49-F238E27FC236}">
                <a16:creationId xmlns:a16="http://schemas.microsoft.com/office/drawing/2014/main" id="{6974FFD1-989F-4A97-A06C-0B7E10910AB5}"/>
              </a:ext>
            </a:extLst>
          </p:cNvPr>
          <p:cNvSpPr>
            <a:spLocks noGrp="1"/>
          </p:cNvSpPr>
          <p:nvPr>
            <p:ph idx="1"/>
          </p:nvPr>
        </p:nvSpPr>
        <p:spPr/>
        <p:txBody>
          <a:bodyPr>
            <a:normAutofit fontScale="55000" lnSpcReduction="20000"/>
          </a:bodyPr>
          <a:lstStyle/>
          <a:p>
            <a:r>
              <a:rPr lang="en-US" sz="2900" dirty="0"/>
              <a:t>There will be a range of questions some requiring more detail and some requiring less detail</a:t>
            </a:r>
          </a:p>
          <a:p>
            <a:pPr lvl="1"/>
            <a:r>
              <a:rPr lang="en-US" dirty="0"/>
              <a:t>The goal is to provide a balanced exam</a:t>
            </a:r>
          </a:p>
          <a:p>
            <a:pPr lvl="1"/>
            <a:r>
              <a:rPr lang="en-US" dirty="0"/>
              <a:t>If you expect to get an A or A+ you should study the material in more detail</a:t>
            </a:r>
          </a:p>
          <a:p>
            <a:r>
              <a:rPr lang="en-US" sz="2900" dirty="0"/>
              <a:t>You should study the material from the book as well as the PowerPoint slides</a:t>
            </a:r>
          </a:p>
          <a:p>
            <a:pPr lvl="1"/>
            <a:r>
              <a:rPr lang="en-US" dirty="0"/>
              <a:t>Study both – use the book to complement the material from what we went over in class</a:t>
            </a:r>
          </a:p>
          <a:p>
            <a:pPr marL="201168" lvl="1" indent="0">
              <a:buNone/>
            </a:pPr>
            <a:endParaRPr lang="en-CA" dirty="0"/>
          </a:p>
          <a:p>
            <a:pPr marL="201168" lvl="1" indent="0">
              <a:buNone/>
            </a:pPr>
            <a:r>
              <a:rPr lang="en-CA" dirty="0" err="1"/>
              <a:t>Koc</a:t>
            </a:r>
            <a:r>
              <a:rPr lang="en-CA" dirty="0"/>
              <a:t>, M., Sumner, J., </a:t>
            </a:r>
            <a:r>
              <a:rPr lang="en-CA" dirty="0" err="1"/>
              <a:t>Winson</a:t>
            </a:r>
            <a:r>
              <a:rPr lang="en-CA" dirty="0"/>
              <a:t>, A. (2012) Critical Perspectives in Food Studies, Oxford. </a:t>
            </a:r>
            <a:br>
              <a:rPr lang="en-CA" dirty="0"/>
            </a:br>
            <a:r>
              <a:rPr lang="en-CA" dirty="0"/>
              <a:t>Chapter 4 – Johnson, J., </a:t>
            </a:r>
            <a:r>
              <a:rPr lang="en-CA" dirty="0" err="1"/>
              <a:t>Cappeliez</a:t>
            </a:r>
            <a:r>
              <a:rPr lang="en-CA" dirty="0"/>
              <a:t>, You Are What You Eat: Enjoying (and Transforming) Food Culture, pp. 49 – 64. </a:t>
            </a:r>
            <a:br>
              <a:rPr lang="en-CA" dirty="0"/>
            </a:br>
            <a:br>
              <a:rPr lang="en-CA" dirty="0"/>
            </a:br>
            <a:r>
              <a:rPr lang="en-CA" dirty="0" err="1"/>
              <a:t>Levkoe</a:t>
            </a:r>
            <a:r>
              <a:rPr lang="en-CA" dirty="0"/>
              <a:t>, C., Brady, J., and Anderson, C. (2016) Towards and Interdisciplinary Food Studies: Working the Boundaries. In Conversations in Food Studies, Anderson, C. R., Brady, J., </a:t>
            </a:r>
            <a:r>
              <a:rPr lang="en-CA" dirty="0" err="1"/>
              <a:t>Levkoe</a:t>
            </a:r>
            <a:r>
              <a:rPr lang="en-CA" dirty="0"/>
              <a:t>, C. </a:t>
            </a:r>
            <a:r>
              <a:rPr lang="en-CA" dirty="0" err="1"/>
              <a:t>eds</a:t>
            </a:r>
            <a:r>
              <a:rPr lang="en-CA" dirty="0"/>
              <a:t>, University of Manitoba Press.</a:t>
            </a:r>
            <a:br>
              <a:rPr lang="en-CA" dirty="0"/>
            </a:br>
            <a:br>
              <a:rPr lang="en-CA" dirty="0"/>
            </a:br>
            <a:r>
              <a:rPr lang="en-CA" dirty="0" err="1"/>
              <a:t>Couninham</a:t>
            </a:r>
            <a:r>
              <a:rPr lang="en-CA" dirty="0"/>
              <a:t>, C., Van </a:t>
            </a:r>
            <a:r>
              <a:rPr lang="en-CA" dirty="0" err="1"/>
              <a:t>Estrik</a:t>
            </a:r>
            <a:r>
              <a:rPr lang="en-CA" dirty="0"/>
              <a:t>, P. (2013) Food and Culture; A Reader, Routledge. </a:t>
            </a:r>
            <a:br>
              <a:rPr lang="en-CA" dirty="0"/>
            </a:br>
            <a:r>
              <a:rPr lang="en-CA" dirty="0"/>
              <a:t>Chapter 1 – Mead. M. (1971) Why do we overeat? Pp. 19 – 22 </a:t>
            </a:r>
            <a:br>
              <a:rPr lang="en-CA" dirty="0"/>
            </a:br>
            <a:r>
              <a:rPr lang="en-CA" dirty="0"/>
              <a:t>Chapter 2 – Barthes, R. (1961) Towards a Psychosociology of Contemporary Food Consumption, pp. 23 – 30</a:t>
            </a:r>
            <a:br>
              <a:rPr lang="en-CA" dirty="0"/>
            </a:br>
            <a:r>
              <a:rPr lang="en-CA" dirty="0"/>
              <a:t>Chapter 3 - </a:t>
            </a:r>
            <a:r>
              <a:rPr lang="en-CA" dirty="0" err="1"/>
              <a:t>Bordeau</a:t>
            </a:r>
            <a:r>
              <a:rPr lang="en-CA" dirty="0"/>
              <a:t>, P. (1979) Distinction: A Social Critique of the Judgement of Taste, pp. 31 – 40</a:t>
            </a:r>
            <a:br>
              <a:rPr lang="en-CA" dirty="0"/>
            </a:br>
            <a:r>
              <a:rPr lang="en-CA" dirty="0"/>
              <a:t>Chapter 4 – Levi-Strauss, C. (1966) The Culinary Triangle, pp. 40 - 47</a:t>
            </a:r>
            <a:br>
              <a:rPr lang="en-CA" dirty="0"/>
            </a:br>
            <a:r>
              <a:rPr lang="en-CA" dirty="0"/>
              <a:t>Chapter 5 – Douglas, M. (1966) The Abominations of Leviticus, pp. 48 – 58 </a:t>
            </a:r>
            <a:br>
              <a:rPr lang="en-CA" dirty="0"/>
            </a:br>
            <a:r>
              <a:rPr lang="en-CA" dirty="0"/>
              <a:t>Chapter 6 – Harris, M. (1985) The Abominable Pig, pp. 59 – 71</a:t>
            </a:r>
            <a:br>
              <a:rPr lang="en-CA" dirty="0"/>
            </a:br>
            <a:r>
              <a:rPr lang="en-CA" dirty="0"/>
              <a:t>Chapter 7 – Goody, J. (1982) Industrial Food: Towards the Development of a World Cuisine, pp. 72 – 90</a:t>
            </a:r>
            <a:br>
              <a:rPr lang="en-CA" dirty="0"/>
            </a:br>
            <a:r>
              <a:rPr lang="en-CA" dirty="0"/>
              <a:t>Chapter 8 – </a:t>
            </a:r>
            <a:r>
              <a:rPr lang="en-CA" dirty="0" err="1"/>
              <a:t>Mintz</a:t>
            </a:r>
            <a:r>
              <a:rPr lang="en-CA" dirty="0"/>
              <a:t>, S. W. (1979) Time, Sugar and Sweetness, pp. 91 - 103</a:t>
            </a:r>
            <a:br>
              <a:rPr lang="en-CA" dirty="0"/>
            </a:br>
            <a:br>
              <a:rPr lang="en-CA" dirty="0"/>
            </a:br>
            <a:r>
              <a:rPr lang="en-CA" dirty="0"/>
              <a:t>Shiva, V. (2015) Earth Democracy: Justice, Sustainability and Peace, North Atlantic Books.</a:t>
            </a:r>
            <a:br>
              <a:rPr lang="en-CA" dirty="0"/>
            </a:br>
            <a:r>
              <a:rPr lang="en-CA" dirty="0"/>
              <a:t>Chapter 1 – Living Economies, pp. 11 – 64. </a:t>
            </a:r>
            <a:br>
              <a:rPr lang="en-CA" dirty="0"/>
            </a:br>
            <a:br>
              <a:rPr lang="en-CA" dirty="0"/>
            </a:br>
            <a:r>
              <a:rPr lang="en-CA" dirty="0"/>
              <a:t>Wittman, H., Desmarais, A. A., &amp; Wiebe, N. (2011) Food Sovereignty in Canada: Creating Just and Sustainable Food Systems, Fernwood Publishing.</a:t>
            </a:r>
            <a:br>
              <a:rPr lang="en-CA" dirty="0"/>
            </a:br>
            <a:r>
              <a:rPr lang="en-CA" dirty="0"/>
              <a:t>Chapter 2 – Qualman, D. (2011) Advancing Agriculture by Destroying Farms? The State of Agriculture in Canada, pp. 20 – 42. </a:t>
            </a:r>
            <a:br>
              <a:rPr lang="en-CA" dirty="0"/>
            </a:br>
            <a:endParaRPr lang="en-US" dirty="0"/>
          </a:p>
        </p:txBody>
      </p:sp>
    </p:spTree>
    <p:extLst>
      <p:ext uri="{BB962C8B-B14F-4D97-AF65-F5344CB8AC3E}">
        <p14:creationId xmlns:p14="http://schemas.microsoft.com/office/powerpoint/2010/main" val="2912535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0452-36C1-44C2-BE76-99DF87C43EB2}"/>
              </a:ext>
            </a:extLst>
          </p:cNvPr>
          <p:cNvSpPr>
            <a:spLocks noGrp="1"/>
          </p:cNvSpPr>
          <p:nvPr>
            <p:ph type="title"/>
          </p:nvPr>
        </p:nvSpPr>
        <p:spPr/>
        <p:txBody>
          <a:bodyPr>
            <a:normAutofit/>
          </a:bodyPr>
          <a:lstStyle/>
          <a:p>
            <a:r>
              <a:rPr lang="en-US" dirty="0"/>
              <a:t>Gibson-Graham – Take back the Economy </a:t>
            </a:r>
            <a:r>
              <a:rPr lang="en-US" sz="1200" i="1" dirty="0"/>
              <a:t>Gibson-Graham, J.K., Cameron, J., Healy, S. (2013) Take Back the Economy: An Ethical Guide for Transforming Communities, University of Minnesota Press </a:t>
            </a:r>
            <a:endParaRPr lang="en-US" dirty="0"/>
          </a:p>
        </p:txBody>
      </p:sp>
      <p:sp>
        <p:nvSpPr>
          <p:cNvPr id="3" name="Content Placeholder 2">
            <a:extLst>
              <a:ext uri="{FF2B5EF4-FFF2-40B4-BE49-F238E27FC236}">
                <a16:creationId xmlns:a16="http://schemas.microsoft.com/office/drawing/2014/main" id="{8E4F1B16-7769-4AE6-AD54-4168BA4FBC87}"/>
              </a:ext>
            </a:extLst>
          </p:cNvPr>
          <p:cNvSpPr>
            <a:spLocks noGrp="1"/>
          </p:cNvSpPr>
          <p:nvPr>
            <p:ph idx="1"/>
          </p:nvPr>
        </p:nvSpPr>
        <p:spPr/>
        <p:txBody>
          <a:bodyPr/>
          <a:lstStyle/>
          <a:p>
            <a:r>
              <a:rPr lang="en-US" dirty="0"/>
              <a:t>Please use Gibson-Graham’s diagram from Take Back the Economy and identify types of food organizations and practices in regards to the five categories:</a:t>
            </a:r>
          </a:p>
          <a:p>
            <a:pPr lvl="1"/>
            <a:r>
              <a:rPr lang="en-US" dirty="0"/>
              <a:t>Enterprise</a:t>
            </a:r>
          </a:p>
          <a:p>
            <a:pPr lvl="1"/>
            <a:r>
              <a:rPr lang="en-US" dirty="0"/>
              <a:t>Labour</a:t>
            </a:r>
          </a:p>
          <a:p>
            <a:pPr lvl="1"/>
            <a:r>
              <a:rPr lang="en-US" dirty="0"/>
              <a:t>Transactions</a:t>
            </a:r>
          </a:p>
          <a:p>
            <a:pPr lvl="1"/>
            <a:r>
              <a:rPr lang="en-US" dirty="0"/>
              <a:t>Property</a:t>
            </a:r>
          </a:p>
          <a:p>
            <a:pPr lvl="1"/>
            <a:r>
              <a:rPr lang="en-US" dirty="0"/>
              <a:t>Finance</a:t>
            </a:r>
            <a:br>
              <a:rPr lang="en-US" dirty="0"/>
            </a:br>
            <a:endParaRPr lang="en-US" dirty="0"/>
          </a:p>
        </p:txBody>
      </p:sp>
    </p:spTree>
    <p:extLst>
      <p:ext uri="{BB962C8B-B14F-4D97-AF65-F5344CB8AC3E}">
        <p14:creationId xmlns:p14="http://schemas.microsoft.com/office/powerpoint/2010/main" val="3978975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DA52-B695-4F25-A276-6303DFA9CBD5}"/>
              </a:ext>
            </a:extLst>
          </p:cNvPr>
          <p:cNvSpPr>
            <a:spLocks noGrp="1"/>
          </p:cNvSpPr>
          <p:nvPr>
            <p:ph type="title"/>
          </p:nvPr>
        </p:nvSpPr>
        <p:spPr/>
        <p:txBody>
          <a:bodyPr>
            <a:normAutofit fontScale="90000"/>
          </a:bodyPr>
          <a:lstStyle/>
          <a:p>
            <a:r>
              <a:rPr lang="en-US" dirty="0"/>
              <a:t>Take Back the Economy – Commons Toolkit </a:t>
            </a:r>
            <a:br>
              <a:rPr lang="en-US" dirty="0"/>
            </a:br>
            <a:r>
              <a:rPr lang="en-US" sz="1200" i="1" dirty="0"/>
              <a:t>Gibson-Graham, J.K., Cameron, J., Healy, S. (2013) Take Back the Economy: An Ethical Guide for Transforming Communities, University of Minnesota Press</a:t>
            </a:r>
            <a:endParaRPr lang="en-US" dirty="0"/>
          </a:p>
        </p:txBody>
      </p:sp>
      <p:sp>
        <p:nvSpPr>
          <p:cNvPr id="3" name="Content Placeholder 2">
            <a:extLst>
              <a:ext uri="{FF2B5EF4-FFF2-40B4-BE49-F238E27FC236}">
                <a16:creationId xmlns:a16="http://schemas.microsoft.com/office/drawing/2014/main" id="{233E080E-617E-4A8D-882E-37206660F559}"/>
              </a:ext>
            </a:extLst>
          </p:cNvPr>
          <p:cNvSpPr>
            <a:spLocks noGrp="1"/>
          </p:cNvSpPr>
          <p:nvPr>
            <p:ph idx="1"/>
          </p:nvPr>
        </p:nvSpPr>
        <p:spPr/>
        <p:txBody>
          <a:bodyPr>
            <a:normAutofit lnSpcReduction="10000"/>
          </a:bodyPr>
          <a:lstStyle/>
          <a:p>
            <a:r>
              <a:rPr lang="en-US" dirty="0"/>
              <a:t>Types of commons:</a:t>
            </a:r>
          </a:p>
          <a:p>
            <a:pPr lvl="1"/>
            <a:r>
              <a:rPr lang="en-US" b="1" dirty="0"/>
              <a:t>Biophysical</a:t>
            </a:r>
            <a:r>
              <a:rPr lang="en-US" dirty="0"/>
              <a:t> –Exist naturally – i.e. rocks, soil, air, etc. </a:t>
            </a:r>
          </a:p>
          <a:p>
            <a:pPr lvl="1"/>
            <a:r>
              <a:rPr lang="en-US" b="1" dirty="0"/>
              <a:t>Cultural</a:t>
            </a:r>
            <a:r>
              <a:rPr lang="en-US" dirty="0"/>
              <a:t> – Things shared by members of the same culture – i.e. language, musical heritage, symbols</a:t>
            </a:r>
          </a:p>
          <a:p>
            <a:pPr lvl="1"/>
            <a:r>
              <a:rPr lang="en-US" b="1" dirty="0"/>
              <a:t>Social</a:t>
            </a:r>
            <a:r>
              <a:rPr lang="en-US" dirty="0"/>
              <a:t> – Things shared between members of a social system – i.e. education, health, political systems </a:t>
            </a:r>
          </a:p>
          <a:p>
            <a:pPr lvl="1"/>
            <a:r>
              <a:rPr lang="en-US" b="1" dirty="0"/>
              <a:t>Knowledge</a:t>
            </a:r>
            <a:r>
              <a:rPr lang="en-US" dirty="0"/>
              <a:t> – Things people know – i.e. Indigenous ecological knowledge, scientific achievements</a:t>
            </a:r>
          </a:p>
          <a:p>
            <a:r>
              <a:rPr lang="en-US" dirty="0"/>
              <a:t>Ways to assess commons. To be a commons: </a:t>
            </a:r>
          </a:p>
          <a:p>
            <a:pPr lvl="1"/>
            <a:r>
              <a:rPr lang="en-US" b="1" dirty="0"/>
              <a:t>Access</a:t>
            </a:r>
            <a:r>
              <a:rPr lang="en-US" dirty="0"/>
              <a:t> – Must be shared widely </a:t>
            </a:r>
          </a:p>
          <a:p>
            <a:pPr lvl="1"/>
            <a:r>
              <a:rPr lang="en-US" b="1" dirty="0"/>
              <a:t>Use</a:t>
            </a:r>
            <a:r>
              <a:rPr lang="en-US" dirty="0"/>
              <a:t> – Must be negotiated by a community</a:t>
            </a:r>
          </a:p>
          <a:p>
            <a:pPr lvl="1"/>
            <a:r>
              <a:rPr lang="en-US" b="1" dirty="0"/>
              <a:t>Benefit</a:t>
            </a:r>
            <a:r>
              <a:rPr lang="en-US" dirty="0"/>
              <a:t> – Must be distributed to the community and possibly beyond</a:t>
            </a:r>
          </a:p>
          <a:p>
            <a:pPr lvl="1"/>
            <a:r>
              <a:rPr lang="en-US" b="1" dirty="0"/>
              <a:t>Care</a:t>
            </a:r>
            <a:r>
              <a:rPr lang="en-US" dirty="0"/>
              <a:t> – Must be performed by community members</a:t>
            </a:r>
          </a:p>
          <a:p>
            <a:pPr lvl="1"/>
            <a:r>
              <a:rPr lang="en-US" b="1" dirty="0"/>
              <a:t>Responsibility</a:t>
            </a:r>
            <a:r>
              <a:rPr lang="en-US" dirty="0"/>
              <a:t> - Must be assumed by the community</a:t>
            </a:r>
          </a:p>
          <a:p>
            <a:pPr lvl="1"/>
            <a:r>
              <a:rPr lang="en-US" b="1" dirty="0"/>
              <a:t>Property</a:t>
            </a:r>
            <a:r>
              <a:rPr lang="en-US" dirty="0"/>
              <a:t> – Must be collectively owned private property, state owned property and/or open access property</a:t>
            </a:r>
          </a:p>
        </p:txBody>
      </p:sp>
    </p:spTree>
    <p:extLst>
      <p:ext uri="{BB962C8B-B14F-4D97-AF65-F5344CB8AC3E}">
        <p14:creationId xmlns:p14="http://schemas.microsoft.com/office/powerpoint/2010/main" val="4201313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7160-73FC-48C8-9177-4CB86B9EE219}"/>
              </a:ext>
            </a:extLst>
          </p:cNvPr>
          <p:cNvSpPr>
            <a:spLocks noGrp="1"/>
          </p:cNvSpPr>
          <p:nvPr>
            <p:ph type="title"/>
          </p:nvPr>
        </p:nvSpPr>
        <p:spPr/>
        <p:txBody>
          <a:bodyPr>
            <a:normAutofit fontScale="90000"/>
          </a:bodyPr>
          <a:lstStyle/>
          <a:p>
            <a:r>
              <a:rPr lang="en-US" sz="4900" dirty="0"/>
              <a:t>Envisioning Real Utopias – Erik Olin Wright</a:t>
            </a:r>
            <a:br>
              <a:rPr lang="en-US" sz="700" dirty="0"/>
            </a:br>
            <a:r>
              <a:rPr lang="en-CA" sz="1200" i="1" dirty="0"/>
              <a:t>Olin Wright, E. (2010) Envisioning Real Utopias, Verso</a:t>
            </a:r>
            <a:endParaRPr lang="en-US" sz="4400" dirty="0"/>
          </a:p>
        </p:txBody>
      </p:sp>
      <p:pic>
        <p:nvPicPr>
          <p:cNvPr id="4" name="Content Placeholder 3" descr="multiple pathways to social empowerment">
            <a:extLst>
              <a:ext uri="{FF2B5EF4-FFF2-40B4-BE49-F238E27FC236}">
                <a16:creationId xmlns:a16="http://schemas.microsoft.com/office/drawing/2014/main" id="{E49BF62C-3D41-4000-8FA1-FA86FC8094A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4509" y="1878326"/>
            <a:ext cx="5783942" cy="4406814"/>
          </a:xfrm>
          <a:prstGeom prst="rect">
            <a:avLst/>
          </a:prstGeom>
          <a:noFill/>
          <a:ln>
            <a:noFill/>
          </a:ln>
        </p:spPr>
      </p:pic>
    </p:spTree>
    <p:extLst>
      <p:ext uri="{BB962C8B-B14F-4D97-AF65-F5344CB8AC3E}">
        <p14:creationId xmlns:p14="http://schemas.microsoft.com/office/powerpoint/2010/main" val="1163900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5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4" name="Straight Connector 5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6" name="Rectangle 5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5" name="Picture 4">
            <a:extLst>
              <a:ext uri="{FF2B5EF4-FFF2-40B4-BE49-F238E27FC236}">
                <a16:creationId xmlns:a16="http://schemas.microsoft.com/office/drawing/2014/main" id="{91A158DF-04D0-4B21-BEEB-5E93AA4114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36112" y="640080"/>
            <a:ext cx="4671441" cy="5577840"/>
          </a:xfrm>
          <a:prstGeom prst="rect">
            <a:avLst/>
          </a:prstGeom>
          <a:solidFill>
            <a:srgbClr val="FFFFFF">
              <a:alpha val="0"/>
            </a:srgbClr>
          </a:solidFill>
        </p:spPr>
      </p:pic>
      <p:sp>
        <p:nvSpPr>
          <p:cNvPr id="58" name="Rectangle 5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CF0B4E9-487A-4FBC-9A57-758E3F9FD1CA}"/>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2400">
                <a:solidFill>
                  <a:srgbClr val="FFFFFF"/>
                </a:solidFill>
              </a:rPr>
              <a:t>Three Systems of an Economy – John Pierce </a:t>
            </a:r>
            <a:br>
              <a:rPr lang="en-US" sz="2400">
                <a:solidFill>
                  <a:srgbClr val="FFFFFF"/>
                </a:solidFill>
              </a:rPr>
            </a:br>
            <a:r>
              <a:rPr lang="en-US" sz="2400">
                <a:solidFill>
                  <a:srgbClr val="FFFFFF"/>
                </a:solidFill>
              </a:rPr>
              <a:t>Pearce, J. (2009) Social Economy: Engaging as a Third System, In Amin, A. The Social Economy; International Perspectives on Economic Solidarity, p. 26. </a:t>
            </a:r>
          </a:p>
        </p:txBody>
      </p:sp>
      <p:sp>
        <p:nvSpPr>
          <p:cNvPr id="60" name="Rectangle 5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4746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C2AF-8D3C-4FB7-A964-46FB5893396B}"/>
              </a:ext>
            </a:extLst>
          </p:cNvPr>
          <p:cNvSpPr>
            <a:spLocks noGrp="1"/>
          </p:cNvSpPr>
          <p:nvPr>
            <p:ph type="title"/>
          </p:nvPr>
        </p:nvSpPr>
        <p:spPr/>
        <p:txBody>
          <a:bodyPr/>
          <a:lstStyle/>
          <a:p>
            <a:r>
              <a:rPr lang="en-US" dirty="0"/>
              <a:t>Introduction to Food Sovereignty</a:t>
            </a:r>
          </a:p>
        </p:txBody>
      </p:sp>
      <p:sp>
        <p:nvSpPr>
          <p:cNvPr id="3" name="Content Placeholder 2">
            <a:extLst>
              <a:ext uri="{FF2B5EF4-FFF2-40B4-BE49-F238E27FC236}">
                <a16:creationId xmlns:a16="http://schemas.microsoft.com/office/drawing/2014/main" id="{F4951F92-971E-4BB9-A596-C01E7BD81B1F}"/>
              </a:ext>
            </a:extLst>
          </p:cNvPr>
          <p:cNvSpPr>
            <a:spLocks noGrp="1"/>
          </p:cNvSpPr>
          <p:nvPr>
            <p:ph idx="1"/>
          </p:nvPr>
        </p:nvSpPr>
        <p:spPr>
          <a:xfrm>
            <a:off x="1097280" y="1845733"/>
            <a:ext cx="10058400" cy="4380895"/>
          </a:xfrm>
        </p:spPr>
        <p:txBody>
          <a:bodyPr>
            <a:normAutofit fontScale="92500"/>
          </a:bodyPr>
          <a:lstStyle/>
          <a:p>
            <a:r>
              <a:rPr lang="en-US" i="1" dirty="0"/>
              <a:t>Darrin </a:t>
            </a:r>
            <a:r>
              <a:rPr lang="en-US" i="1" dirty="0" err="1"/>
              <a:t>Qualman</a:t>
            </a:r>
            <a:r>
              <a:rPr lang="en-US" i="1" dirty="0"/>
              <a:t> Advancing Agriculture by Destroying Farms? The State of Agriculture in Canada</a:t>
            </a:r>
          </a:p>
          <a:p>
            <a:r>
              <a:rPr lang="en-US" b="1" dirty="0"/>
              <a:t>Food Sovereignty is NOT:</a:t>
            </a:r>
          </a:p>
          <a:p>
            <a:pPr lvl="1"/>
            <a:r>
              <a:rPr lang="en-US" dirty="0"/>
              <a:t>A set of policies simplistically aimed at maximizing production and exports </a:t>
            </a:r>
          </a:p>
          <a:p>
            <a:pPr lvl="1"/>
            <a:r>
              <a:rPr lang="en-US" dirty="0"/>
              <a:t>A disregard for the destruction of family farms and rural communities</a:t>
            </a:r>
          </a:p>
          <a:p>
            <a:pPr lvl="1"/>
            <a:r>
              <a:rPr lang="en-US" dirty="0"/>
              <a:t>A push towards high-input, high-cost, high-energy-use model for food production that generates chronic negative returns for the farm families who work the soil </a:t>
            </a:r>
          </a:p>
          <a:p>
            <a:pPr lvl="1"/>
            <a:r>
              <a:rPr lang="en-US" dirty="0"/>
              <a:t>A concentration of land ownership into the hands of fewer and fewer owners, many of them non-farmers</a:t>
            </a:r>
          </a:p>
          <a:p>
            <a:pPr lvl="1"/>
            <a:r>
              <a:rPr lang="en-US" dirty="0"/>
              <a:t>A corporate takeover of a growing number of agricultural sectors (e.g. hog production and cattle finishing) </a:t>
            </a:r>
          </a:p>
          <a:p>
            <a:pPr lvl="1"/>
            <a:r>
              <a:rPr lang="en-US" dirty="0"/>
              <a:t>A push towards massive production units that concentrate potential pollutants </a:t>
            </a:r>
          </a:p>
          <a:p>
            <a:pPr lvl="1"/>
            <a:r>
              <a:rPr lang="en-US" dirty="0"/>
              <a:t>A transfer of key food processing facilities to foreign companies, even to foreign lands</a:t>
            </a:r>
          </a:p>
          <a:p>
            <a:pPr lvl="1"/>
            <a:r>
              <a:rPr lang="en-US" dirty="0"/>
              <a:t>Economic policies that make foreign-based transnationals the primary beneficiaries of the wealth created by farm families working our land</a:t>
            </a:r>
          </a:p>
          <a:p>
            <a:pPr lvl="1"/>
            <a:r>
              <a:rPr lang="en-US" dirty="0"/>
              <a:t>A system that makes citizens ever more dependent on food supplied further and further from their homes</a:t>
            </a:r>
          </a:p>
          <a:p>
            <a:pPr lvl="1"/>
            <a:endParaRPr lang="en-US" dirty="0"/>
          </a:p>
        </p:txBody>
      </p:sp>
    </p:spTree>
    <p:extLst>
      <p:ext uri="{BB962C8B-B14F-4D97-AF65-F5344CB8AC3E}">
        <p14:creationId xmlns:p14="http://schemas.microsoft.com/office/powerpoint/2010/main" val="238234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3446-F74D-42F1-A910-59F34CD33556}"/>
              </a:ext>
            </a:extLst>
          </p:cNvPr>
          <p:cNvSpPr>
            <a:spLocks noGrp="1"/>
          </p:cNvSpPr>
          <p:nvPr>
            <p:ph type="title"/>
          </p:nvPr>
        </p:nvSpPr>
        <p:spPr/>
        <p:txBody>
          <a:bodyPr>
            <a:normAutofit fontScale="90000"/>
          </a:bodyPr>
          <a:lstStyle/>
          <a:p>
            <a:r>
              <a:rPr lang="en-US" dirty="0"/>
              <a:t>ACTIVITY: Three Systems of an Economy – John Pierce </a:t>
            </a:r>
            <a:br>
              <a:rPr lang="en-US" sz="6000" dirty="0"/>
            </a:br>
            <a:r>
              <a:rPr lang="en-CA" sz="1300" dirty="0"/>
              <a:t>Pearce, J. (2009) Social Economy: Engaging as a Third System, In Amin, A. The Social Economy; International Perspectives on Economic Solidarity, p. 26. </a:t>
            </a:r>
            <a:endParaRPr lang="en-US" dirty="0"/>
          </a:p>
        </p:txBody>
      </p:sp>
      <p:sp>
        <p:nvSpPr>
          <p:cNvPr id="3" name="Content Placeholder 2">
            <a:extLst>
              <a:ext uri="{FF2B5EF4-FFF2-40B4-BE49-F238E27FC236}">
                <a16:creationId xmlns:a16="http://schemas.microsoft.com/office/drawing/2014/main" id="{086FD00C-06D3-42A0-A253-5424D3ACD34C}"/>
              </a:ext>
            </a:extLst>
          </p:cNvPr>
          <p:cNvSpPr>
            <a:spLocks noGrp="1"/>
          </p:cNvSpPr>
          <p:nvPr>
            <p:ph idx="1"/>
          </p:nvPr>
        </p:nvSpPr>
        <p:spPr/>
        <p:txBody>
          <a:bodyPr/>
          <a:lstStyle/>
          <a:p>
            <a:r>
              <a:rPr lang="en-US" dirty="0"/>
              <a:t>Please use John Pearce’s diagram to identify where the following organizations would be located</a:t>
            </a:r>
          </a:p>
          <a:p>
            <a:pPr lvl="1"/>
            <a:r>
              <a:rPr lang="en-US" dirty="0"/>
              <a:t>Food bank</a:t>
            </a:r>
          </a:p>
          <a:p>
            <a:pPr lvl="1"/>
            <a:r>
              <a:rPr lang="en-US" dirty="0"/>
              <a:t>The Hive Solidarity Cooperative</a:t>
            </a:r>
          </a:p>
          <a:p>
            <a:pPr lvl="1"/>
            <a:r>
              <a:rPr lang="en-US" dirty="0"/>
              <a:t>Monsanto</a:t>
            </a:r>
          </a:p>
          <a:p>
            <a:pPr lvl="1"/>
            <a:r>
              <a:rPr lang="en-US" dirty="0"/>
              <a:t>A local farm</a:t>
            </a:r>
          </a:p>
          <a:p>
            <a:pPr lvl="1"/>
            <a:r>
              <a:rPr lang="en-US" dirty="0"/>
              <a:t>A local for profit café</a:t>
            </a:r>
          </a:p>
          <a:p>
            <a:pPr lvl="1"/>
            <a:r>
              <a:rPr lang="en-US" dirty="0"/>
              <a:t>A government owned regional food delivery program</a:t>
            </a:r>
          </a:p>
          <a:p>
            <a:pPr lvl="1"/>
            <a:r>
              <a:rPr lang="en-US" dirty="0"/>
              <a:t>A family producing their own food</a:t>
            </a:r>
          </a:p>
          <a:p>
            <a:pPr marL="201168" lvl="1" indent="0">
              <a:buNone/>
            </a:pPr>
            <a:br>
              <a:rPr lang="en-US" dirty="0"/>
            </a:br>
            <a:endParaRPr lang="en-US" dirty="0"/>
          </a:p>
        </p:txBody>
      </p:sp>
    </p:spTree>
    <p:extLst>
      <p:ext uri="{BB962C8B-B14F-4D97-AF65-F5344CB8AC3E}">
        <p14:creationId xmlns:p14="http://schemas.microsoft.com/office/powerpoint/2010/main" val="1913997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707B-1E00-4771-998C-2A02E7928038}"/>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8766C347-E0BC-49A5-91BD-AD56EAA3E33E}"/>
              </a:ext>
            </a:extLst>
          </p:cNvPr>
          <p:cNvSpPr>
            <a:spLocks noGrp="1"/>
          </p:cNvSpPr>
          <p:nvPr>
            <p:ph idx="1"/>
          </p:nvPr>
        </p:nvSpPr>
        <p:spPr/>
        <p:txBody>
          <a:bodyPr>
            <a:normAutofit/>
          </a:bodyPr>
          <a:lstStyle/>
          <a:p>
            <a:r>
              <a:rPr lang="en-US" sz="3600" dirty="0"/>
              <a:t>Questions or concerns? </a:t>
            </a:r>
          </a:p>
          <a:p>
            <a:endParaRPr lang="en-US" sz="3600" dirty="0"/>
          </a:p>
          <a:p>
            <a:r>
              <a:rPr lang="en-US" sz="3600" dirty="0"/>
              <a:t>Go Eat at </a:t>
            </a:r>
            <a:r>
              <a:rPr lang="en-US" sz="3600" dirty="0">
                <a:hlinkClick r:id="rId2"/>
              </a:rPr>
              <a:t>the People’s Potato</a:t>
            </a:r>
            <a:r>
              <a:rPr lang="en-US" sz="3600" dirty="0"/>
              <a:t>!</a:t>
            </a:r>
          </a:p>
          <a:p>
            <a:endParaRPr lang="en-US" sz="3600" dirty="0"/>
          </a:p>
          <a:p>
            <a:r>
              <a:rPr lang="en-US" sz="3600" dirty="0"/>
              <a:t>Exam next week! Study Hard!</a:t>
            </a:r>
          </a:p>
        </p:txBody>
      </p:sp>
    </p:spTree>
    <p:extLst>
      <p:ext uri="{BB962C8B-B14F-4D97-AF65-F5344CB8AC3E}">
        <p14:creationId xmlns:p14="http://schemas.microsoft.com/office/powerpoint/2010/main" val="62783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E0F3-F1DE-4AEE-9AE2-340F1A8968F5}"/>
              </a:ext>
            </a:extLst>
          </p:cNvPr>
          <p:cNvSpPr>
            <a:spLocks noGrp="1"/>
          </p:cNvSpPr>
          <p:nvPr>
            <p:ph type="title"/>
          </p:nvPr>
        </p:nvSpPr>
        <p:spPr/>
        <p:txBody>
          <a:bodyPr/>
          <a:lstStyle/>
          <a:p>
            <a:r>
              <a:rPr lang="en-US" dirty="0"/>
              <a:t>Who is Vandana Shiva?</a:t>
            </a:r>
          </a:p>
        </p:txBody>
      </p:sp>
      <p:sp>
        <p:nvSpPr>
          <p:cNvPr id="3" name="Content Placeholder 2">
            <a:extLst>
              <a:ext uri="{FF2B5EF4-FFF2-40B4-BE49-F238E27FC236}">
                <a16:creationId xmlns:a16="http://schemas.microsoft.com/office/drawing/2014/main" id="{8EA7237D-D163-454A-93CF-3B60B0970E0F}"/>
              </a:ext>
            </a:extLst>
          </p:cNvPr>
          <p:cNvSpPr>
            <a:spLocks noGrp="1"/>
          </p:cNvSpPr>
          <p:nvPr>
            <p:ph idx="1"/>
          </p:nvPr>
        </p:nvSpPr>
        <p:spPr/>
        <p:txBody>
          <a:bodyPr/>
          <a:lstStyle/>
          <a:p>
            <a:r>
              <a:rPr lang="en-CA" dirty="0">
                <a:hlinkClick r:id="rId2"/>
              </a:rPr>
              <a:t>Hero’s Sanctuary</a:t>
            </a:r>
            <a:endParaRPr lang="en-CA" dirty="0">
              <a:hlinkClick r:id="rId3"/>
            </a:endParaRPr>
          </a:p>
          <a:p>
            <a:r>
              <a:rPr lang="en-US" dirty="0">
                <a:hlinkClick r:id="rId4"/>
              </a:rPr>
              <a:t>Vandana Shiva on Food Sovereignty at Concordia</a:t>
            </a:r>
            <a:endParaRPr lang="en-US" dirty="0"/>
          </a:p>
        </p:txBody>
      </p:sp>
    </p:spTree>
    <p:extLst>
      <p:ext uri="{BB962C8B-B14F-4D97-AF65-F5344CB8AC3E}">
        <p14:creationId xmlns:p14="http://schemas.microsoft.com/office/powerpoint/2010/main" val="362449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DC48-17AF-4517-ABDE-1296CAB6A716}"/>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0D3A5D7E-6A66-4D1F-8357-1B06102CFD7C}"/>
              </a:ext>
            </a:extLst>
          </p:cNvPr>
          <p:cNvSpPr>
            <a:spLocks noGrp="1"/>
          </p:cNvSpPr>
          <p:nvPr>
            <p:ph idx="1"/>
          </p:nvPr>
        </p:nvSpPr>
        <p:spPr/>
        <p:txBody>
          <a:bodyPr/>
          <a:lstStyle/>
          <a:p>
            <a:r>
              <a:rPr lang="en-US" dirty="0"/>
              <a:t>What is the main findings of </a:t>
            </a:r>
            <a:r>
              <a:rPr lang="en-US" dirty="0" err="1"/>
              <a:t>Vanada</a:t>
            </a:r>
            <a:r>
              <a:rPr lang="en-US" dirty="0"/>
              <a:t> Shiva’s article Living Economies?</a:t>
            </a:r>
          </a:p>
          <a:p>
            <a:r>
              <a:rPr lang="en-US" dirty="0"/>
              <a:t>Compare and contrast the three types of economies mentioned by Shiva. What features do they have? </a:t>
            </a:r>
          </a:p>
          <a:p>
            <a:r>
              <a:rPr lang="en-US" dirty="0"/>
              <a:t>What are some myths about markets?</a:t>
            </a:r>
          </a:p>
          <a:p>
            <a:r>
              <a:rPr lang="en-US" dirty="0"/>
              <a:t>What does it mean to enclose the commons?</a:t>
            </a:r>
          </a:p>
          <a:p>
            <a:r>
              <a:rPr lang="en-US" dirty="0"/>
              <a:t>What is terra matter and terra nullius? Why are these terms important? </a:t>
            </a:r>
          </a:p>
          <a:p>
            <a:r>
              <a:rPr lang="en-US" dirty="0"/>
              <a:t>What are ways to close the commons? </a:t>
            </a:r>
          </a:p>
          <a:p>
            <a:r>
              <a:rPr lang="en-US" dirty="0"/>
              <a:t>What is the TRIPS agreement? Why is it important?</a:t>
            </a:r>
          </a:p>
          <a:p>
            <a:r>
              <a:rPr lang="en-US" dirty="0"/>
              <a:t>Why should be concerned about turning commons into commodities? </a:t>
            </a:r>
          </a:p>
          <a:p>
            <a:endParaRPr lang="en-US" dirty="0"/>
          </a:p>
          <a:p>
            <a:endParaRPr lang="en-US" dirty="0"/>
          </a:p>
          <a:p>
            <a:endParaRPr lang="en-US" dirty="0"/>
          </a:p>
        </p:txBody>
      </p:sp>
    </p:spTree>
    <p:extLst>
      <p:ext uri="{BB962C8B-B14F-4D97-AF65-F5344CB8AC3E}">
        <p14:creationId xmlns:p14="http://schemas.microsoft.com/office/powerpoint/2010/main" val="168932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D21A-F6DA-4C14-8A01-36C0A2B64590}"/>
              </a:ext>
            </a:extLst>
          </p:cNvPr>
          <p:cNvSpPr>
            <a:spLocks noGrp="1"/>
          </p:cNvSpPr>
          <p:nvPr>
            <p:ph type="title"/>
          </p:nvPr>
        </p:nvSpPr>
        <p:spPr/>
        <p:txBody>
          <a:bodyPr/>
          <a:lstStyle/>
          <a:p>
            <a:r>
              <a:rPr lang="en-US" dirty="0"/>
              <a:t>Living Economies – Vandana Shiva</a:t>
            </a:r>
          </a:p>
        </p:txBody>
      </p:sp>
      <p:sp>
        <p:nvSpPr>
          <p:cNvPr id="3" name="Content Placeholder 2">
            <a:extLst>
              <a:ext uri="{FF2B5EF4-FFF2-40B4-BE49-F238E27FC236}">
                <a16:creationId xmlns:a16="http://schemas.microsoft.com/office/drawing/2014/main" id="{5A20CD01-4FB5-4F3C-B7A3-92D15DD91DD5}"/>
              </a:ext>
            </a:extLst>
          </p:cNvPr>
          <p:cNvSpPr>
            <a:spLocks noGrp="1"/>
          </p:cNvSpPr>
          <p:nvPr>
            <p:ph idx="1"/>
          </p:nvPr>
        </p:nvSpPr>
        <p:spPr/>
        <p:txBody>
          <a:bodyPr/>
          <a:lstStyle/>
          <a:p>
            <a:r>
              <a:rPr lang="en-US" b="1" dirty="0"/>
              <a:t>Earth democracy </a:t>
            </a:r>
            <a:r>
              <a:rPr lang="en-US" i="1" dirty="0"/>
              <a:t>refers to every being having equal access to the earth’s resources that make life possible; this access is assured by recognizing the importance of the other two economies: nature’s economy and the sustenance economy</a:t>
            </a:r>
            <a:r>
              <a:rPr lang="en-US" dirty="0"/>
              <a:t>.</a:t>
            </a:r>
          </a:p>
          <a:p>
            <a:r>
              <a:rPr lang="en-US" dirty="0"/>
              <a:t>Economy and ecology derive from oikos – household</a:t>
            </a:r>
            <a:br>
              <a:rPr lang="en-US" dirty="0"/>
            </a:br>
            <a:r>
              <a:rPr lang="en-US" dirty="0"/>
              <a:t>Economy derives from the Latin word </a:t>
            </a:r>
            <a:r>
              <a:rPr lang="en-US" dirty="0" err="1"/>
              <a:t>oeconomia</a:t>
            </a:r>
            <a:r>
              <a:rPr lang="en-US" dirty="0"/>
              <a:t> meaning household management</a:t>
            </a:r>
          </a:p>
          <a:p>
            <a:endParaRPr lang="en-US" sz="2400" b="1" dirty="0"/>
          </a:p>
          <a:p>
            <a:r>
              <a:rPr lang="en-US" sz="2400" b="1" dirty="0"/>
              <a:t>Three types of economies: markets – nature – sustenance</a:t>
            </a:r>
          </a:p>
          <a:p>
            <a:endParaRPr lang="en-US" sz="2400" b="1" dirty="0"/>
          </a:p>
          <a:p>
            <a:r>
              <a:rPr lang="en-US" b="1" dirty="0"/>
              <a:t>What are features of the three types of economies suggested by Vandana Shiva?</a:t>
            </a:r>
            <a:endParaRPr lang="en-US" sz="1800" dirty="0"/>
          </a:p>
        </p:txBody>
      </p:sp>
    </p:spTree>
    <p:extLst>
      <p:ext uri="{BB962C8B-B14F-4D97-AF65-F5344CB8AC3E}">
        <p14:creationId xmlns:p14="http://schemas.microsoft.com/office/powerpoint/2010/main" val="247928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4AA3-9846-459A-8BB2-E99E40F2C3C9}"/>
              </a:ext>
            </a:extLst>
          </p:cNvPr>
          <p:cNvSpPr>
            <a:spLocks noGrp="1"/>
          </p:cNvSpPr>
          <p:nvPr>
            <p:ph type="title"/>
          </p:nvPr>
        </p:nvSpPr>
        <p:spPr/>
        <p:txBody>
          <a:bodyPr/>
          <a:lstStyle/>
          <a:p>
            <a:r>
              <a:rPr lang="en-US" dirty="0"/>
              <a:t>Living Economies – Vandana Shiva</a:t>
            </a:r>
          </a:p>
        </p:txBody>
      </p:sp>
      <p:pic>
        <p:nvPicPr>
          <p:cNvPr id="5" name="Content Placeholder 4">
            <a:extLst>
              <a:ext uri="{FF2B5EF4-FFF2-40B4-BE49-F238E27FC236}">
                <a16:creationId xmlns:a16="http://schemas.microsoft.com/office/drawing/2014/main" id="{3D7EDF1D-3422-45F4-91C4-72C8935E01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151" y="1846263"/>
            <a:ext cx="7970023" cy="4022725"/>
          </a:xfrm>
        </p:spPr>
      </p:pic>
    </p:spTree>
    <p:extLst>
      <p:ext uri="{BB962C8B-B14F-4D97-AF65-F5344CB8AC3E}">
        <p14:creationId xmlns:p14="http://schemas.microsoft.com/office/powerpoint/2010/main" val="274048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2053-3C24-415C-BD7D-403B80D319D9}"/>
              </a:ext>
            </a:extLst>
          </p:cNvPr>
          <p:cNvSpPr>
            <a:spLocks noGrp="1"/>
          </p:cNvSpPr>
          <p:nvPr>
            <p:ph type="title"/>
          </p:nvPr>
        </p:nvSpPr>
        <p:spPr/>
        <p:txBody>
          <a:bodyPr/>
          <a:lstStyle/>
          <a:p>
            <a:r>
              <a:rPr lang="en-US" dirty="0"/>
              <a:t>Living Economies – Vandana Shiva</a:t>
            </a:r>
          </a:p>
        </p:txBody>
      </p:sp>
      <p:sp>
        <p:nvSpPr>
          <p:cNvPr id="3" name="Content Placeholder 2">
            <a:extLst>
              <a:ext uri="{FF2B5EF4-FFF2-40B4-BE49-F238E27FC236}">
                <a16:creationId xmlns:a16="http://schemas.microsoft.com/office/drawing/2014/main" id="{523B1C78-2A40-4B01-A0C5-6FB76D2ECA96}"/>
              </a:ext>
            </a:extLst>
          </p:cNvPr>
          <p:cNvSpPr>
            <a:spLocks noGrp="1"/>
          </p:cNvSpPr>
          <p:nvPr>
            <p:ph idx="1"/>
          </p:nvPr>
        </p:nvSpPr>
        <p:spPr/>
        <p:txBody>
          <a:bodyPr>
            <a:normAutofit fontScale="92500" lnSpcReduction="10000"/>
          </a:bodyPr>
          <a:lstStyle/>
          <a:p>
            <a:r>
              <a:rPr lang="en-US" b="1" dirty="0"/>
              <a:t>Market economy </a:t>
            </a:r>
            <a:r>
              <a:rPr lang="en-US" dirty="0"/>
              <a:t>(globalized free market economy, capitalism, corporate globalization): </a:t>
            </a:r>
          </a:p>
          <a:p>
            <a:pPr lvl="1"/>
            <a:r>
              <a:rPr lang="en-US" dirty="0"/>
              <a:t>Based on scarcity </a:t>
            </a:r>
          </a:p>
          <a:p>
            <a:pPr lvl="1"/>
            <a:r>
              <a:rPr lang="en-US" dirty="0"/>
              <a:t>Private property – closing commons</a:t>
            </a:r>
          </a:p>
          <a:p>
            <a:pPr lvl="1"/>
            <a:r>
              <a:rPr lang="en-US" dirty="0"/>
              <a:t>Capital exchange</a:t>
            </a:r>
          </a:p>
          <a:p>
            <a:pPr lvl="1"/>
            <a:r>
              <a:rPr lang="en-US" dirty="0"/>
              <a:t>Measured by GDP/NDP – total productive output</a:t>
            </a:r>
          </a:p>
          <a:p>
            <a:pPr lvl="1"/>
            <a:r>
              <a:rPr lang="en-US" dirty="0"/>
              <a:t>Externalizes social, economic burden, and destroys natural economy for profits and capital accumulation</a:t>
            </a:r>
          </a:p>
          <a:p>
            <a:pPr lvl="1"/>
            <a:r>
              <a:rPr lang="en-US" dirty="0"/>
              <a:t>Places of exchange</a:t>
            </a:r>
          </a:p>
          <a:p>
            <a:pPr lvl="1"/>
            <a:r>
              <a:rPr lang="en-US" dirty="0"/>
              <a:t>Social relations have become a relationship between things (reification)</a:t>
            </a:r>
          </a:p>
          <a:p>
            <a:pPr lvl="1"/>
            <a:r>
              <a:rPr lang="en-US" dirty="0"/>
              <a:t>Two forms of markets – concrete and ‘the market’ </a:t>
            </a:r>
          </a:p>
          <a:p>
            <a:pPr marL="201168" lvl="1" indent="0">
              <a:buNone/>
            </a:pPr>
            <a:endParaRPr lang="en-US" dirty="0"/>
          </a:p>
          <a:p>
            <a:pPr marL="201168" lvl="1" indent="0">
              <a:buNone/>
            </a:pPr>
            <a:r>
              <a:rPr lang="en-US" dirty="0"/>
              <a:t>Two main reasons why ecological disasters and the number of displaced, destitute, and disposable people increase in direct proportion to economic growth</a:t>
            </a:r>
          </a:p>
          <a:p>
            <a:pPr marL="201168" lvl="1" indent="0">
              <a:buNone/>
            </a:pPr>
            <a:r>
              <a:rPr lang="en-US" dirty="0"/>
              <a:t>1 – Reduction of visible economy to the market and activities controlled by capital</a:t>
            </a:r>
          </a:p>
          <a:p>
            <a:pPr marL="201168" lvl="1" indent="0">
              <a:buNone/>
            </a:pPr>
            <a:r>
              <a:rPr lang="en-US" dirty="0"/>
              <a:t>2 – The legal rights of corporations have increased at the cost of the rights of real people</a:t>
            </a:r>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275248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8862-2D4D-4251-A3B2-FED9370AF605}"/>
              </a:ext>
            </a:extLst>
          </p:cNvPr>
          <p:cNvSpPr>
            <a:spLocks noGrp="1"/>
          </p:cNvSpPr>
          <p:nvPr>
            <p:ph type="title"/>
          </p:nvPr>
        </p:nvSpPr>
        <p:spPr/>
        <p:txBody>
          <a:bodyPr/>
          <a:lstStyle/>
          <a:p>
            <a:r>
              <a:rPr lang="en-US" dirty="0"/>
              <a:t>Living Economies – Vandana Shiva</a:t>
            </a:r>
          </a:p>
        </p:txBody>
      </p:sp>
      <p:sp>
        <p:nvSpPr>
          <p:cNvPr id="3" name="Content Placeholder 2">
            <a:extLst>
              <a:ext uri="{FF2B5EF4-FFF2-40B4-BE49-F238E27FC236}">
                <a16:creationId xmlns:a16="http://schemas.microsoft.com/office/drawing/2014/main" id="{C68A1D68-3921-47C6-A071-DC991C467502}"/>
              </a:ext>
            </a:extLst>
          </p:cNvPr>
          <p:cNvSpPr>
            <a:spLocks noGrp="1"/>
          </p:cNvSpPr>
          <p:nvPr>
            <p:ph idx="1"/>
          </p:nvPr>
        </p:nvSpPr>
        <p:spPr/>
        <p:txBody>
          <a:bodyPr>
            <a:normAutofit/>
          </a:bodyPr>
          <a:lstStyle/>
          <a:p>
            <a:r>
              <a:rPr lang="en-US" sz="2400" b="1" dirty="0"/>
              <a:t>Nature economy</a:t>
            </a:r>
          </a:p>
          <a:p>
            <a:pPr lvl="1"/>
            <a:r>
              <a:rPr lang="en-US" dirty="0"/>
              <a:t>The first and most important economy – without it, no other economies can exist</a:t>
            </a:r>
          </a:p>
          <a:p>
            <a:pPr lvl="1"/>
            <a:r>
              <a:rPr lang="en-US" dirty="0"/>
              <a:t>Not recognized by traditional econometrics</a:t>
            </a:r>
          </a:p>
          <a:p>
            <a:pPr lvl="1"/>
            <a:r>
              <a:rPr lang="en-US" dirty="0"/>
              <a:t>It is being destroyed by practices of market economies</a:t>
            </a:r>
          </a:p>
          <a:p>
            <a:pPr lvl="1"/>
            <a:r>
              <a:rPr lang="en-US" dirty="0"/>
              <a:t>The production and reproduction of nature by nature</a:t>
            </a:r>
          </a:p>
        </p:txBody>
      </p:sp>
    </p:spTree>
    <p:extLst>
      <p:ext uri="{BB962C8B-B14F-4D97-AF65-F5344CB8AC3E}">
        <p14:creationId xmlns:p14="http://schemas.microsoft.com/office/powerpoint/2010/main" val="154257659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2762</TotalTime>
  <Words>2698</Words>
  <Application>Microsoft Office PowerPoint</Application>
  <PresentationFormat>Widescreen</PresentationFormat>
  <Paragraphs>261</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Calibri</vt:lpstr>
      <vt:lpstr>Calibri Light</vt:lpstr>
      <vt:lpstr>Retrospect</vt:lpstr>
      <vt:lpstr>Food and Culture</vt:lpstr>
      <vt:lpstr>Midterm Exam</vt:lpstr>
      <vt:lpstr>Midterm Exam</vt:lpstr>
      <vt:lpstr>Who is Vandana Shiva?</vt:lpstr>
      <vt:lpstr>Discussion</vt:lpstr>
      <vt:lpstr>Living Economies – Vandana Shiva</vt:lpstr>
      <vt:lpstr>Living Economies – Vandana Shiva</vt:lpstr>
      <vt:lpstr>Living Economies – Vandana Shiva</vt:lpstr>
      <vt:lpstr>Living Economies – Vandana Shiva</vt:lpstr>
      <vt:lpstr>Living Economies – Vandana Shiva</vt:lpstr>
      <vt:lpstr>Living Economies – Vandana Shiva</vt:lpstr>
      <vt:lpstr>Living Economies – Vandana Shiva</vt:lpstr>
      <vt:lpstr>Foundations of Food and Culture</vt:lpstr>
      <vt:lpstr>Foundations of Food and Culture</vt:lpstr>
      <vt:lpstr>Foundations of Food and Culture</vt:lpstr>
      <vt:lpstr>Foundations of Food and Culture</vt:lpstr>
      <vt:lpstr>Foundations of Food and Culture</vt:lpstr>
      <vt:lpstr>Foundations of Food and Culture</vt:lpstr>
      <vt:lpstr>Advancing Agriculture by Destroying Farms? The State of Agriculture in Canada Qualman, D. (2011) Advancing Agriculture by Destroying Farms? The State of Agriculture in Canada, pp. 20 – 42. In, Wittman, H., Desmarais, A. A., &amp; Wiebe, N. (2011) Food Sovereignty in Canada: Creating Just and Sustainable Food Systems, Fernwood Publishing</vt:lpstr>
      <vt:lpstr>Advancing Agriculture by Destroying Farms? The State of Agriculture in Canada Qualman, D. (2011) Advancing Agriculture by Destroying Farms? The State of Agriculture in Canada, pp. 20 – 42. In, Wittman, H., Desmarais, A. A., &amp; Wiebe, N. (2011) Food Sovereignty in Canada: Creating Just and Sustainable Food Systems, Fernwood Publishing</vt:lpstr>
      <vt:lpstr>Advancing Agriculture by Destroying Farms? The State of Agriculture in Canada Qualman, D. (2011) Advancing Agriculture by Destroying Farms? The State of Agriculture in Canada, pp. 20 – 42. In, Wittman, H., Desmarais, A. A., &amp; Wiebe, N. (2011) Food Sovereignty in Canada: Creating Just and Sustainable Food Systems, Fernwood Publishing</vt:lpstr>
      <vt:lpstr>Advancing Agriculture by Destroying Farms? The State of Agriculture in Canada Qualman, D. (2011) Advancing Agriculture by Destroying Farms? The State of Agriculture in Canada, pp. 20 – 42. In, Wittman, H., Desmarais, A. A., &amp; Wiebe, N. (2011) Food Sovereignty in Canada: Creating Just and Sustainable Food Systems, Fernwood Publishing</vt:lpstr>
      <vt:lpstr>Advancing Agriculture by Destroying Farms? The State of Agriculture in Canada Qualman, D. (2011) Advancing Agriculture by Destroying Farms? The State of Agriculture in Canada, pp. 20 – 42. In, Wittman, H., Desmarais, A. A., &amp; Wiebe, N. (2011) Food Sovereignty in Canada: Creating Just and Sustainable Food Systems, Fernwood Publishing</vt:lpstr>
      <vt:lpstr>Living Economies – Recap</vt:lpstr>
      <vt:lpstr>Aristotle Aristotle. Aristotle in 23 Volumes, Vol. 21, translated by H. Rackham. Cambridge, MA, Harvard University Press; London, William Heinemann Ltd. 1944. </vt:lpstr>
      <vt:lpstr>Karl MarxMarx, K. Capital Volume 1, Penguin Classics. </vt:lpstr>
      <vt:lpstr>Karl PolanyiPolanyi, K. (2001) The Great Transformation; The Political and Economic Origins of Our Time, Beacon Press</vt:lpstr>
      <vt:lpstr>Gibson Graham – Take back the Economy Gibson-Graham, J.K., Cameron, J., Healy, S. (2013) Take Back the Economy: An Ethical Guide for Transforming Communities, University of Minnesota Press </vt:lpstr>
      <vt:lpstr>Gibson Graham – Take back the Economy Gibson-Graham, J.K., Cameron, J., Healy, S. (2013) Take Back the Economy: An Ethical Guide for Transforming Communities, University of Minnesota Press </vt:lpstr>
      <vt:lpstr>Gibson-Graham – Take back the Economy Gibson-Graham, J.K., Cameron, J., Healy, S. (2013) Take Back the Economy: An Ethical Guide for Transforming Communities, University of Minnesota Press </vt:lpstr>
      <vt:lpstr>Take Back the Economy – Commons Toolkit  Gibson-Graham, J.K., Cameron, J., Healy, S. (2013) Take Back the Economy: An Ethical Guide for Transforming Communities, University of Minnesota Press</vt:lpstr>
      <vt:lpstr>Envisioning Real Utopias – Erik Olin Wright Olin Wright, E. (2010) Envisioning Real Utopias, Verso</vt:lpstr>
      <vt:lpstr>Three Systems of an Economy – John Pierce  Pearce, J. (2009) Social Economy: Engaging as a Third System, In Amin, A. The Social Economy; International Perspectives on Economic Solidarity, p. 26. </vt:lpstr>
      <vt:lpstr>Introduction to Food Sovereignty</vt:lpstr>
      <vt:lpstr>ACTIVITY: Three Systems of an Economy – John Pierce  Pearce, J. (2009) Social Economy: Engaging as a Third System, In Amin, A. The Social Economy; International Perspectives on Economic Solidarity, p. 26.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266</cp:revision>
  <dcterms:created xsi:type="dcterms:W3CDTF">2016-08-29T02:04:56Z</dcterms:created>
  <dcterms:modified xsi:type="dcterms:W3CDTF">2018-10-11T00:11:38Z</dcterms:modified>
</cp:coreProperties>
</file>