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7"/>
  </p:notesMasterIdLst>
  <p:sldIdLst>
    <p:sldId id="257" r:id="rId2"/>
    <p:sldId id="296" r:id="rId3"/>
    <p:sldId id="303" r:id="rId4"/>
    <p:sldId id="309" r:id="rId5"/>
    <p:sldId id="304" r:id="rId6"/>
    <p:sldId id="305" r:id="rId7"/>
    <p:sldId id="306" r:id="rId8"/>
    <p:sldId id="310" r:id="rId9"/>
    <p:sldId id="307" r:id="rId10"/>
    <p:sldId id="312" r:id="rId11"/>
    <p:sldId id="311" r:id="rId12"/>
    <p:sldId id="275" r:id="rId13"/>
    <p:sldId id="313" r:id="rId14"/>
    <p:sldId id="314" r:id="rId15"/>
    <p:sldId id="315" r:id="rId16"/>
    <p:sldId id="316" r:id="rId17"/>
    <p:sldId id="317" r:id="rId18"/>
    <p:sldId id="276" r:id="rId19"/>
    <p:sldId id="264" r:id="rId20"/>
    <p:sldId id="295" r:id="rId21"/>
    <p:sldId id="318" r:id="rId22"/>
    <p:sldId id="322" r:id="rId23"/>
    <p:sldId id="323" r:id="rId24"/>
    <p:sldId id="324" r:id="rId25"/>
    <p:sldId id="271" r:id="rId26"/>
    <p:sldId id="268" r:id="rId27"/>
    <p:sldId id="266" r:id="rId28"/>
    <p:sldId id="267" r:id="rId29"/>
    <p:sldId id="269" r:id="rId30"/>
    <p:sldId id="325" r:id="rId31"/>
    <p:sldId id="326" r:id="rId32"/>
    <p:sldId id="327" r:id="rId33"/>
    <p:sldId id="328" r:id="rId34"/>
    <p:sldId id="329" r:id="rId35"/>
    <p:sldId id="278" r:id="rId3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3" autoAdjust="0"/>
    <p:restoredTop sz="94660"/>
  </p:normalViewPr>
  <p:slideViewPr>
    <p:cSldViewPr snapToGrid="0">
      <p:cViewPr varScale="1">
        <p:scale>
          <a:sx n="89" d="100"/>
          <a:sy n="89" d="100"/>
        </p:scale>
        <p:origin x="68" y="312"/>
      </p:cViewPr>
      <p:guideLst/>
    </p:cSldViewPr>
  </p:slideViewPr>
  <p:notesTextViewPr>
    <p:cViewPr>
      <p:scale>
        <a:sx n="1" d="1"/>
        <a:sy n="1" d="1"/>
      </p:scale>
      <p:origin x="0" y="0"/>
    </p:cViewPr>
  </p:notesTextViewPr>
  <p:sorterViewPr>
    <p:cViewPr>
      <p:scale>
        <a:sx n="100" d="100"/>
        <a:sy n="100" d="100"/>
      </p:scale>
      <p:origin x="0" y="-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B9395BF-A852-48DF-B5B0-CDF00B6C9969}" type="datetimeFigureOut">
              <a:rPr lang="en-CA" smtClean="0"/>
              <a:t>2018-10-04</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BE443DF-6AB8-4D5A-83B3-1D81857E7211}" type="slidenum">
              <a:rPr lang="en-CA" smtClean="0"/>
              <a:t>‹#›</a:t>
            </a:fld>
            <a:endParaRPr lang="en-CA"/>
          </a:p>
        </p:txBody>
      </p:sp>
    </p:spTree>
    <p:extLst>
      <p:ext uri="{BB962C8B-B14F-4D97-AF65-F5344CB8AC3E}">
        <p14:creationId xmlns:p14="http://schemas.microsoft.com/office/powerpoint/2010/main" val="3262059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0" y="2157414"/>
            <a:ext cx="11855451" cy="854075"/>
          </a:xfrm>
        </p:spPr>
        <p:txBody>
          <a:bodyPr/>
          <a:lstStyle/>
          <a:p>
            <a:r>
              <a:rPr lang="en-US"/>
              <a:t>Click to edit Master title style</a:t>
            </a:r>
            <a:endParaRPr lang="en-CA"/>
          </a:p>
        </p:txBody>
      </p:sp>
      <p:sp>
        <p:nvSpPr>
          <p:cNvPr id="3" name="Date Placeholder 2"/>
          <p:cNvSpPr>
            <a:spLocks noGrp="1"/>
          </p:cNvSpPr>
          <p:nvPr>
            <p:ph type="dt" idx="10"/>
          </p:nvPr>
        </p:nvSpPr>
        <p:spPr>
          <a:xfrm>
            <a:off x="8773585" y="188913"/>
            <a:ext cx="2813049" cy="342900"/>
          </a:xfrm>
        </p:spPr>
        <p:txBody>
          <a:bodyPr/>
          <a:lstStyle>
            <a:lvl1pPr>
              <a:defRPr/>
            </a:lvl1pPr>
          </a:lstStyle>
          <a:p>
            <a:r>
              <a:rPr lang="en-CA" altLang="en-US"/>
              <a:t>13-1-31</a:t>
            </a:r>
          </a:p>
        </p:txBody>
      </p:sp>
      <p:sp>
        <p:nvSpPr>
          <p:cNvPr id="4" name="Slide Number Placeholder 3"/>
          <p:cNvSpPr>
            <a:spLocks noGrp="1"/>
          </p:cNvSpPr>
          <p:nvPr>
            <p:ph type="sldNum" idx="11"/>
          </p:nvPr>
        </p:nvSpPr>
        <p:spPr>
          <a:xfrm>
            <a:off x="11719985" y="6569075"/>
            <a:ext cx="577849" cy="342900"/>
          </a:xfrm>
        </p:spPr>
        <p:txBody>
          <a:bodyPr/>
          <a:lstStyle>
            <a:lvl1pPr>
              <a:defRPr/>
            </a:lvl1pPr>
          </a:lstStyle>
          <a:p>
            <a:fld id="{B0E33AC2-D8C5-4515-AD00-E08C681A12E2}" type="slidenum">
              <a:rPr lang="en-CA" altLang="en-US"/>
              <a:pPr/>
              <a:t>‹#›</a:t>
            </a:fld>
            <a:endParaRPr lang="en-CA" altLang="en-US"/>
          </a:p>
        </p:txBody>
      </p:sp>
    </p:spTree>
    <p:extLst>
      <p:ext uri="{BB962C8B-B14F-4D97-AF65-F5344CB8AC3E}">
        <p14:creationId xmlns:p14="http://schemas.microsoft.com/office/powerpoint/2010/main" val="490365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10/4/2018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10/4/2018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10/4/2018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10/4/2018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10/4/2018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10/4/2018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10/4/2018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10/4/2018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spectrum.library.concordia.ca/7292/1/Chevrier_MA_S2011.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SyIilWb9SW0" TargetMode="External"/><Relationship Id="rId2" Type="http://schemas.openxmlformats.org/officeDocument/2006/relationships/hyperlink" Target="https://www.youtube.com/watch?v=EchfO2pjOrM" TargetMode="External"/><Relationship Id="rId1" Type="http://schemas.openxmlformats.org/officeDocument/2006/relationships/slideLayout" Target="../slideLayouts/slideLayout2.xml"/><Relationship Id="rId4" Type="http://schemas.openxmlformats.org/officeDocument/2006/relationships/hyperlink" Target="https://www.youtube.com/watch?v=GZGY0wPAnus"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www.youtube.com/watch?v=PB2OegI6wvI"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pectrum.library.concordia.ca/7292/1/Chevrier_MA_S2011.pdf"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s://www.youtube.com/playlist?list=PLxeXiLu4E6R_zHJnnt8-Wlu_TpEUBcKxA"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Advertising and the Consumer Culture </a:t>
            </a:r>
          </a:p>
        </p:txBody>
      </p:sp>
      <p:sp>
        <p:nvSpPr>
          <p:cNvPr id="3" name="Subtitle 2"/>
          <p:cNvSpPr>
            <a:spLocks noGrp="1"/>
          </p:cNvSpPr>
          <p:nvPr>
            <p:ph type="subTitle" idx="1"/>
          </p:nvPr>
        </p:nvSpPr>
        <p:spPr/>
        <p:txBody>
          <a:bodyPr>
            <a:normAutofit fontScale="85000" lnSpcReduction="20000"/>
          </a:bodyPr>
          <a:lstStyle/>
          <a:p>
            <a:r>
              <a:rPr lang="en-US" dirty="0"/>
              <a:t>Advertising and the economy</a:t>
            </a:r>
          </a:p>
          <a:p>
            <a:r>
              <a:rPr lang="en-CA" dirty="0"/>
              <a:t>Erik Chevrier</a:t>
            </a:r>
          </a:p>
          <a:p>
            <a:r>
              <a:rPr lang="en-CA" dirty="0"/>
              <a:t>October 4</a:t>
            </a:r>
            <a:r>
              <a:rPr lang="en-CA" baseline="30000" dirty="0"/>
              <a:t>th</a:t>
            </a:r>
            <a:r>
              <a:rPr lang="en-CA" dirty="0"/>
              <a:t>, 2018 </a:t>
            </a:r>
          </a:p>
        </p:txBody>
      </p:sp>
    </p:spTree>
    <p:extLst>
      <p:ext uri="{BB962C8B-B14F-4D97-AF65-F5344CB8AC3E}">
        <p14:creationId xmlns:p14="http://schemas.microsoft.com/office/powerpoint/2010/main" val="2581282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045E6-21A4-4F6E-9978-E6C2FC86BF5E}"/>
              </a:ext>
            </a:extLst>
          </p:cNvPr>
          <p:cNvSpPr>
            <a:spLocks noGrp="1"/>
          </p:cNvSpPr>
          <p:nvPr>
            <p:ph type="title"/>
          </p:nvPr>
        </p:nvSpPr>
        <p:spPr/>
        <p:txBody>
          <a:bodyPr/>
          <a:lstStyle/>
          <a:p>
            <a:r>
              <a:rPr lang="en-US" dirty="0"/>
              <a:t>CATEGORY = TYPES OF SCANS</a:t>
            </a:r>
          </a:p>
        </p:txBody>
      </p:sp>
      <p:sp>
        <p:nvSpPr>
          <p:cNvPr id="3" name="Content Placeholder 2">
            <a:extLst>
              <a:ext uri="{FF2B5EF4-FFF2-40B4-BE49-F238E27FC236}">
                <a16:creationId xmlns:a16="http://schemas.microsoft.com/office/drawing/2014/main" id="{84A0552B-6A1F-4F4F-9EEC-4A4891333978}"/>
              </a:ext>
            </a:extLst>
          </p:cNvPr>
          <p:cNvSpPr>
            <a:spLocks noGrp="1"/>
          </p:cNvSpPr>
          <p:nvPr>
            <p:ph idx="1"/>
          </p:nvPr>
        </p:nvSpPr>
        <p:spPr/>
        <p:txBody>
          <a:bodyPr>
            <a:normAutofit/>
          </a:bodyPr>
          <a:lstStyle/>
          <a:p>
            <a:r>
              <a:rPr lang="en-US" sz="4400" dirty="0"/>
              <a:t>PET SCAN – Positron emission tomography</a:t>
            </a:r>
          </a:p>
        </p:txBody>
      </p:sp>
    </p:spTree>
    <p:extLst>
      <p:ext uri="{BB962C8B-B14F-4D97-AF65-F5344CB8AC3E}">
        <p14:creationId xmlns:p14="http://schemas.microsoft.com/office/powerpoint/2010/main" val="2412856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FA32E-1AFB-46B5-8F7F-ED966D17410E}"/>
              </a:ext>
            </a:extLst>
          </p:cNvPr>
          <p:cNvSpPr>
            <a:spLocks noGrp="1"/>
          </p:cNvSpPr>
          <p:nvPr>
            <p:ph type="title"/>
          </p:nvPr>
        </p:nvSpPr>
        <p:spPr/>
        <p:txBody>
          <a:bodyPr/>
          <a:lstStyle/>
          <a:p>
            <a:r>
              <a:rPr lang="en-US" dirty="0"/>
              <a:t>CATEGORY = TYPE OF ANIMAL</a:t>
            </a:r>
          </a:p>
        </p:txBody>
      </p:sp>
    </p:spTree>
    <p:extLst>
      <p:ext uri="{BB962C8B-B14F-4D97-AF65-F5344CB8AC3E}">
        <p14:creationId xmlns:p14="http://schemas.microsoft.com/office/powerpoint/2010/main" val="1445582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8DE96-48C5-4216-9782-72420CDB547B}"/>
              </a:ext>
            </a:extLst>
          </p:cNvPr>
          <p:cNvSpPr>
            <a:spLocks noGrp="1"/>
          </p:cNvSpPr>
          <p:nvPr>
            <p:ph type="title"/>
          </p:nvPr>
        </p:nvSpPr>
        <p:spPr/>
        <p:txBody>
          <a:bodyPr/>
          <a:lstStyle/>
          <a:p>
            <a:r>
              <a:rPr lang="en-US" dirty="0">
                <a:solidFill>
                  <a:schemeClr val="tx1">
                    <a:lumMod val="85000"/>
                    <a:lumOff val="15000"/>
                  </a:schemeClr>
                </a:solidFill>
              </a:rPr>
              <a:t>Automatic Thinking – Low Effort Thinking</a:t>
            </a:r>
            <a:endParaRPr lang="en-US" dirty="0"/>
          </a:p>
        </p:txBody>
      </p:sp>
      <p:sp>
        <p:nvSpPr>
          <p:cNvPr id="3" name="Content Placeholder 2">
            <a:extLst>
              <a:ext uri="{FF2B5EF4-FFF2-40B4-BE49-F238E27FC236}">
                <a16:creationId xmlns:a16="http://schemas.microsoft.com/office/drawing/2014/main" id="{254528F6-E630-4905-AE4E-5AF7734ED9FA}"/>
              </a:ext>
            </a:extLst>
          </p:cNvPr>
          <p:cNvSpPr>
            <a:spLocks noGrp="1"/>
          </p:cNvSpPr>
          <p:nvPr>
            <p:ph idx="1"/>
          </p:nvPr>
        </p:nvSpPr>
        <p:spPr/>
        <p:txBody>
          <a:bodyPr>
            <a:normAutofit/>
          </a:bodyPr>
          <a:lstStyle/>
          <a:p>
            <a:r>
              <a:rPr lang="en-US" b="1" dirty="0"/>
              <a:t>Automatic thinking – </a:t>
            </a:r>
            <a:r>
              <a:rPr lang="en-US" dirty="0"/>
              <a:t>Is thought that is generally unconscious, unintentional, involuntary, and effortless. </a:t>
            </a:r>
          </a:p>
          <a:p>
            <a:r>
              <a:rPr lang="en-US" b="1" dirty="0"/>
              <a:t>Schemas – </a:t>
            </a:r>
            <a:r>
              <a:rPr lang="en-US" dirty="0"/>
              <a:t>Mental structures people use to organize their knowledge about the social world themselves and that influence the information people notice, think about, and remember. </a:t>
            </a:r>
          </a:p>
          <a:p>
            <a:pPr lvl="1"/>
            <a:r>
              <a:rPr lang="en-US" dirty="0"/>
              <a:t>We tend to fill in the blanks with SCHEMA-CONSISTENT INFORMATION.</a:t>
            </a:r>
          </a:p>
          <a:p>
            <a:endParaRPr lang="en-US" b="1" dirty="0"/>
          </a:p>
          <a:p>
            <a:r>
              <a:rPr lang="en-US" b="1" dirty="0">
                <a:hlinkClick r:id="rId2"/>
              </a:rPr>
              <a:t>How People are Affected By Profuse Amounts of Publicity? – Advertising and Priming</a:t>
            </a:r>
            <a:endParaRPr lang="en-US" b="1" dirty="0"/>
          </a:p>
          <a:p>
            <a:endParaRPr lang="en-US" b="1" dirty="0"/>
          </a:p>
          <a:p>
            <a:r>
              <a:rPr lang="en-US" b="1" dirty="0"/>
              <a:t>Activity – Automatic Thinking!</a:t>
            </a:r>
          </a:p>
        </p:txBody>
      </p:sp>
    </p:spTree>
    <p:extLst>
      <p:ext uri="{BB962C8B-B14F-4D97-AF65-F5344CB8AC3E}">
        <p14:creationId xmlns:p14="http://schemas.microsoft.com/office/powerpoint/2010/main" val="1698231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0672D-B7F8-4BF7-8B87-F7F17A91ACD2}"/>
              </a:ext>
            </a:extLst>
          </p:cNvPr>
          <p:cNvSpPr>
            <a:spLocks noGrp="1"/>
          </p:cNvSpPr>
          <p:nvPr>
            <p:ph type="title"/>
          </p:nvPr>
        </p:nvSpPr>
        <p:spPr/>
        <p:txBody>
          <a:bodyPr/>
          <a:lstStyle/>
          <a:p>
            <a:r>
              <a:rPr lang="en-US" dirty="0"/>
              <a:t>SAY THIS WORD OUTLOUD 10 TIMES</a:t>
            </a:r>
          </a:p>
        </p:txBody>
      </p:sp>
      <p:sp>
        <p:nvSpPr>
          <p:cNvPr id="3" name="Content Placeholder 2">
            <a:extLst>
              <a:ext uri="{FF2B5EF4-FFF2-40B4-BE49-F238E27FC236}">
                <a16:creationId xmlns:a16="http://schemas.microsoft.com/office/drawing/2014/main" id="{A959D157-5AFE-40C9-9FE4-FB922E351F16}"/>
              </a:ext>
            </a:extLst>
          </p:cNvPr>
          <p:cNvSpPr>
            <a:spLocks noGrp="1"/>
          </p:cNvSpPr>
          <p:nvPr>
            <p:ph idx="1"/>
          </p:nvPr>
        </p:nvSpPr>
        <p:spPr/>
        <p:txBody>
          <a:bodyPr>
            <a:normAutofit/>
          </a:bodyPr>
          <a:lstStyle/>
          <a:p>
            <a:r>
              <a:rPr lang="en-US" sz="20000" dirty="0"/>
              <a:t>ROAST</a:t>
            </a:r>
          </a:p>
        </p:txBody>
      </p:sp>
    </p:spTree>
    <p:extLst>
      <p:ext uri="{BB962C8B-B14F-4D97-AF65-F5344CB8AC3E}">
        <p14:creationId xmlns:p14="http://schemas.microsoft.com/office/powerpoint/2010/main" val="5304224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CADD4-6401-4596-A666-0E60766F0116}"/>
              </a:ext>
            </a:extLst>
          </p:cNvPr>
          <p:cNvSpPr>
            <a:spLocks noGrp="1"/>
          </p:cNvSpPr>
          <p:nvPr>
            <p:ph type="title"/>
          </p:nvPr>
        </p:nvSpPr>
        <p:spPr/>
        <p:txBody>
          <a:bodyPr/>
          <a:lstStyle/>
          <a:p>
            <a:r>
              <a:rPr lang="en-US" dirty="0"/>
              <a:t>SAY THIS WORD OUTLOUD 10 TIMES</a:t>
            </a:r>
          </a:p>
        </p:txBody>
      </p:sp>
    </p:spTree>
    <p:extLst>
      <p:ext uri="{BB962C8B-B14F-4D97-AF65-F5344CB8AC3E}">
        <p14:creationId xmlns:p14="http://schemas.microsoft.com/office/powerpoint/2010/main" val="2894481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6CD7B-B2B1-4703-9359-3056DB78AB14}"/>
              </a:ext>
            </a:extLst>
          </p:cNvPr>
          <p:cNvSpPr>
            <a:spLocks noGrp="1"/>
          </p:cNvSpPr>
          <p:nvPr>
            <p:ph type="title"/>
          </p:nvPr>
        </p:nvSpPr>
        <p:spPr/>
        <p:txBody>
          <a:bodyPr/>
          <a:lstStyle/>
          <a:p>
            <a:r>
              <a:rPr lang="en-US" dirty="0"/>
              <a:t>Answer the following question? </a:t>
            </a:r>
          </a:p>
        </p:txBody>
      </p:sp>
      <p:sp>
        <p:nvSpPr>
          <p:cNvPr id="3" name="Content Placeholder 2">
            <a:extLst>
              <a:ext uri="{FF2B5EF4-FFF2-40B4-BE49-F238E27FC236}">
                <a16:creationId xmlns:a16="http://schemas.microsoft.com/office/drawing/2014/main" id="{9F051E46-B42B-4164-ADDB-D2E5DBE5F167}"/>
              </a:ext>
            </a:extLst>
          </p:cNvPr>
          <p:cNvSpPr>
            <a:spLocks noGrp="1"/>
          </p:cNvSpPr>
          <p:nvPr>
            <p:ph idx="1"/>
          </p:nvPr>
        </p:nvSpPr>
        <p:spPr/>
        <p:txBody>
          <a:bodyPr>
            <a:noAutofit/>
          </a:bodyPr>
          <a:lstStyle/>
          <a:p>
            <a:r>
              <a:rPr lang="en-US" sz="10000" dirty="0"/>
              <a:t>What do you put 	in a toaster? </a:t>
            </a:r>
          </a:p>
        </p:txBody>
      </p:sp>
      <p:pic>
        <p:nvPicPr>
          <p:cNvPr id="5" name="Picture 4">
            <a:extLst>
              <a:ext uri="{FF2B5EF4-FFF2-40B4-BE49-F238E27FC236}">
                <a16:creationId xmlns:a16="http://schemas.microsoft.com/office/drawing/2014/main" id="{4CC9376E-5947-4181-933F-F481FA0EB1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9200" y="3252556"/>
            <a:ext cx="2791968" cy="2791968"/>
          </a:xfrm>
          <a:prstGeom prst="rect">
            <a:avLst/>
          </a:prstGeom>
        </p:spPr>
      </p:pic>
    </p:spTree>
    <p:extLst>
      <p:ext uri="{BB962C8B-B14F-4D97-AF65-F5344CB8AC3E}">
        <p14:creationId xmlns:p14="http://schemas.microsoft.com/office/powerpoint/2010/main" val="4167021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KB05F04.jpg">
            <a:extLst>
              <a:ext uri="{FF2B5EF4-FFF2-40B4-BE49-F238E27FC236}">
                <a16:creationId xmlns:a16="http://schemas.microsoft.com/office/drawing/2014/main" id="{DC97C035-D8AD-486B-BB25-CB3F49593F6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633999" y="661480"/>
            <a:ext cx="6912217" cy="501135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AC4F784-BB11-4B0A-B3DF-E4764815AAEB}"/>
              </a:ext>
            </a:extLst>
          </p:cNvPr>
          <p:cNvSpPr>
            <a:spLocks noGrp="1"/>
          </p:cNvSpPr>
          <p:nvPr>
            <p:ph type="title"/>
          </p:nvPr>
        </p:nvSpPr>
        <p:spPr>
          <a:xfrm>
            <a:off x="8141110" y="639097"/>
            <a:ext cx="3401961" cy="3686015"/>
          </a:xfrm>
        </p:spPr>
        <p:txBody>
          <a:bodyPr vert="horz" lIns="91440" tIns="45720" rIns="91440" bIns="45720" rtlCol="0" anchor="b">
            <a:normAutofit/>
          </a:bodyPr>
          <a:lstStyle/>
          <a:p>
            <a:r>
              <a:rPr lang="en-US" sz="5300" dirty="0">
                <a:solidFill>
                  <a:schemeClr val="tx1">
                    <a:lumMod val="85000"/>
                    <a:lumOff val="15000"/>
                  </a:schemeClr>
                </a:solidFill>
              </a:rPr>
              <a:t>Information Processing Model</a:t>
            </a:r>
          </a:p>
        </p:txBody>
      </p:sp>
    </p:spTree>
    <p:extLst>
      <p:ext uri="{BB962C8B-B14F-4D97-AF65-F5344CB8AC3E}">
        <p14:creationId xmlns:p14="http://schemas.microsoft.com/office/powerpoint/2010/main" val="1998385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55CFD-205E-4ACA-8B80-56EECD38D549}"/>
              </a:ext>
            </a:extLst>
          </p:cNvPr>
          <p:cNvSpPr>
            <a:spLocks noGrp="1"/>
          </p:cNvSpPr>
          <p:nvPr>
            <p:ph type="title"/>
          </p:nvPr>
        </p:nvSpPr>
        <p:spPr/>
        <p:txBody>
          <a:bodyPr/>
          <a:lstStyle/>
          <a:p>
            <a:r>
              <a:rPr lang="en-US" dirty="0"/>
              <a:t>Accessibility and Priming</a:t>
            </a:r>
          </a:p>
        </p:txBody>
      </p:sp>
      <p:sp>
        <p:nvSpPr>
          <p:cNvPr id="3" name="Content Placeholder 2">
            <a:extLst>
              <a:ext uri="{FF2B5EF4-FFF2-40B4-BE49-F238E27FC236}">
                <a16:creationId xmlns:a16="http://schemas.microsoft.com/office/drawing/2014/main" id="{F2CE0FBB-731D-43B9-B242-92A40B7D8DD9}"/>
              </a:ext>
            </a:extLst>
          </p:cNvPr>
          <p:cNvSpPr>
            <a:spLocks noGrp="1"/>
          </p:cNvSpPr>
          <p:nvPr>
            <p:ph idx="1"/>
          </p:nvPr>
        </p:nvSpPr>
        <p:spPr/>
        <p:txBody>
          <a:bodyPr>
            <a:normAutofit fontScale="70000" lnSpcReduction="20000"/>
          </a:bodyPr>
          <a:lstStyle/>
          <a:p>
            <a:r>
              <a:rPr lang="en-US" b="1" dirty="0"/>
              <a:t>Accessibility – </a:t>
            </a:r>
            <a:r>
              <a:rPr lang="en-US" dirty="0"/>
              <a:t>The extent to which schemas and concepts are at the forefront of people’s minds and are, therefore, likely to be used when making judgments about the social world. </a:t>
            </a:r>
          </a:p>
          <a:p>
            <a:pPr lvl="1"/>
            <a:r>
              <a:rPr lang="en-US" dirty="0"/>
              <a:t>Schemas can be accessible for three reasons:</a:t>
            </a:r>
          </a:p>
          <a:p>
            <a:pPr lvl="2"/>
            <a:r>
              <a:rPr lang="en-US" dirty="0"/>
              <a:t>1 – Some schemas are chronically accessible because of past experience – these schemas are constantly active and ready to use to interpret ambiguous situations. </a:t>
            </a:r>
          </a:p>
          <a:p>
            <a:pPr lvl="2"/>
            <a:r>
              <a:rPr lang="en-US" dirty="0"/>
              <a:t>2 – Schemas can be accessible because they are related to a current goal. </a:t>
            </a:r>
          </a:p>
          <a:p>
            <a:pPr lvl="2"/>
            <a:r>
              <a:rPr lang="en-US" dirty="0"/>
              <a:t>3 – Schemas can become temporary accessible because of our recent experiences. </a:t>
            </a:r>
          </a:p>
          <a:p>
            <a:pPr lvl="2"/>
            <a:endParaRPr lang="en-US" b="1" dirty="0"/>
          </a:p>
          <a:p>
            <a:pPr lvl="2"/>
            <a:r>
              <a:rPr lang="en-US" b="1" dirty="0"/>
              <a:t>Priming – </a:t>
            </a:r>
            <a:r>
              <a:rPr lang="en-US" dirty="0"/>
              <a:t>The process by which recent experiences increase the accessibility of a schema, trait, or concept. </a:t>
            </a:r>
          </a:p>
          <a:p>
            <a:pPr lvl="3"/>
            <a:r>
              <a:rPr lang="en-US" dirty="0"/>
              <a:t>Words have to be accessible and applicable to act as a prime. </a:t>
            </a:r>
          </a:p>
          <a:p>
            <a:pPr lvl="3"/>
            <a:endParaRPr lang="en-US" dirty="0"/>
          </a:p>
          <a:p>
            <a:pPr marL="566928" lvl="3" indent="0">
              <a:buNone/>
            </a:pPr>
            <a:r>
              <a:rPr lang="en-US" sz="1800" i="1" dirty="0"/>
              <a:t>Schemas may be quite resistant to change</a:t>
            </a:r>
          </a:p>
          <a:p>
            <a:pPr marL="566928" lvl="3" indent="0">
              <a:buNone/>
            </a:pPr>
            <a:r>
              <a:rPr lang="en-US" sz="1800" i="1" dirty="0"/>
              <a:t>Schemas are influenced by culture</a:t>
            </a:r>
          </a:p>
          <a:p>
            <a:pPr lvl="2"/>
            <a:endParaRPr lang="en-US" dirty="0"/>
          </a:p>
          <a:p>
            <a:pPr lvl="2"/>
            <a:r>
              <a:rPr lang="en-US" dirty="0">
                <a:hlinkClick r:id="rId2"/>
              </a:rPr>
              <a:t>Perception Without Awareness (PWA) – Daren Brown – How to Control a Nation – Toy Story </a:t>
            </a:r>
            <a:endParaRPr lang="en-US" dirty="0"/>
          </a:p>
          <a:p>
            <a:pPr lvl="2"/>
            <a:r>
              <a:rPr lang="en-US" dirty="0">
                <a:hlinkClick r:id="rId3"/>
              </a:rPr>
              <a:t>How to Control a Nation Full Video</a:t>
            </a:r>
            <a:endParaRPr lang="en-US" dirty="0"/>
          </a:p>
          <a:p>
            <a:pPr lvl="2"/>
            <a:r>
              <a:rPr lang="en-US" dirty="0">
                <a:hlinkClick r:id="rId4"/>
              </a:rPr>
              <a:t>The Art of Misdirection</a:t>
            </a:r>
            <a:endParaRPr lang="en-US" dirty="0"/>
          </a:p>
          <a:p>
            <a:pPr lvl="2"/>
            <a:endParaRPr lang="en-US" dirty="0"/>
          </a:p>
          <a:p>
            <a:pPr marL="384048" lvl="2" indent="0">
              <a:buNone/>
            </a:pPr>
            <a:r>
              <a:rPr lang="en-US" sz="3600" b="1" dirty="0"/>
              <a:t>Advertising makes consumption schemas continuously accessible. Advertising primes our consumer drives. </a:t>
            </a:r>
            <a:endParaRPr lang="en-US" b="1" dirty="0"/>
          </a:p>
        </p:txBody>
      </p:sp>
    </p:spTree>
    <p:extLst>
      <p:ext uri="{BB962C8B-B14F-4D97-AF65-F5344CB8AC3E}">
        <p14:creationId xmlns:p14="http://schemas.microsoft.com/office/powerpoint/2010/main" val="4074594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Power of Words</a:t>
            </a:r>
          </a:p>
        </p:txBody>
      </p:sp>
      <p:sp>
        <p:nvSpPr>
          <p:cNvPr id="3" name="Content Placeholder 2"/>
          <p:cNvSpPr>
            <a:spLocks noGrp="1"/>
          </p:cNvSpPr>
          <p:nvPr>
            <p:ph idx="1"/>
          </p:nvPr>
        </p:nvSpPr>
        <p:spPr/>
        <p:txBody>
          <a:bodyPr/>
          <a:lstStyle/>
          <a:p>
            <a:r>
              <a:rPr lang="en-CA" dirty="0">
                <a:hlinkClick r:id="rId2"/>
              </a:rPr>
              <a:t>The power of words in regards to memory</a:t>
            </a:r>
            <a:endParaRPr lang="en-CA" dirty="0"/>
          </a:p>
          <a:p>
            <a:endParaRPr lang="en-US" dirty="0"/>
          </a:p>
        </p:txBody>
      </p:sp>
    </p:spTree>
    <p:extLst>
      <p:ext uri="{BB962C8B-B14F-4D97-AF65-F5344CB8AC3E}">
        <p14:creationId xmlns:p14="http://schemas.microsoft.com/office/powerpoint/2010/main" val="3572804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Power of Suggestion</a:t>
            </a:r>
          </a:p>
        </p:txBody>
      </p:sp>
      <p:sp>
        <p:nvSpPr>
          <p:cNvPr id="3" name="Content Placeholder 2"/>
          <p:cNvSpPr>
            <a:spLocks noGrp="1"/>
          </p:cNvSpPr>
          <p:nvPr>
            <p:ph sz="half" idx="1"/>
          </p:nvPr>
        </p:nvSpPr>
        <p:spPr>
          <a:xfrm>
            <a:off x="1097278" y="1845734"/>
            <a:ext cx="10058401" cy="4023360"/>
          </a:xfrm>
        </p:spPr>
        <p:txBody>
          <a:bodyPr>
            <a:normAutofit/>
          </a:bodyPr>
          <a:lstStyle/>
          <a:p>
            <a:r>
              <a:rPr lang="en-CA" sz="1800" dirty="0">
                <a:hlinkClick r:id="rId2" tooltip="An Inquiry Into How People Are Affected by Profuse Amounts of Publicity: A Multidisciplinary Approach"/>
              </a:rPr>
              <a:t>An Inquiry Into How People Are Affected by Profuse Amounts of Publicity: A Multidisciplinary Approach</a:t>
            </a:r>
            <a:endParaRPr lang="en-CA" sz="1800" dirty="0"/>
          </a:p>
          <a:p>
            <a:r>
              <a:rPr lang="en-CA" sz="1800" dirty="0"/>
              <a:t>Advertising as a suggestion – Page 26</a:t>
            </a:r>
          </a:p>
          <a:p>
            <a:endParaRPr lang="en-CA" sz="1800" dirty="0"/>
          </a:p>
          <a:p>
            <a:endParaRPr lang="en-CA" sz="2400" dirty="0"/>
          </a:p>
          <a:p>
            <a:r>
              <a:rPr lang="en-CA" sz="2400" dirty="0"/>
              <a:t>Suggestions can bypass critical thought because there is no direct request to refuse</a:t>
            </a:r>
          </a:p>
          <a:p>
            <a:endParaRPr lang="en-CA" sz="1800" dirty="0"/>
          </a:p>
        </p:txBody>
      </p:sp>
    </p:spTree>
    <p:extLst>
      <p:ext uri="{BB962C8B-B14F-4D97-AF65-F5344CB8AC3E}">
        <p14:creationId xmlns:p14="http://schemas.microsoft.com/office/powerpoint/2010/main" val="10440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BEB00-B9BC-430F-8642-190E504FBA17}"/>
              </a:ext>
            </a:extLst>
          </p:cNvPr>
          <p:cNvSpPr>
            <a:spLocks noGrp="1"/>
          </p:cNvSpPr>
          <p:nvPr>
            <p:ph type="title"/>
          </p:nvPr>
        </p:nvSpPr>
        <p:spPr/>
        <p:txBody>
          <a:bodyPr/>
          <a:lstStyle/>
          <a:p>
            <a:r>
              <a:rPr lang="en-US" dirty="0"/>
              <a:t>Activity</a:t>
            </a:r>
          </a:p>
        </p:txBody>
      </p:sp>
      <p:sp>
        <p:nvSpPr>
          <p:cNvPr id="3" name="Content Placeholder 2">
            <a:extLst>
              <a:ext uri="{FF2B5EF4-FFF2-40B4-BE49-F238E27FC236}">
                <a16:creationId xmlns:a16="http://schemas.microsoft.com/office/drawing/2014/main" id="{54EEE6AB-F635-4B6A-AC5A-2462A116588D}"/>
              </a:ext>
            </a:extLst>
          </p:cNvPr>
          <p:cNvSpPr>
            <a:spLocks noGrp="1"/>
          </p:cNvSpPr>
          <p:nvPr>
            <p:ph idx="1"/>
          </p:nvPr>
        </p:nvSpPr>
        <p:spPr/>
        <p:txBody>
          <a:bodyPr/>
          <a:lstStyle/>
          <a:p>
            <a:r>
              <a:rPr lang="en-US" dirty="0"/>
              <a:t>After three examples, you must write down the first word that comes to your head after I give you a CATEGORY prompt.</a:t>
            </a:r>
            <a:br>
              <a:rPr lang="en-US" dirty="0"/>
            </a:br>
            <a:endParaRPr lang="en-US" dirty="0"/>
          </a:p>
          <a:p>
            <a:r>
              <a:rPr lang="en-US" dirty="0"/>
              <a:t>The goal of the activity is to write down a word in that CATEGORY the fastest!</a:t>
            </a:r>
          </a:p>
          <a:p>
            <a:endParaRPr lang="en-US" dirty="0"/>
          </a:p>
          <a:p>
            <a:r>
              <a:rPr lang="en-US" dirty="0"/>
              <a:t>Ready, I’m going to catch you off guard. </a:t>
            </a:r>
          </a:p>
          <a:p>
            <a:endParaRPr lang="en-US" dirty="0"/>
          </a:p>
          <a:p>
            <a:r>
              <a:rPr lang="en-US" dirty="0"/>
              <a:t>You will be given three examples to make sure you understand the activity. Don’t let me catch you napping! You’ll need to act FAST!</a:t>
            </a:r>
          </a:p>
        </p:txBody>
      </p:sp>
    </p:spTree>
    <p:extLst>
      <p:ext uri="{BB962C8B-B14F-4D97-AF65-F5344CB8AC3E}">
        <p14:creationId xmlns:p14="http://schemas.microsoft.com/office/powerpoint/2010/main" val="15763633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542D7-8EB2-4798-B6FF-1B92E3B8015B}"/>
              </a:ext>
            </a:extLst>
          </p:cNvPr>
          <p:cNvSpPr>
            <a:spLocks noGrp="1"/>
          </p:cNvSpPr>
          <p:nvPr>
            <p:ph type="title"/>
          </p:nvPr>
        </p:nvSpPr>
        <p:spPr/>
        <p:txBody>
          <a:bodyPr/>
          <a:lstStyle/>
          <a:p>
            <a:r>
              <a:rPr lang="en-US" dirty="0"/>
              <a:t>Other Persuasion Techniques</a:t>
            </a:r>
          </a:p>
        </p:txBody>
      </p:sp>
      <p:sp>
        <p:nvSpPr>
          <p:cNvPr id="3" name="Content Placeholder 2">
            <a:extLst>
              <a:ext uri="{FF2B5EF4-FFF2-40B4-BE49-F238E27FC236}">
                <a16:creationId xmlns:a16="http://schemas.microsoft.com/office/drawing/2014/main" id="{49015047-4847-46B3-A2A9-041258E95D7E}"/>
              </a:ext>
            </a:extLst>
          </p:cNvPr>
          <p:cNvSpPr>
            <a:spLocks noGrp="1"/>
          </p:cNvSpPr>
          <p:nvPr>
            <p:ph idx="1"/>
          </p:nvPr>
        </p:nvSpPr>
        <p:spPr/>
        <p:txBody>
          <a:bodyPr/>
          <a:lstStyle/>
          <a:p>
            <a:r>
              <a:rPr lang="en-US" dirty="0"/>
              <a:t>Priming </a:t>
            </a:r>
          </a:p>
          <a:p>
            <a:r>
              <a:rPr lang="en-US" dirty="0"/>
              <a:t>Persuasion </a:t>
            </a:r>
          </a:p>
          <a:p>
            <a:pPr lvl="1"/>
            <a:r>
              <a:rPr lang="en-US" dirty="0"/>
              <a:t>Central Routes</a:t>
            </a:r>
          </a:p>
          <a:p>
            <a:pPr lvl="1"/>
            <a:r>
              <a:rPr lang="en-US" dirty="0"/>
              <a:t>Peripheral Routes</a:t>
            </a:r>
          </a:p>
          <a:p>
            <a:r>
              <a:rPr lang="en-US" dirty="0"/>
              <a:t>Internal and External Justification (justification spiral)</a:t>
            </a:r>
          </a:p>
          <a:p>
            <a:r>
              <a:rPr lang="en-US" dirty="0"/>
              <a:t>Conditioning</a:t>
            </a:r>
          </a:p>
          <a:p>
            <a:endParaRPr lang="en-US" dirty="0"/>
          </a:p>
          <a:p>
            <a:pPr marL="0" indent="0">
              <a:buNone/>
            </a:pPr>
            <a:endParaRPr lang="en-US" dirty="0"/>
          </a:p>
          <a:p>
            <a:pPr marL="201168" lvl="1" indent="0">
              <a:buNone/>
            </a:pPr>
            <a:endParaRPr lang="en-US" dirty="0"/>
          </a:p>
        </p:txBody>
      </p:sp>
    </p:spTree>
    <p:extLst>
      <p:ext uri="{BB962C8B-B14F-4D97-AF65-F5344CB8AC3E}">
        <p14:creationId xmlns:p14="http://schemas.microsoft.com/office/powerpoint/2010/main" val="26960851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AE085-6A3D-4588-ABD4-DB787D2F5AE2}"/>
              </a:ext>
            </a:extLst>
          </p:cNvPr>
          <p:cNvSpPr>
            <a:spLocks noGrp="1"/>
          </p:cNvSpPr>
          <p:nvPr>
            <p:ph type="title"/>
          </p:nvPr>
        </p:nvSpPr>
        <p:spPr/>
        <p:txBody>
          <a:bodyPr/>
          <a:lstStyle/>
          <a:p>
            <a:r>
              <a:rPr lang="en-US" dirty="0"/>
              <a:t>Exam Format</a:t>
            </a:r>
          </a:p>
        </p:txBody>
      </p:sp>
      <p:sp>
        <p:nvSpPr>
          <p:cNvPr id="3" name="Content Placeholder 2">
            <a:extLst>
              <a:ext uri="{FF2B5EF4-FFF2-40B4-BE49-F238E27FC236}">
                <a16:creationId xmlns:a16="http://schemas.microsoft.com/office/drawing/2014/main" id="{EAF19AF9-B24E-4D80-984F-F001D71906FA}"/>
              </a:ext>
            </a:extLst>
          </p:cNvPr>
          <p:cNvSpPr>
            <a:spLocks noGrp="1"/>
          </p:cNvSpPr>
          <p:nvPr>
            <p:ph idx="1"/>
          </p:nvPr>
        </p:nvSpPr>
        <p:spPr/>
        <p:txBody>
          <a:bodyPr>
            <a:normAutofit fontScale="70000" lnSpcReduction="20000"/>
          </a:bodyPr>
          <a:lstStyle/>
          <a:p>
            <a:r>
              <a:rPr lang="en-US" sz="2400" b="1" dirty="0"/>
              <a:t>You will answer five short answer questions.</a:t>
            </a:r>
          </a:p>
          <a:p>
            <a:r>
              <a:rPr lang="en-CA" sz="2400" dirty="0"/>
              <a:t>Short Answer – Points (0 – 10)</a:t>
            </a:r>
          </a:p>
          <a:p>
            <a:pPr lvl="1"/>
            <a:r>
              <a:rPr lang="en-CA" dirty="0"/>
              <a:t>0 = You wrote nothing</a:t>
            </a:r>
          </a:p>
          <a:p>
            <a:pPr lvl="1"/>
            <a:r>
              <a:rPr lang="en-CA" dirty="0"/>
              <a:t>1 – 2 = You wrote something but it is not right at all</a:t>
            </a:r>
          </a:p>
          <a:p>
            <a:pPr lvl="1"/>
            <a:r>
              <a:rPr lang="en-CA" dirty="0"/>
              <a:t>3 – 5 = You wrote something that is partially true but mainly wrong</a:t>
            </a:r>
          </a:p>
          <a:p>
            <a:pPr lvl="1"/>
            <a:r>
              <a:rPr lang="en-CA" dirty="0"/>
              <a:t>6 = You are correct but extremely vague</a:t>
            </a:r>
          </a:p>
          <a:p>
            <a:pPr lvl="1"/>
            <a:r>
              <a:rPr lang="en-CA" dirty="0"/>
              <a:t>7 = You are correct but slightly vague</a:t>
            </a:r>
          </a:p>
          <a:p>
            <a:pPr lvl="1"/>
            <a:r>
              <a:rPr lang="en-CA" dirty="0"/>
              <a:t>8 – 9 = You are correct and are clear. You provide examples to back up your claim(s). </a:t>
            </a:r>
          </a:p>
          <a:p>
            <a:pPr lvl="1"/>
            <a:r>
              <a:rPr lang="en-CA" dirty="0"/>
              <a:t>9 – 10 = You are spot on. You provide a range of examples to back up your claim(s). Your answer is full. You don’t leave anything out. Each part of your answer is completely correct. This grade is only given for </a:t>
            </a:r>
            <a:r>
              <a:rPr lang="en-CA" i="1" dirty="0"/>
              <a:t>exceptional</a:t>
            </a:r>
            <a:r>
              <a:rPr lang="en-CA" dirty="0"/>
              <a:t> answers. </a:t>
            </a:r>
          </a:p>
          <a:p>
            <a:r>
              <a:rPr lang="en-US" dirty="0"/>
              <a:t>There will be a range of questions some requiring more detail and some requiring less detail</a:t>
            </a:r>
          </a:p>
          <a:p>
            <a:pPr lvl="1"/>
            <a:r>
              <a:rPr lang="en-US" dirty="0"/>
              <a:t>The goal is to provide a balanced exam</a:t>
            </a:r>
          </a:p>
          <a:p>
            <a:pPr lvl="1"/>
            <a:r>
              <a:rPr lang="en-US" dirty="0"/>
              <a:t>If you expect to get an A or A+ you should study the material in detail</a:t>
            </a:r>
          </a:p>
          <a:p>
            <a:r>
              <a:rPr lang="en-US" dirty="0"/>
              <a:t>You should study the material from the books, the PowerPoint slides, and documentaries</a:t>
            </a:r>
          </a:p>
          <a:p>
            <a:pPr lvl="1"/>
            <a:r>
              <a:rPr lang="en-US" dirty="0"/>
              <a:t>Use the book to complement the material from what we went over in class</a:t>
            </a:r>
          </a:p>
          <a:p>
            <a:pPr lvl="1"/>
            <a:r>
              <a:rPr lang="en-US" dirty="0"/>
              <a:t>I will not ask a specific question about the documentaries but they will serve as resources for you to provide examples while answering the exam questions. </a:t>
            </a:r>
          </a:p>
          <a:p>
            <a:pPr lvl="1"/>
            <a:endParaRPr lang="en-CA" dirty="0"/>
          </a:p>
          <a:p>
            <a:endParaRPr lang="en-US" dirty="0"/>
          </a:p>
        </p:txBody>
      </p:sp>
    </p:spTree>
    <p:extLst>
      <p:ext uri="{BB962C8B-B14F-4D97-AF65-F5344CB8AC3E}">
        <p14:creationId xmlns:p14="http://schemas.microsoft.com/office/powerpoint/2010/main" val="2254369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74AA3-9846-459A-8BB2-E99E40F2C3C9}"/>
              </a:ext>
            </a:extLst>
          </p:cNvPr>
          <p:cNvSpPr>
            <a:spLocks noGrp="1"/>
          </p:cNvSpPr>
          <p:nvPr>
            <p:ph type="title"/>
          </p:nvPr>
        </p:nvSpPr>
        <p:spPr/>
        <p:txBody>
          <a:bodyPr/>
          <a:lstStyle/>
          <a:p>
            <a:r>
              <a:rPr lang="en-US" dirty="0"/>
              <a:t>Living Economies – Vandana Shiva</a:t>
            </a:r>
          </a:p>
        </p:txBody>
      </p:sp>
      <p:pic>
        <p:nvPicPr>
          <p:cNvPr id="5" name="Content Placeholder 4">
            <a:extLst>
              <a:ext uri="{FF2B5EF4-FFF2-40B4-BE49-F238E27FC236}">
                <a16:creationId xmlns:a16="http://schemas.microsoft.com/office/drawing/2014/main" id="{3D7EDF1D-3422-45F4-91C4-72C8935E012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41151" y="1846263"/>
            <a:ext cx="7970023" cy="4022725"/>
          </a:xfrm>
        </p:spPr>
      </p:pic>
    </p:spTree>
    <p:extLst>
      <p:ext uri="{BB962C8B-B14F-4D97-AF65-F5344CB8AC3E}">
        <p14:creationId xmlns:p14="http://schemas.microsoft.com/office/powerpoint/2010/main" val="27404826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5D475-9448-473A-A052-0E0B19DD3064}"/>
              </a:ext>
            </a:extLst>
          </p:cNvPr>
          <p:cNvSpPr>
            <a:spLocks noGrp="1"/>
          </p:cNvSpPr>
          <p:nvPr>
            <p:ph type="title"/>
          </p:nvPr>
        </p:nvSpPr>
        <p:spPr/>
        <p:txBody>
          <a:bodyPr>
            <a:normAutofit/>
          </a:bodyPr>
          <a:lstStyle/>
          <a:p>
            <a:r>
              <a:rPr lang="en-US" dirty="0"/>
              <a:t>Aristotle </a:t>
            </a:r>
            <a:r>
              <a:rPr lang="en-CA" sz="1050" dirty="0"/>
              <a:t>Aristotle. Aristotle in 23 Volumes, Vol. 21, translated by H. Rackham. Cambridge, MA, Harvard University Press; London, William Heinemann Ltd. 1944. </a:t>
            </a:r>
            <a:endParaRPr lang="en-US" dirty="0"/>
          </a:p>
        </p:txBody>
      </p:sp>
      <p:sp>
        <p:nvSpPr>
          <p:cNvPr id="3" name="Content Placeholder 2">
            <a:extLst>
              <a:ext uri="{FF2B5EF4-FFF2-40B4-BE49-F238E27FC236}">
                <a16:creationId xmlns:a16="http://schemas.microsoft.com/office/drawing/2014/main" id="{2F5509F7-DB9C-493C-8274-1007E88AA362}"/>
              </a:ext>
            </a:extLst>
          </p:cNvPr>
          <p:cNvSpPr>
            <a:spLocks noGrp="1"/>
          </p:cNvSpPr>
          <p:nvPr>
            <p:ph idx="1"/>
          </p:nvPr>
        </p:nvSpPr>
        <p:spPr/>
        <p:txBody>
          <a:bodyPr/>
          <a:lstStyle/>
          <a:p>
            <a:r>
              <a:rPr lang="en-CA" sz="2400" b="1" dirty="0"/>
              <a:t>Chrematistics </a:t>
            </a:r>
            <a:r>
              <a:rPr lang="en-CA" dirty="0"/>
              <a:t>– art of acquisition – limitless accumulation unnatural and problematic</a:t>
            </a:r>
          </a:p>
          <a:p>
            <a:r>
              <a:rPr lang="en-CA" sz="2400" b="1" dirty="0"/>
              <a:t>Oikonomia </a:t>
            </a:r>
            <a:r>
              <a:rPr lang="en-CA" dirty="0"/>
              <a:t>– management of the household – true form of an economy</a:t>
            </a:r>
            <a:endParaRPr lang="en-US" dirty="0"/>
          </a:p>
        </p:txBody>
      </p:sp>
    </p:spTree>
    <p:extLst>
      <p:ext uri="{BB962C8B-B14F-4D97-AF65-F5344CB8AC3E}">
        <p14:creationId xmlns:p14="http://schemas.microsoft.com/office/powerpoint/2010/main" val="37601903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73AE6-F8D3-436D-A233-D4177CB5950A}"/>
              </a:ext>
            </a:extLst>
          </p:cNvPr>
          <p:cNvSpPr>
            <a:spLocks noGrp="1"/>
          </p:cNvSpPr>
          <p:nvPr>
            <p:ph type="title"/>
          </p:nvPr>
        </p:nvSpPr>
        <p:spPr/>
        <p:txBody>
          <a:bodyPr/>
          <a:lstStyle/>
          <a:p>
            <a:r>
              <a:rPr lang="en-US" dirty="0"/>
              <a:t>Karl Marx</a:t>
            </a:r>
            <a:r>
              <a:rPr lang="en-CA" sz="1800" i="1" dirty="0"/>
              <a:t>Marx, K. Capital Volume 1, Penguin Classics. </a:t>
            </a:r>
            <a:endParaRPr lang="en-US" dirty="0"/>
          </a:p>
        </p:txBody>
      </p:sp>
      <p:sp>
        <p:nvSpPr>
          <p:cNvPr id="3" name="Content Placeholder 2">
            <a:extLst>
              <a:ext uri="{FF2B5EF4-FFF2-40B4-BE49-F238E27FC236}">
                <a16:creationId xmlns:a16="http://schemas.microsoft.com/office/drawing/2014/main" id="{466BB645-B8A7-449F-8236-362FC2A2DD1D}"/>
              </a:ext>
            </a:extLst>
          </p:cNvPr>
          <p:cNvSpPr>
            <a:spLocks noGrp="1"/>
          </p:cNvSpPr>
          <p:nvPr>
            <p:ph idx="1"/>
          </p:nvPr>
        </p:nvSpPr>
        <p:spPr/>
        <p:txBody>
          <a:bodyPr/>
          <a:lstStyle/>
          <a:p>
            <a:r>
              <a:rPr lang="en-US" sz="2400" b="1" dirty="0"/>
              <a:t>C – C </a:t>
            </a:r>
            <a:r>
              <a:rPr lang="en-US" dirty="0"/>
              <a:t>– </a:t>
            </a:r>
            <a:r>
              <a:rPr lang="en-US" sz="1800" dirty="0"/>
              <a:t>Basic barter </a:t>
            </a:r>
            <a:br>
              <a:rPr lang="en-US" dirty="0"/>
            </a:br>
            <a:r>
              <a:rPr lang="en-US" sz="2400" b="1" dirty="0"/>
              <a:t>C – M – C </a:t>
            </a:r>
            <a:r>
              <a:rPr lang="en-US" dirty="0"/>
              <a:t>– </a:t>
            </a:r>
            <a:r>
              <a:rPr lang="en-US" sz="1800" dirty="0"/>
              <a:t>The way classical economists viewed basic barter with money</a:t>
            </a:r>
            <a:br>
              <a:rPr lang="en-US" sz="1800" dirty="0"/>
            </a:br>
            <a:r>
              <a:rPr lang="en-US" sz="2400" b="1" dirty="0"/>
              <a:t>M – C – M’ </a:t>
            </a:r>
            <a:r>
              <a:rPr lang="en-US" dirty="0"/>
              <a:t>– </a:t>
            </a:r>
            <a:r>
              <a:rPr lang="en-US" sz="1800" dirty="0"/>
              <a:t>What really happens when barter systems incorporate money – Limitless accumulation</a:t>
            </a:r>
            <a:br>
              <a:rPr lang="en-US" dirty="0"/>
            </a:br>
            <a:r>
              <a:rPr lang="en-US" sz="2400" b="1" dirty="0"/>
              <a:t>M – M’ </a:t>
            </a:r>
            <a:r>
              <a:rPr lang="en-US" dirty="0"/>
              <a:t>– Usury capital system – Limitless accumulation</a:t>
            </a:r>
          </a:p>
        </p:txBody>
      </p:sp>
    </p:spTree>
    <p:extLst>
      <p:ext uri="{BB962C8B-B14F-4D97-AF65-F5344CB8AC3E}">
        <p14:creationId xmlns:p14="http://schemas.microsoft.com/office/powerpoint/2010/main" val="37149320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A256F-4087-4CA0-B7C9-504E1233BC3B}"/>
              </a:ext>
            </a:extLst>
          </p:cNvPr>
          <p:cNvSpPr>
            <a:spLocks noGrp="1"/>
          </p:cNvSpPr>
          <p:nvPr>
            <p:ph type="title"/>
          </p:nvPr>
        </p:nvSpPr>
        <p:spPr/>
        <p:txBody>
          <a:bodyPr>
            <a:normAutofit/>
          </a:bodyPr>
          <a:lstStyle/>
          <a:p>
            <a:r>
              <a:rPr lang="en-US" dirty="0"/>
              <a:t>Karl Polanyi</a:t>
            </a:r>
            <a:r>
              <a:rPr lang="en-CA" sz="1200" i="1" dirty="0"/>
              <a:t>Polanyi, K. (2001) The Great Transformation; The Political and Economic Origins of Our Time, Beacon Press</a:t>
            </a:r>
            <a:endParaRPr lang="en-US" dirty="0"/>
          </a:p>
        </p:txBody>
      </p:sp>
      <p:sp>
        <p:nvSpPr>
          <p:cNvPr id="3" name="Content Placeholder 2">
            <a:extLst>
              <a:ext uri="{FF2B5EF4-FFF2-40B4-BE49-F238E27FC236}">
                <a16:creationId xmlns:a16="http://schemas.microsoft.com/office/drawing/2014/main" id="{E838CA5E-D9C7-4CC7-812C-C345CC79F2EB}"/>
              </a:ext>
            </a:extLst>
          </p:cNvPr>
          <p:cNvSpPr>
            <a:spLocks noGrp="1"/>
          </p:cNvSpPr>
          <p:nvPr>
            <p:ph idx="1"/>
          </p:nvPr>
        </p:nvSpPr>
        <p:spPr/>
        <p:txBody>
          <a:bodyPr/>
          <a:lstStyle/>
          <a:p>
            <a:r>
              <a:rPr lang="en-US" dirty="0"/>
              <a:t>Types of economic practices:</a:t>
            </a:r>
          </a:p>
          <a:p>
            <a:pPr lvl="1"/>
            <a:r>
              <a:rPr lang="en-US" dirty="0"/>
              <a:t>Markets (exchange)</a:t>
            </a:r>
          </a:p>
          <a:p>
            <a:pPr lvl="1"/>
            <a:r>
              <a:rPr lang="en-US" dirty="0"/>
              <a:t>Household economy</a:t>
            </a:r>
          </a:p>
          <a:p>
            <a:pPr lvl="1"/>
            <a:r>
              <a:rPr lang="en-US" dirty="0"/>
              <a:t>Redistribution</a:t>
            </a:r>
          </a:p>
          <a:p>
            <a:pPr lvl="1"/>
            <a:r>
              <a:rPr lang="en-US" dirty="0"/>
              <a:t>Reciprocity</a:t>
            </a:r>
          </a:p>
        </p:txBody>
      </p:sp>
    </p:spTree>
    <p:extLst>
      <p:ext uri="{BB962C8B-B14F-4D97-AF65-F5344CB8AC3E}">
        <p14:creationId xmlns:p14="http://schemas.microsoft.com/office/powerpoint/2010/main" val="20017942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09399-37A4-4DF8-97C6-A7B0EB4745CB}"/>
              </a:ext>
            </a:extLst>
          </p:cNvPr>
          <p:cNvSpPr>
            <a:spLocks noGrp="1"/>
          </p:cNvSpPr>
          <p:nvPr>
            <p:ph type="title"/>
          </p:nvPr>
        </p:nvSpPr>
        <p:spPr/>
        <p:txBody>
          <a:bodyPr>
            <a:normAutofit/>
          </a:bodyPr>
          <a:lstStyle/>
          <a:p>
            <a:r>
              <a:rPr lang="en-US" dirty="0"/>
              <a:t>Gibson Graham – Take back the Economy </a:t>
            </a:r>
            <a:r>
              <a:rPr lang="en-US" sz="1200" i="1" dirty="0"/>
              <a:t>Gibson-Graham, J.K., Cameron, J., Healy, S. (2013) Take Back the Economy: An Ethical Guide for Transforming Communities, University of Minnesota Press </a:t>
            </a:r>
            <a:endParaRPr lang="en-US" dirty="0"/>
          </a:p>
        </p:txBody>
      </p:sp>
      <p:sp>
        <p:nvSpPr>
          <p:cNvPr id="3" name="Content Placeholder 2">
            <a:extLst>
              <a:ext uri="{FF2B5EF4-FFF2-40B4-BE49-F238E27FC236}">
                <a16:creationId xmlns:a16="http://schemas.microsoft.com/office/drawing/2014/main" id="{BDE889DB-74C6-4394-9984-38EC2EF2191D}"/>
              </a:ext>
            </a:extLst>
          </p:cNvPr>
          <p:cNvSpPr>
            <a:spLocks noGrp="1"/>
          </p:cNvSpPr>
          <p:nvPr>
            <p:ph idx="1"/>
          </p:nvPr>
        </p:nvSpPr>
        <p:spPr/>
        <p:txBody>
          <a:bodyPr/>
          <a:lstStyle/>
          <a:p>
            <a:r>
              <a:rPr lang="en-US" dirty="0">
                <a:hlinkClick r:id="rId2"/>
              </a:rPr>
              <a:t>Katherine Gibson Interview Playlist</a:t>
            </a:r>
            <a:endParaRPr lang="en-US" dirty="0"/>
          </a:p>
        </p:txBody>
      </p:sp>
      <p:pic>
        <p:nvPicPr>
          <p:cNvPr id="7" name="Picture 6">
            <a:extLst>
              <a:ext uri="{FF2B5EF4-FFF2-40B4-BE49-F238E27FC236}">
                <a16:creationId xmlns:a16="http://schemas.microsoft.com/office/drawing/2014/main" id="{A0492EBD-E0A7-4775-9164-21D90EFE0D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76457" y="1809538"/>
            <a:ext cx="3579223" cy="4397331"/>
          </a:xfrm>
          <a:prstGeom prst="rect">
            <a:avLst/>
          </a:prstGeom>
        </p:spPr>
      </p:pic>
    </p:spTree>
    <p:extLst>
      <p:ext uri="{BB962C8B-B14F-4D97-AF65-F5344CB8AC3E}">
        <p14:creationId xmlns:p14="http://schemas.microsoft.com/office/powerpoint/2010/main" val="19013025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4DDD9-BF0C-4101-A605-8191950ABA7F}"/>
              </a:ext>
            </a:extLst>
          </p:cNvPr>
          <p:cNvSpPr>
            <a:spLocks noGrp="1"/>
          </p:cNvSpPr>
          <p:nvPr>
            <p:ph type="title"/>
          </p:nvPr>
        </p:nvSpPr>
        <p:spPr/>
        <p:txBody>
          <a:bodyPr/>
          <a:lstStyle/>
          <a:p>
            <a:r>
              <a:rPr lang="en-US" dirty="0"/>
              <a:t>Gibson Graham – Take back the Economy </a:t>
            </a:r>
            <a:r>
              <a:rPr lang="en-US" sz="1200" i="1" dirty="0"/>
              <a:t>Gibson-Graham, J.K., Cameron, J., Healy, S. (2013) Take Back the Economy: An Ethical Guide for Transforming Communities, University of Minnesota Press </a:t>
            </a:r>
            <a:endParaRPr lang="en-US" dirty="0"/>
          </a:p>
        </p:txBody>
      </p:sp>
      <p:pic>
        <p:nvPicPr>
          <p:cNvPr id="5" name="Content Placeholder 4">
            <a:extLst>
              <a:ext uri="{FF2B5EF4-FFF2-40B4-BE49-F238E27FC236}">
                <a16:creationId xmlns:a16="http://schemas.microsoft.com/office/drawing/2014/main" id="{117871B2-43AB-4F5C-B397-B1C43F612CA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83162" y="1846263"/>
            <a:ext cx="8086001" cy="4022725"/>
          </a:xfrm>
        </p:spPr>
      </p:pic>
    </p:spTree>
    <p:extLst>
      <p:ext uri="{BB962C8B-B14F-4D97-AF65-F5344CB8AC3E}">
        <p14:creationId xmlns:p14="http://schemas.microsoft.com/office/powerpoint/2010/main" val="2103817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87160-73FC-48C8-9177-4CB86B9EE219}"/>
              </a:ext>
            </a:extLst>
          </p:cNvPr>
          <p:cNvSpPr>
            <a:spLocks noGrp="1"/>
          </p:cNvSpPr>
          <p:nvPr>
            <p:ph type="title"/>
          </p:nvPr>
        </p:nvSpPr>
        <p:spPr/>
        <p:txBody>
          <a:bodyPr>
            <a:normAutofit fontScale="90000"/>
          </a:bodyPr>
          <a:lstStyle/>
          <a:p>
            <a:r>
              <a:rPr lang="en-US" sz="4900" dirty="0"/>
              <a:t>Envisioning Real Utopias – Erik Olin Wright</a:t>
            </a:r>
            <a:br>
              <a:rPr lang="en-US" sz="700" dirty="0"/>
            </a:br>
            <a:r>
              <a:rPr lang="en-CA" sz="1200" i="1" dirty="0"/>
              <a:t>Olin Wright, E. (2010) Envisioning Real Utopias, Verso</a:t>
            </a:r>
            <a:endParaRPr lang="en-US" sz="4400" dirty="0"/>
          </a:p>
        </p:txBody>
      </p:sp>
      <p:pic>
        <p:nvPicPr>
          <p:cNvPr id="4" name="Content Placeholder 3" descr="multiple pathways to social empowerment">
            <a:extLst>
              <a:ext uri="{FF2B5EF4-FFF2-40B4-BE49-F238E27FC236}">
                <a16:creationId xmlns:a16="http://schemas.microsoft.com/office/drawing/2014/main" id="{E49BF62C-3D41-4000-8FA1-FA86FC8094A2}"/>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4509" y="1878326"/>
            <a:ext cx="5783942" cy="4406814"/>
          </a:xfrm>
          <a:prstGeom prst="rect">
            <a:avLst/>
          </a:prstGeom>
          <a:noFill/>
          <a:ln>
            <a:noFill/>
          </a:ln>
        </p:spPr>
      </p:pic>
    </p:spTree>
    <p:extLst>
      <p:ext uri="{BB962C8B-B14F-4D97-AF65-F5344CB8AC3E}">
        <p14:creationId xmlns:p14="http://schemas.microsoft.com/office/powerpoint/2010/main" val="11639004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14">
            <a:extLst>
              <a:ext uri="{FF2B5EF4-FFF2-40B4-BE49-F238E27FC236}">
                <a16:creationId xmlns:a16="http://schemas.microsoft.com/office/drawing/2014/main" id="{25C8D2C1-DA83-420D-9635-D52CE066B5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16">
            <a:extLst>
              <a:ext uri="{FF2B5EF4-FFF2-40B4-BE49-F238E27FC236}">
                <a16:creationId xmlns:a16="http://schemas.microsoft.com/office/drawing/2014/main" id="{434F74C9-6A0B-409E-AD1C-45B58BE91B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1" name="Straight Connector 18">
            <a:extLst>
              <a:ext uri="{FF2B5EF4-FFF2-40B4-BE49-F238E27FC236}">
                <a16:creationId xmlns:a16="http://schemas.microsoft.com/office/drawing/2014/main" id="{F5486A9D-1265-4B57-91E6-68E666B978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32" name="Rectangle 20">
            <a:extLst>
              <a:ext uri="{FF2B5EF4-FFF2-40B4-BE49-F238E27FC236}">
                <a16:creationId xmlns:a16="http://schemas.microsoft.com/office/drawing/2014/main" id="{F452A527-3631-41ED-858D-3777A7D14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F0B4E9-487A-4FBC-9A57-758E3F9FD1CA}"/>
              </a:ext>
            </a:extLst>
          </p:cNvPr>
          <p:cNvSpPr>
            <a:spLocks noGrp="1"/>
          </p:cNvSpPr>
          <p:nvPr>
            <p:ph type="title"/>
          </p:nvPr>
        </p:nvSpPr>
        <p:spPr>
          <a:xfrm>
            <a:off x="6730000" y="639097"/>
            <a:ext cx="4813072" cy="3686015"/>
          </a:xfrm>
        </p:spPr>
        <p:txBody>
          <a:bodyPr vert="horz" lIns="91440" tIns="45720" rIns="91440" bIns="45720" rtlCol="0" anchor="b">
            <a:normAutofit/>
          </a:bodyPr>
          <a:lstStyle/>
          <a:p>
            <a:r>
              <a:rPr lang="en-US" sz="3200">
                <a:solidFill>
                  <a:schemeClr val="tx1">
                    <a:lumMod val="85000"/>
                    <a:lumOff val="15000"/>
                  </a:schemeClr>
                </a:solidFill>
              </a:rPr>
              <a:t>Three Systems of an Economy – John Pierce </a:t>
            </a:r>
            <a:br>
              <a:rPr lang="en-US" sz="3200">
                <a:solidFill>
                  <a:schemeClr val="tx1">
                    <a:lumMod val="85000"/>
                    <a:lumOff val="15000"/>
                  </a:schemeClr>
                </a:solidFill>
              </a:rPr>
            </a:br>
            <a:r>
              <a:rPr lang="en-US" sz="3200">
                <a:solidFill>
                  <a:schemeClr val="tx1">
                    <a:lumMod val="85000"/>
                    <a:lumOff val="15000"/>
                  </a:schemeClr>
                </a:solidFill>
              </a:rPr>
              <a:t>Pearce, J. (2009) Social Economy: Engaging as a Third System, In Amin, A. The Social Economy; International Perspectives on Economic Solidarity, p. 26. </a:t>
            </a:r>
          </a:p>
        </p:txBody>
      </p:sp>
      <p:pic>
        <p:nvPicPr>
          <p:cNvPr id="10" name="Picture 4" descr="A close up of a piece of paper&#10;&#10;Description generated with high confidence">
            <a:extLst>
              <a:ext uri="{FF2B5EF4-FFF2-40B4-BE49-F238E27FC236}">
                <a16:creationId xmlns:a16="http://schemas.microsoft.com/office/drawing/2014/main" id="{26C6740B-9987-4D66-BFF2-1CC8471A6B01}"/>
              </a:ext>
            </a:extLst>
          </p:cNvPr>
          <p:cNvPicPr/>
          <p:nvPr/>
        </p:nvPicPr>
        <p:blipFill rotWithShape="1">
          <a:blip r:embed="rId2">
            <a:extLst>
              <a:ext uri="{28A0092B-C50C-407E-A947-70E740481C1C}">
                <a14:useLocalDpi xmlns:a14="http://schemas.microsoft.com/office/drawing/2010/main" val="0"/>
              </a:ext>
            </a:extLst>
          </a:blip>
          <a:srcRect b="5781"/>
          <a:stretch/>
        </p:blipFill>
        <p:spPr bwMode="auto">
          <a:xfrm>
            <a:off x="1" y="10"/>
            <a:ext cx="6096000" cy="6857990"/>
          </a:xfrm>
          <a:prstGeom prst="rect">
            <a:avLst/>
          </a:prstGeom>
          <a:solidFill>
            <a:srgbClr val="FFFFFF">
              <a:alpha val="0"/>
            </a:srgbClr>
          </a:solidFill>
        </p:spPr>
      </p:pic>
      <p:cxnSp>
        <p:nvCxnSpPr>
          <p:cNvPr id="33" name="Straight Connector 22">
            <a:extLst>
              <a:ext uri="{FF2B5EF4-FFF2-40B4-BE49-F238E27FC236}">
                <a16:creationId xmlns:a16="http://schemas.microsoft.com/office/drawing/2014/main" id="{D28A9C89-B313-458F-9C85-515930A51A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805053" y="4343400"/>
            <a:ext cx="438912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4746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6F9CF-771B-4C3B-93C7-9A87F089C4B1}"/>
              </a:ext>
            </a:extLst>
          </p:cNvPr>
          <p:cNvSpPr>
            <a:spLocks noGrp="1"/>
          </p:cNvSpPr>
          <p:nvPr>
            <p:ph type="title"/>
          </p:nvPr>
        </p:nvSpPr>
        <p:spPr/>
        <p:txBody>
          <a:bodyPr/>
          <a:lstStyle/>
          <a:p>
            <a:r>
              <a:rPr lang="en-US" dirty="0"/>
              <a:t>CATEGORY = THINGS YOU DISLIKE</a:t>
            </a:r>
          </a:p>
        </p:txBody>
      </p:sp>
    </p:spTree>
    <p:extLst>
      <p:ext uri="{BB962C8B-B14F-4D97-AF65-F5344CB8AC3E}">
        <p14:creationId xmlns:p14="http://schemas.microsoft.com/office/powerpoint/2010/main" val="19966270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F4B3A-DFF7-4658-A95C-17F679FBDB50}"/>
              </a:ext>
            </a:extLst>
          </p:cNvPr>
          <p:cNvSpPr>
            <a:spLocks noGrp="1"/>
          </p:cNvSpPr>
          <p:nvPr>
            <p:ph type="title"/>
          </p:nvPr>
        </p:nvSpPr>
        <p:spPr/>
        <p:txBody>
          <a:bodyPr>
            <a:normAutofit/>
          </a:bodyPr>
          <a:lstStyle/>
          <a:p>
            <a:r>
              <a:rPr lang="en-US" dirty="0"/>
              <a:t>What is Capitalism?</a:t>
            </a:r>
            <a:br>
              <a:rPr lang="en-US" dirty="0"/>
            </a:br>
            <a:r>
              <a:rPr lang="en-US" sz="2000" dirty="0"/>
              <a:t>Holm (2017) Advertising, Capitalism and Ideology </a:t>
            </a:r>
            <a:endParaRPr lang="en-US" dirty="0"/>
          </a:p>
        </p:txBody>
      </p:sp>
      <p:sp>
        <p:nvSpPr>
          <p:cNvPr id="3" name="Content Placeholder 2">
            <a:extLst>
              <a:ext uri="{FF2B5EF4-FFF2-40B4-BE49-F238E27FC236}">
                <a16:creationId xmlns:a16="http://schemas.microsoft.com/office/drawing/2014/main" id="{84320951-109A-45A3-913D-D598AD569886}"/>
              </a:ext>
            </a:extLst>
          </p:cNvPr>
          <p:cNvSpPr>
            <a:spLocks noGrp="1"/>
          </p:cNvSpPr>
          <p:nvPr>
            <p:ph idx="1"/>
          </p:nvPr>
        </p:nvSpPr>
        <p:spPr/>
        <p:txBody>
          <a:bodyPr>
            <a:normAutofit lnSpcReduction="10000"/>
          </a:bodyPr>
          <a:lstStyle/>
          <a:p>
            <a:r>
              <a:rPr lang="en-US" dirty="0"/>
              <a:t>Weber’s Six Characteristics of Modern Capitalism</a:t>
            </a:r>
          </a:p>
          <a:p>
            <a:pPr lvl="1"/>
            <a:r>
              <a:rPr lang="en-US" dirty="0"/>
              <a:t>Private ownership of property</a:t>
            </a:r>
          </a:p>
          <a:p>
            <a:pPr lvl="1"/>
            <a:r>
              <a:rPr lang="en-US" dirty="0"/>
              <a:t>Free trade in markets</a:t>
            </a:r>
          </a:p>
          <a:p>
            <a:pPr lvl="1"/>
            <a:r>
              <a:rPr lang="en-US" dirty="0"/>
              <a:t>Rational accounting practices</a:t>
            </a:r>
          </a:p>
          <a:p>
            <a:pPr lvl="1"/>
            <a:r>
              <a:rPr lang="en-US" dirty="0"/>
              <a:t>Predictable and consistent legal systems</a:t>
            </a:r>
          </a:p>
          <a:p>
            <a:pPr lvl="1"/>
            <a:r>
              <a:rPr lang="en-US" dirty="0"/>
              <a:t>Free (non-slave) labour</a:t>
            </a:r>
          </a:p>
          <a:p>
            <a:pPr lvl="1"/>
            <a:r>
              <a:rPr lang="en-US" dirty="0"/>
              <a:t>A formal system for partial ownership of business and property</a:t>
            </a:r>
          </a:p>
          <a:p>
            <a:pPr lvl="2"/>
            <a:r>
              <a:rPr lang="en-US" dirty="0"/>
              <a:t>Other mentions: Profit, trade, exchange. </a:t>
            </a:r>
          </a:p>
          <a:p>
            <a:r>
              <a:rPr lang="en-US" dirty="0"/>
              <a:t>Milton Friedman – Capitalism is the organization of the bulk of economic activity through private enterprise operating in a free market. </a:t>
            </a:r>
          </a:p>
          <a:p>
            <a:r>
              <a:rPr lang="en-US" dirty="0"/>
              <a:t>James Fulcher – Capitalism is essentially the investment of money in the expectation of making a profit. Capitalism requires the circulation of capital. It also is a system that produces profits. </a:t>
            </a:r>
          </a:p>
          <a:p>
            <a:pPr lvl="1"/>
            <a:endParaRPr lang="en-US" dirty="0"/>
          </a:p>
        </p:txBody>
      </p:sp>
    </p:spTree>
    <p:extLst>
      <p:ext uri="{BB962C8B-B14F-4D97-AF65-F5344CB8AC3E}">
        <p14:creationId xmlns:p14="http://schemas.microsoft.com/office/powerpoint/2010/main" val="40942422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F7550-6A45-4390-818E-E845C662920A}"/>
              </a:ext>
            </a:extLst>
          </p:cNvPr>
          <p:cNvSpPr>
            <a:spLocks noGrp="1"/>
          </p:cNvSpPr>
          <p:nvPr>
            <p:ph type="title"/>
          </p:nvPr>
        </p:nvSpPr>
        <p:spPr/>
        <p:txBody>
          <a:bodyPr>
            <a:normAutofit/>
          </a:bodyPr>
          <a:lstStyle/>
          <a:p>
            <a:r>
              <a:rPr lang="en-US" dirty="0"/>
              <a:t>What is Political Economy?</a:t>
            </a:r>
            <a:br>
              <a:rPr lang="en-US" dirty="0"/>
            </a:br>
            <a:r>
              <a:rPr lang="en-US" sz="2000" dirty="0"/>
              <a:t>Holm (2017) Advertising, Capitalism and Ideology </a:t>
            </a:r>
            <a:endParaRPr lang="en-US" dirty="0"/>
          </a:p>
        </p:txBody>
      </p:sp>
      <p:sp>
        <p:nvSpPr>
          <p:cNvPr id="3" name="Content Placeholder 2">
            <a:extLst>
              <a:ext uri="{FF2B5EF4-FFF2-40B4-BE49-F238E27FC236}">
                <a16:creationId xmlns:a16="http://schemas.microsoft.com/office/drawing/2014/main" id="{153462BE-7ACF-4A3A-9B1A-9113F09A9659}"/>
              </a:ext>
            </a:extLst>
          </p:cNvPr>
          <p:cNvSpPr>
            <a:spLocks noGrp="1"/>
          </p:cNvSpPr>
          <p:nvPr>
            <p:ph idx="1"/>
          </p:nvPr>
        </p:nvSpPr>
        <p:spPr/>
        <p:txBody>
          <a:bodyPr/>
          <a:lstStyle/>
          <a:p>
            <a:r>
              <a:rPr lang="en-US" dirty="0"/>
              <a:t>Political economy:</a:t>
            </a:r>
          </a:p>
          <a:p>
            <a:pPr lvl="1"/>
            <a:r>
              <a:rPr lang="en-US" dirty="0"/>
              <a:t>The study of how economic relations inform and are informed by other aspects of society and culture.</a:t>
            </a:r>
          </a:p>
          <a:p>
            <a:pPr lvl="1"/>
            <a:r>
              <a:rPr lang="en-US" dirty="0"/>
              <a:t>Economics influences not just the buying and selling of goods but also the wider and seemingly unrelated aspects of our society. </a:t>
            </a:r>
          </a:p>
          <a:p>
            <a:pPr lvl="1"/>
            <a:r>
              <a:rPr lang="en-US" dirty="0"/>
              <a:t>One central methodology in media studies, whereby scholars seek to understand the textual forms, social influence, and political role of the media through the study of the economics of the media. </a:t>
            </a:r>
          </a:p>
          <a:p>
            <a:pPr lvl="1"/>
            <a:r>
              <a:rPr lang="en-US" dirty="0"/>
              <a:t>Political economy looks at society as a totality – not different units like economics, culture, religion, sports, science, etc. </a:t>
            </a:r>
          </a:p>
          <a:p>
            <a:pPr lvl="1"/>
            <a:endParaRPr lang="en-US" dirty="0"/>
          </a:p>
        </p:txBody>
      </p:sp>
    </p:spTree>
    <p:extLst>
      <p:ext uri="{BB962C8B-B14F-4D97-AF65-F5344CB8AC3E}">
        <p14:creationId xmlns:p14="http://schemas.microsoft.com/office/powerpoint/2010/main" val="5800778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9">
            <a:extLst>
              <a:ext uri="{FF2B5EF4-FFF2-40B4-BE49-F238E27FC236}">
                <a16:creationId xmlns:a16="http://schemas.microsoft.com/office/drawing/2014/main" id="{4E4490D0-3672-446A-AC12-B4830333B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11">
            <a:extLst>
              <a:ext uri="{FF2B5EF4-FFF2-40B4-BE49-F238E27FC236}">
                <a16:creationId xmlns:a16="http://schemas.microsoft.com/office/drawing/2014/main" id="{39CB82C2-DF65-4EC1-8280-F201D50F5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4" name="Straight Connector 13">
            <a:extLst>
              <a:ext uri="{FF2B5EF4-FFF2-40B4-BE49-F238E27FC236}">
                <a16:creationId xmlns:a16="http://schemas.microsoft.com/office/drawing/2014/main" id="{7E1D4427-852B-4B37-8E76-0E9F1810BA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5" name="Rectangle 15">
            <a:extLst>
              <a:ext uri="{FF2B5EF4-FFF2-40B4-BE49-F238E27FC236}">
                <a16:creationId xmlns:a16="http://schemas.microsoft.com/office/drawing/2014/main" id="{FA4CD5CB-D209-4D70-8CA4-629731C592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1987B4-1473-4B58-A28E-C2758B26A014}"/>
              </a:ext>
            </a:extLst>
          </p:cNvPr>
          <p:cNvSpPr>
            <a:spLocks noGrp="1"/>
          </p:cNvSpPr>
          <p:nvPr>
            <p:ph type="title"/>
          </p:nvPr>
        </p:nvSpPr>
        <p:spPr>
          <a:xfrm>
            <a:off x="8141110" y="639097"/>
            <a:ext cx="3401961" cy="3686015"/>
          </a:xfrm>
        </p:spPr>
        <p:txBody>
          <a:bodyPr vert="horz" lIns="91440" tIns="45720" rIns="91440" bIns="45720" rtlCol="0" anchor="b">
            <a:normAutofit/>
          </a:bodyPr>
          <a:lstStyle/>
          <a:p>
            <a:r>
              <a:rPr lang="en-US" sz="4600">
                <a:solidFill>
                  <a:schemeClr val="tx1">
                    <a:lumMod val="85000"/>
                    <a:lumOff val="15000"/>
                  </a:schemeClr>
                </a:solidFill>
              </a:rPr>
              <a:t>What is Ideology?</a:t>
            </a:r>
            <a:br>
              <a:rPr lang="en-US" sz="4600">
                <a:solidFill>
                  <a:schemeClr val="tx1">
                    <a:lumMod val="85000"/>
                    <a:lumOff val="15000"/>
                  </a:schemeClr>
                </a:solidFill>
              </a:rPr>
            </a:br>
            <a:r>
              <a:rPr lang="en-US" sz="4600">
                <a:solidFill>
                  <a:schemeClr val="tx1">
                    <a:lumMod val="85000"/>
                    <a:lumOff val="15000"/>
                  </a:schemeClr>
                </a:solidFill>
              </a:rPr>
              <a:t>Holm (2017) Advertising, Capitalism and Ideology </a:t>
            </a:r>
          </a:p>
        </p:txBody>
      </p:sp>
      <p:pic>
        <p:nvPicPr>
          <p:cNvPr id="5" name="Content Placeholder 4" descr="A close up of a card&#10;&#10;Description generated with high confidence">
            <a:extLst>
              <a:ext uri="{FF2B5EF4-FFF2-40B4-BE49-F238E27FC236}">
                <a16:creationId xmlns:a16="http://schemas.microsoft.com/office/drawing/2014/main" id="{E9AFEFBB-F8C2-4FC2-A47C-E4F2CF65D576}"/>
              </a:ext>
            </a:extLst>
          </p:cNvPr>
          <p:cNvPicPr>
            <a:picLocks noGrp="1" noChangeAspect="1"/>
          </p:cNvPicPr>
          <p:nvPr>
            <p:ph idx="1"/>
          </p:nvPr>
        </p:nvPicPr>
        <p:blipFill>
          <a:blip r:embed="rId2"/>
          <a:stretch>
            <a:fillRect/>
          </a:stretch>
        </p:blipFill>
        <p:spPr>
          <a:xfrm>
            <a:off x="633999" y="1128055"/>
            <a:ext cx="6912217" cy="4078208"/>
          </a:xfrm>
          <a:prstGeom prst="rect">
            <a:avLst/>
          </a:prstGeom>
        </p:spPr>
      </p:pic>
      <p:cxnSp>
        <p:nvCxnSpPr>
          <p:cNvPr id="26" name="Straight Connector 17">
            <a:extLst>
              <a:ext uri="{FF2B5EF4-FFF2-40B4-BE49-F238E27FC236}">
                <a16:creationId xmlns:a16="http://schemas.microsoft.com/office/drawing/2014/main" id="{5C6A2BAE-B461-4B55-8E1F-0722ABDD13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B4C27B90-DF2B-4D00-BA07-18ED774CD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593ACC25-C262-417A-8AA9-0641C772B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17909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D99A2-38E8-4DE2-92CC-CAFAD6E3620D}"/>
              </a:ext>
            </a:extLst>
          </p:cNvPr>
          <p:cNvSpPr>
            <a:spLocks noGrp="1"/>
          </p:cNvSpPr>
          <p:nvPr>
            <p:ph type="title"/>
          </p:nvPr>
        </p:nvSpPr>
        <p:spPr/>
        <p:txBody>
          <a:bodyPr>
            <a:normAutofit/>
          </a:bodyPr>
          <a:lstStyle/>
          <a:p>
            <a:r>
              <a:rPr lang="en-US" dirty="0"/>
              <a:t>Advertising, Capitalism and Ideology</a:t>
            </a:r>
            <a:br>
              <a:rPr lang="en-US" dirty="0"/>
            </a:br>
            <a:r>
              <a:rPr lang="en-US" sz="2000" dirty="0"/>
              <a:t>Holm (2017) Advertising, Capitalism and Ideology </a:t>
            </a:r>
            <a:endParaRPr lang="en-US" dirty="0"/>
          </a:p>
        </p:txBody>
      </p:sp>
      <p:sp>
        <p:nvSpPr>
          <p:cNvPr id="3" name="Content Placeholder 2">
            <a:extLst>
              <a:ext uri="{FF2B5EF4-FFF2-40B4-BE49-F238E27FC236}">
                <a16:creationId xmlns:a16="http://schemas.microsoft.com/office/drawing/2014/main" id="{1542FDC9-7E50-4BF7-B682-F3F610F03250}"/>
              </a:ext>
            </a:extLst>
          </p:cNvPr>
          <p:cNvSpPr>
            <a:spLocks noGrp="1"/>
          </p:cNvSpPr>
          <p:nvPr>
            <p:ph idx="1"/>
          </p:nvPr>
        </p:nvSpPr>
        <p:spPr>
          <a:xfrm>
            <a:off x="1097280" y="1931459"/>
            <a:ext cx="10058400" cy="4340754"/>
          </a:xfrm>
        </p:spPr>
        <p:txBody>
          <a:bodyPr>
            <a:normAutofit fontScale="47500" lnSpcReduction="20000"/>
          </a:bodyPr>
          <a:lstStyle/>
          <a:p>
            <a:r>
              <a:rPr lang="en-US" dirty="0"/>
              <a:t>Marxism and Capitalism</a:t>
            </a:r>
          </a:p>
          <a:p>
            <a:r>
              <a:rPr lang="en-US" dirty="0"/>
              <a:t>Naturalizing Capitalism</a:t>
            </a:r>
          </a:p>
          <a:p>
            <a:r>
              <a:rPr lang="en-US" dirty="0"/>
              <a:t>Advertising and Ideology</a:t>
            </a:r>
          </a:p>
          <a:p>
            <a:pPr lvl="1"/>
            <a:r>
              <a:rPr lang="en-US" dirty="0"/>
              <a:t>Raymond Williams – Official art of modern capitalism</a:t>
            </a:r>
          </a:p>
          <a:p>
            <a:r>
              <a:rPr lang="en-US" dirty="0"/>
              <a:t>Advertising as Ideological State Apparatus</a:t>
            </a:r>
          </a:p>
          <a:p>
            <a:pPr lvl="1"/>
            <a:r>
              <a:rPr lang="en-US" dirty="0"/>
              <a:t>Louis Althusser – Reproduction of relations of production – Ideological state apparatus vs repressive state apparatus </a:t>
            </a:r>
          </a:p>
          <a:p>
            <a:r>
              <a:rPr lang="en-US" dirty="0"/>
              <a:t>Ideology in Practice</a:t>
            </a:r>
          </a:p>
          <a:p>
            <a:pPr lvl="1"/>
            <a:r>
              <a:rPr lang="en-US" dirty="0"/>
              <a:t>Consumption becomes how people gain control over their everyday practices and master the world around them</a:t>
            </a:r>
          </a:p>
          <a:p>
            <a:pPr lvl="1"/>
            <a:r>
              <a:rPr lang="en-US" dirty="0"/>
              <a:t>Example with Visa</a:t>
            </a:r>
          </a:p>
          <a:p>
            <a:pPr lvl="1"/>
            <a:r>
              <a:rPr lang="en-US" dirty="0"/>
              <a:t>Fantasy and pleasure</a:t>
            </a:r>
          </a:p>
          <a:p>
            <a:pPr lvl="1"/>
            <a:r>
              <a:rPr lang="en-US" dirty="0"/>
              <a:t>Focus on relation to consumption instead of production</a:t>
            </a:r>
          </a:p>
          <a:p>
            <a:pPr lvl="1"/>
            <a:r>
              <a:rPr lang="en-US" dirty="0"/>
              <a:t>Self-realization through consumption</a:t>
            </a:r>
          </a:p>
          <a:p>
            <a:pPr lvl="1"/>
            <a:r>
              <a:rPr lang="en-US" dirty="0"/>
              <a:t>Separate relations between consumption and production</a:t>
            </a:r>
          </a:p>
          <a:p>
            <a:r>
              <a:rPr lang="en-US" dirty="0"/>
              <a:t>Consumer Society and the Magic System</a:t>
            </a:r>
          </a:p>
          <a:p>
            <a:pPr lvl="1"/>
            <a:r>
              <a:rPr lang="en-US" dirty="0"/>
              <a:t>Raymond Williams – Not materialist enough</a:t>
            </a:r>
          </a:p>
          <a:p>
            <a:r>
              <a:rPr lang="en-US" dirty="0"/>
              <a:t>Materialism – Utility vs ‘magic system’ </a:t>
            </a:r>
          </a:p>
          <a:p>
            <a:r>
              <a:rPr lang="en-US" dirty="0"/>
              <a:t>Magic system and society of the spectacle</a:t>
            </a:r>
          </a:p>
          <a:p>
            <a:r>
              <a:rPr lang="en-US" dirty="0"/>
              <a:t>Selling Capitalism </a:t>
            </a:r>
          </a:p>
          <a:p>
            <a:pPr lvl="1"/>
            <a:r>
              <a:rPr lang="en-US" dirty="0"/>
              <a:t>Capitalist realism vs socialist realism</a:t>
            </a:r>
          </a:p>
        </p:txBody>
      </p:sp>
    </p:spTree>
    <p:extLst>
      <p:ext uri="{BB962C8B-B14F-4D97-AF65-F5344CB8AC3E}">
        <p14:creationId xmlns:p14="http://schemas.microsoft.com/office/powerpoint/2010/main" val="2073817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3971D-B726-4275-AD5E-2AFA9752EAB2}"/>
              </a:ext>
            </a:extLst>
          </p:cNvPr>
          <p:cNvSpPr>
            <a:spLocks noGrp="1"/>
          </p:cNvSpPr>
          <p:nvPr>
            <p:ph type="title"/>
          </p:nvPr>
        </p:nvSpPr>
        <p:spPr/>
        <p:txBody>
          <a:bodyPr>
            <a:normAutofit/>
          </a:bodyPr>
          <a:lstStyle/>
          <a:p>
            <a:r>
              <a:rPr lang="en-US" dirty="0"/>
              <a:t>Late-Modern Consumer Society</a:t>
            </a:r>
            <a:br>
              <a:rPr lang="en-US" dirty="0"/>
            </a:br>
            <a:r>
              <a:rPr lang="en-US" sz="2200" dirty="0"/>
              <a:t>Less, Klein, </a:t>
            </a:r>
            <a:r>
              <a:rPr lang="en-US" sz="2200" dirty="0" err="1"/>
              <a:t>Jhally</a:t>
            </a:r>
            <a:r>
              <a:rPr lang="en-US" sz="2200" dirty="0"/>
              <a:t>, </a:t>
            </a:r>
            <a:r>
              <a:rPr lang="en-US" sz="2200" dirty="0" err="1"/>
              <a:t>Botterill</a:t>
            </a:r>
            <a:r>
              <a:rPr lang="en-US" sz="2200" dirty="0"/>
              <a:t>, Asquith (2017) Social Communication in Advertising</a:t>
            </a:r>
          </a:p>
        </p:txBody>
      </p:sp>
      <p:sp>
        <p:nvSpPr>
          <p:cNvPr id="3" name="Content Placeholder 2">
            <a:extLst>
              <a:ext uri="{FF2B5EF4-FFF2-40B4-BE49-F238E27FC236}">
                <a16:creationId xmlns:a16="http://schemas.microsoft.com/office/drawing/2014/main" id="{599602E8-D4E2-4C81-A4A4-23BA53690DAB}"/>
              </a:ext>
            </a:extLst>
          </p:cNvPr>
          <p:cNvSpPr>
            <a:spLocks noGrp="1"/>
          </p:cNvSpPr>
          <p:nvPr>
            <p:ph idx="1"/>
          </p:nvPr>
        </p:nvSpPr>
        <p:spPr/>
        <p:txBody>
          <a:bodyPr>
            <a:normAutofit fontScale="70000" lnSpcReduction="20000"/>
          </a:bodyPr>
          <a:lstStyle/>
          <a:p>
            <a:r>
              <a:rPr lang="en-US" dirty="0"/>
              <a:t>Questions: </a:t>
            </a:r>
          </a:p>
          <a:p>
            <a:r>
              <a:rPr lang="en-US" dirty="0"/>
              <a:t>What is the main message in the chapter Late-Modern Consumer Society? What is Jean Baudrillard’s view about consumer culture and the role of symbolic processes in socialization and political economy? </a:t>
            </a:r>
          </a:p>
          <a:p>
            <a:r>
              <a:rPr lang="en-US" dirty="0"/>
              <a:t>What do the authors mean by the triumph of culture? How does </a:t>
            </a:r>
            <a:r>
              <a:rPr lang="en-US" dirty="0" err="1"/>
              <a:t>Bordieu</a:t>
            </a:r>
            <a:r>
              <a:rPr lang="en-US" dirty="0"/>
              <a:t> view the economic and cultural spheres? What does Featherstone say about the ‘new middle class’? How are lifestyles integrated into our understanding of advertising and culture? What is important of ‘post-traditional societies’ in creating identities? </a:t>
            </a:r>
          </a:p>
          <a:p>
            <a:r>
              <a:rPr lang="en-US" dirty="0"/>
              <a:t>What do the authors mean by lifestyle diversity and reflexive identity? What is unique about consuming for pleasure? What is the difference between pleasure and satisfaction and how does that relate to post-modern consumer habits? </a:t>
            </a:r>
          </a:p>
          <a:p>
            <a:r>
              <a:rPr lang="en-US" dirty="0"/>
              <a:t>How has business become more ‘hip’? How does social opposition relate to consumerism? How have advertisers embraced ‘cool’? Brands shifted from ‘cultural blueprints’ to ‘cultural resources’ – what does this mean and what does Holt suggested that advertisers achieved these goals (3 ways)? What does Malcolm Gladwell suggest about rules to ‘cool? </a:t>
            </a:r>
          </a:p>
          <a:p>
            <a:r>
              <a:rPr lang="en-US" dirty="0"/>
              <a:t>What do Less, Klein, </a:t>
            </a:r>
            <a:r>
              <a:rPr lang="en-US" dirty="0" err="1"/>
              <a:t>Jhally</a:t>
            </a:r>
            <a:r>
              <a:rPr lang="en-US" dirty="0"/>
              <a:t>, </a:t>
            </a:r>
            <a:r>
              <a:rPr lang="en-US" dirty="0" err="1"/>
              <a:t>Botterill</a:t>
            </a:r>
            <a:r>
              <a:rPr lang="en-US" dirty="0"/>
              <a:t>, Asquith mean by commodities becoming unstable satisfiers? </a:t>
            </a:r>
          </a:p>
          <a:p>
            <a:r>
              <a:rPr lang="en-US" dirty="0"/>
              <a:t>Please describe how (post)modern consumer society led to a loss in social consumption and/or celebration of materialism? </a:t>
            </a:r>
          </a:p>
          <a:p>
            <a:r>
              <a:rPr lang="en-US" dirty="0"/>
              <a:t>What are some criticisms and defenses of advertising in the post-modern era? What are cultural Critiques of Advertising? </a:t>
            </a:r>
          </a:p>
          <a:p>
            <a:r>
              <a:rPr lang="en-US" dirty="0"/>
              <a:t> </a:t>
            </a:r>
          </a:p>
          <a:p>
            <a:endParaRPr lang="en-US" dirty="0"/>
          </a:p>
        </p:txBody>
      </p:sp>
    </p:spTree>
    <p:extLst>
      <p:ext uri="{BB962C8B-B14F-4D97-AF65-F5344CB8AC3E}">
        <p14:creationId xmlns:p14="http://schemas.microsoft.com/office/powerpoint/2010/main" val="27927372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Have a Great Night</a:t>
            </a:r>
          </a:p>
        </p:txBody>
      </p:sp>
      <p:sp>
        <p:nvSpPr>
          <p:cNvPr id="6" name="Content Placeholder 5"/>
          <p:cNvSpPr>
            <a:spLocks noGrp="1"/>
          </p:cNvSpPr>
          <p:nvPr>
            <p:ph idx="1"/>
          </p:nvPr>
        </p:nvSpPr>
        <p:spPr/>
        <p:txBody>
          <a:bodyPr>
            <a:normAutofit/>
          </a:bodyPr>
          <a:lstStyle/>
          <a:p>
            <a:r>
              <a:rPr lang="en-US" sz="3600" dirty="0"/>
              <a:t>Questions or concerns?</a:t>
            </a:r>
          </a:p>
          <a:p>
            <a:endParaRPr lang="en-US" sz="3600" dirty="0"/>
          </a:p>
          <a:p>
            <a:r>
              <a:rPr lang="en-US" sz="3600" dirty="0"/>
              <a:t>You have an exam next week. Study hard!</a:t>
            </a:r>
          </a:p>
          <a:p>
            <a:endParaRPr lang="en-US" sz="3600" dirty="0"/>
          </a:p>
          <a:p>
            <a:r>
              <a:rPr lang="en-US" i="1" dirty="0"/>
              <a:t>I can meet next week on Tuesday or Wednesday downtown. If you want to meet to discuss the material, please e-mail me before Sunday because my schedule fills up very quickly. </a:t>
            </a:r>
          </a:p>
          <a:p>
            <a:endParaRPr lang="en-US" sz="2400" i="1" dirty="0"/>
          </a:p>
          <a:p>
            <a:endParaRPr lang="en-US" sz="3600" dirty="0"/>
          </a:p>
        </p:txBody>
      </p:sp>
    </p:spTree>
    <p:extLst>
      <p:ext uri="{BB962C8B-B14F-4D97-AF65-F5344CB8AC3E}">
        <p14:creationId xmlns:p14="http://schemas.microsoft.com/office/powerpoint/2010/main" val="3435077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6F9CF-771B-4C3B-93C7-9A87F089C4B1}"/>
              </a:ext>
            </a:extLst>
          </p:cNvPr>
          <p:cNvSpPr>
            <a:spLocks noGrp="1"/>
          </p:cNvSpPr>
          <p:nvPr>
            <p:ph type="title"/>
          </p:nvPr>
        </p:nvSpPr>
        <p:spPr/>
        <p:txBody>
          <a:bodyPr/>
          <a:lstStyle/>
          <a:p>
            <a:r>
              <a:rPr lang="en-US" dirty="0"/>
              <a:t>CATEGORY = THINGS YOU DISLIKE</a:t>
            </a:r>
          </a:p>
        </p:txBody>
      </p:sp>
      <p:sp>
        <p:nvSpPr>
          <p:cNvPr id="3" name="Content Placeholder 2">
            <a:extLst>
              <a:ext uri="{FF2B5EF4-FFF2-40B4-BE49-F238E27FC236}">
                <a16:creationId xmlns:a16="http://schemas.microsoft.com/office/drawing/2014/main" id="{820EE75A-05E3-4899-A587-E929B32FFD8A}"/>
              </a:ext>
            </a:extLst>
          </p:cNvPr>
          <p:cNvSpPr>
            <a:spLocks noGrp="1"/>
          </p:cNvSpPr>
          <p:nvPr>
            <p:ph idx="1"/>
          </p:nvPr>
        </p:nvSpPr>
        <p:spPr/>
        <p:txBody>
          <a:bodyPr>
            <a:normAutofit/>
          </a:bodyPr>
          <a:lstStyle/>
          <a:p>
            <a:r>
              <a:rPr lang="en-US" sz="5000" dirty="0"/>
              <a:t>LITTER</a:t>
            </a:r>
          </a:p>
        </p:txBody>
      </p:sp>
    </p:spTree>
    <p:extLst>
      <p:ext uri="{BB962C8B-B14F-4D97-AF65-F5344CB8AC3E}">
        <p14:creationId xmlns:p14="http://schemas.microsoft.com/office/powerpoint/2010/main" val="815111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6F9CF-771B-4C3B-93C7-9A87F089C4B1}"/>
              </a:ext>
            </a:extLst>
          </p:cNvPr>
          <p:cNvSpPr>
            <a:spLocks noGrp="1"/>
          </p:cNvSpPr>
          <p:nvPr>
            <p:ph type="title"/>
          </p:nvPr>
        </p:nvSpPr>
        <p:spPr/>
        <p:txBody>
          <a:bodyPr/>
          <a:lstStyle/>
          <a:p>
            <a:r>
              <a:rPr lang="en-US" dirty="0"/>
              <a:t>CATEGORY = THINGS YOU DISLIKE</a:t>
            </a:r>
          </a:p>
        </p:txBody>
      </p:sp>
      <p:sp>
        <p:nvSpPr>
          <p:cNvPr id="3" name="Content Placeholder 2">
            <a:extLst>
              <a:ext uri="{FF2B5EF4-FFF2-40B4-BE49-F238E27FC236}">
                <a16:creationId xmlns:a16="http://schemas.microsoft.com/office/drawing/2014/main" id="{820EE75A-05E3-4899-A587-E929B32FFD8A}"/>
              </a:ext>
            </a:extLst>
          </p:cNvPr>
          <p:cNvSpPr>
            <a:spLocks noGrp="1"/>
          </p:cNvSpPr>
          <p:nvPr>
            <p:ph idx="1"/>
          </p:nvPr>
        </p:nvSpPr>
        <p:spPr/>
        <p:txBody>
          <a:bodyPr>
            <a:normAutofit/>
          </a:bodyPr>
          <a:lstStyle/>
          <a:p>
            <a:r>
              <a:rPr lang="en-US" sz="5000" dirty="0"/>
              <a:t>LITTER</a:t>
            </a:r>
          </a:p>
          <a:p>
            <a:r>
              <a:rPr lang="en-US" sz="5000" dirty="0"/>
              <a:t>CHEATERS</a:t>
            </a:r>
            <a:br>
              <a:rPr lang="en-US" sz="5000" dirty="0"/>
            </a:br>
            <a:endParaRPr lang="en-US" sz="5000" dirty="0"/>
          </a:p>
        </p:txBody>
      </p:sp>
    </p:spTree>
    <p:extLst>
      <p:ext uri="{BB962C8B-B14F-4D97-AF65-F5344CB8AC3E}">
        <p14:creationId xmlns:p14="http://schemas.microsoft.com/office/powerpoint/2010/main" val="837820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6F9CF-771B-4C3B-93C7-9A87F089C4B1}"/>
              </a:ext>
            </a:extLst>
          </p:cNvPr>
          <p:cNvSpPr>
            <a:spLocks noGrp="1"/>
          </p:cNvSpPr>
          <p:nvPr>
            <p:ph type="title"/>
          </p:nvPr>
        </p:nvSpPr>
        <p:spPr/>
        <p:txBody>
          <a:bodyPr/>
          <a:lstStyle/>
          <a:p>
            <a:r>
              <a:rPr lang="en-US" dirty="0"/>
              <a:t>CATEGORY = THINGS YOU DISLIKE</a:t>
            </a:r>
          </a:p>
        </p:txBody>
      </p:sp>
      <p:sp>
        <p:nvSpPr>
          <p:cNvPr id="3" name="Content Placeholder 2">
            <a:extLst>
              <a:ext uri="{FF2B5EF4-FFF2-40B4-BE49-F238E27FC236}">
                <a16:creationId xmlns:a16="http://schemas.microsoft.com/office/drawing/2014/main" id="{820EE75A-05E3-4899-A587-E929B32FFD8A}"/>
              </a:ext>
            </a:extLst>
          </p:cNvPr>
          <p:cNvSpPr>
            <a:spLocks noGrp="1"/>
          </p:cNvSpPr>
          <p:nvPr>
            <p:ph idx="1"/>
          </p:nvPr>
        </p:nvSpPr>
        <p:spPr/>
        <p:txBody>
          <a:bodyPr>
            <a:normAutofit/>
          </a:bodyPr>
          <a:lstStyle/>
          <a:p>
            <a:r>
              <a:rPr lang="en-US" sz="5000" dirty="0"/>
              <a:t>LITTER</a:t>
            </a:r>
          </a:p>
          <a:p>
            <a:r>
              <a:rPr lang="en-US" sz="5000" dirty="0"/>
              <a:t>CHEATERS</a:t>
            </a:r>
          </a:p>
          <a:p>
            <a:r>
              <a:rPr lang="en-US" sz="5000" dirty="0"/>
              <a:t>LIARS</a:t>
            </a:r>
            <a:br>
              <a:rPr lang="en-US" sz="5000" dirty="0"/>
            </a:br>
            <a:endParaRPr lang="en-US" sz="5000" dirty="0"/>
          </a:p>
        </p:txBody>
      </p:sp>
    </p:spTree>
    <p:extLst>
      <p:ext uri="{BB962C8B-B14F-4D97-AF65-F5344CB8AC3E}">
        <p14:creationId xmlns:p14="http://schemas.microsoft.com/office/powerpoint/2010/main" val="2408817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863D3-77A7-4F66-9446-55CE1DA8EDD4}"/>
              </a:ext>
            </a:extLst>
          </p:cNvPr>
          <p:cNvSpPr>
            <a:spLocks noGrp="1"/>
          </p:cNvSpPr>
          <p:nvPr>
            <p:ph type="title"/>
          </p:nvPr>
        </p:nvSpPr>
        <p:spPr/>
        <p:txBody>
          <a:bodyPr/>
          <a:lstStyle/>
          <a:p>
            <a:r>
              <a:rPr lang="en-US" dirty="0"/>
              <a:t>CATEGORY = FOOD ITEMS</a:t>
            </a:r>
          </a:p>
        </p:txBody>
      </p:sp>
    </p:spTree>
    <p:extLst>
      <p:ext uri="{BB962C8B-B14F-4D97-AF65-F5344CB8AC3E}">
        <p14:creationId xmlns:p14="http://schemas.microsoft.com/office/powerpoint/2010/main" val="101068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863D3-77A7-4F66-9446-55CE1DA8EDD4}"/>
              </a:ext>
            </a:extLst>
          </p:cNvPr>
          <p:cNvSpPr>
            <a:spLocks noGrp="1"/>
          </p:cNvSpPr>
          <p:nvPr>
            <p:ph type="title"/>
          </p:nvPr>
        </p:nvSpPr>
        <p:spPr/>
        <p:txBody>
          <a:bodyPr/>
          <a:lstStyle/>
          <a:p>
            <a:r>
              <a:rPr lang="en-US" dirty="0"/>
              <a:t>CATEGORY = FOOD ITEMS</a:t>
            </a:r>
          </a:p>
        </p:txBody>
      </p:sp>
      <p:sp>
        <p:nvSpPr>
          <p:cNvPr id="3" name="Content Placeholder 2">
            <a:extLst>
              <a:ext uri="{FF2B5EF4-FFF2-40B4-BE49-F238E27FC236}">
                <a16:creationId xmlns:a16="http://schemas.microsoft.com/office/drawing/2014/main" id="{61CDDB19-3797-4892-8067-B9A952AEFCE2}"/>
              </a:ext>
            </a:extLst>
          </p:cNvPr>
          <p:cNvSpPr>
            <a:spLocks noGrp="1"/>
          </p:cNvSpPr>
          <p:nvPr>
            <p:ph idx="1"/>
          </p:nvPr>
        </p:nvSpPr>
        <p:spPr/>
        <p:txBody>
          <a:bodyPr/>
          <a:lstStyle/>
          <a:p>
            <a:r>
              <a:rPr lang="en-US" sz="5000" dirty="0"/>
              <a:t>KETCHUP </a:t>
            </a:r>
          </a:p>
          <a:p>
            <a:endParaRPr lang="en-US" dirty="0"/>
          </a:p>
        </p:txBody>
      </p:sp>
    </p:spTree>
    <p:extLst>
      <p:ext uri="{BB962C8B-B14F-4D97-AF65-F5344CB8AC3E}">
        <p14:creationId xmlns:p14="http://schemas.microsoft.com/office/powerpoint/2010/main" val="3085756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045E6-21A4-4F6E-9978-E6C2FC86BF5E}"/>
              </a:ext>
            </a:extLst>
          </p:cNvPr>
          <p:cNvSpPr>
            <a:spLocks noGrp="1"/>
          </p:cNvSpPr>
          <p:nvPr>
            <p:ph type="title"/>
          </p:nvPr>
        </p:nvSpPr>
        <p:spPr/>
        <p:txBody>
          <a:bodyPr/>
          <a:lstStyle/>
          <a:p>
            <a:r>
              <a:rPr lang="en-US" dirty="0"/>
              <a:t>CATEGORY = TYPES OF SCANS</a:t>
            </a:r>
          </a:p>
        </p:txBody>
      </p:sp>
    </p:spTree>
    <p:extLst>
      <p:ext uri="{BB962C8B-B14F-4D97-AF65-F5344CB8AC3E}">
        <p14:creationId xmlns:p14="http://schemas.microsoft.com/office/powerpoint/2010/main" val="70009346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1612</TotalTime>
  <Words>1560</Words>
  <Application>Microsoft Office PowerPoint</Application>
  <PresentationFormat>Widescreen</PresentationFormat>
  <Paragraphs>163</Paragraphs>
  <Slides>35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Calibri</vt:lpstr>
      <vt:lpstr>Calibri Light</vt:lpstr>
      <vt:lpstr>Retrospect</vt:lpstr>
      <vt:lpstr>Advertising and the Consumer Culture </vt:lpstr>
      <vt:lpstr>Activity</vt:lpstr>
      <vt:lpstr>CATEGORY = THINGS YOU DISLIKE</vt:lpstr>
      <vt:lpstr>CATEGORY = THINGS YOU DISLIKE</vt:lpstr>
      <vt:lpstr>CATEGORY = THINGS YOU DISLIKE</vt:lpstr>
      <vt:lpstr>CATEGORY = THINGS YOU DISLIKE</vt:lpstr>
      <vt:lpstr>CATEGORY = FOOD ITEMS</vt:lpstr>
      <vt:lpstr>CATEGORY = FOOD ITEMS</vt:lpstr>
      <vt:lpstr>CATEGORY = TYPES OF SCANS</vt:lpstr>
      <vt:lpstr>CATEGORY = TYPES OF SCANS</vt:lpstr>
      <vt:lpstr>CATEGORY = TYPE OF ANIMAL</vt:lpstr>
      <vt:lpstr>Automatic Thinking – Low Effort Thinking</vt:lpstr>
      <vt:lpstr>SAY THIS WORD OUTLOUD 10 TIMES</vt:lpstr>
      <vt:lpstr>SAY THIS WORD OUTLOUD 10 TIMES</vt:lpstr>
      <vt:lpstr>Answer the following question? </vt:lpstr>
      <vt:lpstr>Information Processing Model</vt:lpstr>
      <vt:lpstr>Accessibility and Priming</vt:lpstr>
      <vt:lpstr>The Power of Words</vt:lpstr>
      <vt:lpstr>The Power of Suggestion</vt:lpstr>
      <vt:lpstr>Other Persuasion Techniques</vt:lpstr>
      <vt:lpstr>Exam Format</vt:lpstr>
      <vt:lpstr>Living Economies – Vandana Shiva</vt:lpstr>
      <vt:lpstr>Aristotle Aristotle. Aristotle in 23 Volumes, Vol. 21, translated by H. Rackham. Cambridge, MA, Harvard University Press; London, William Heinemann Ltd. 1944. </vt:lpstr>
      <vt:lpstr>Karl MarxMarx, K. Capital Volume 1, Penguin Classics. </vt:lpstr>
      <vt:lpstr>Karl PolanyiPolanyi, K. (2001) The Great Transformation; The Political and Economic Origins of Our Time, Beacon Press</vt:lpstr>
      <vt:lpstr>Gibson Graham – Take back the Economy Gibson-Graham, J.K., Cameron, J., Healy, S. (2013) Take Back the Economy: An Ethical Guide for Transforming Communities, University of Minnesota Press </vt:lpstr>
      <vt:lpstr>Gibson Graham – Take back the Economy Gibson-Graham, J.K., Cameron, J., Healy, S. (2013) Take Back the Economy: An Ethical Guide for Transforming Communities, University of Minnesota Press </vt:lpstr>
      <vt:lpstr>Envisioning Real Utopias – Erik Olin Wright Olin Wright, E. (2010) Envisioning Real Utopias, Verso</vt:lpstr>
      <vt:lpstr>Three Systems of an Economy – John Pierce  Pearce, J. (2009) Social Economy: Engaging as a Third System, In Amin, A. The Social Economy; International Perspectives on Economic Solidarity, p. 26. </vt:lpstr>
      <vt:lpstr>What is Capitalism? Holm (2017) Advertising, Capitalism and Ideology </vt:lpstr>
      <vt:lpstr>What is Political Economy? Holm (2017) Advertising, Capitalism and Ideology </vt:lpstr>
      <vt:lpstr>What is Ideology? Holm (2017) Advertising, Capitalism and Ideology </vt:lpstr>
      <vt:lpstr>Advertising, Capitalism and Ideology Holm (2017) Advertising, Capitalism and Ideology </vt:lpstr>
      <vt:lpstr>Late-Modern Consumer Society Less, Klein, Jhally, Botterill, Asquith (2017) Social Communication in Advertising</vt:lpstr>
      <vt:lpstr>Have a Great Night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 Chevrier</dc:creator>
  <cp:lastModifiedBy>Erik Chevrier</cp:lastModifiedBy>
  <cp:revision>220</cp:revision>
  <cp:lastPrinted>2017-07-26T18:23:54Z</cp:lastPrinted>
  <dcterms:created xsi:type="dcterms:W3CDTF">2016-01-27T06:10:50Z</dcterms:created>
  <dcterms:modified xsi:type="dcterms:W3CDTF">2018-10-04T19:53:26Z</dcterms:modified>
</cp:coreProperties>
</file>