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7" r:id="rId2"/>
    <p:sldId id="338" r:id="rId3"/>
    <p:sldId id="319" r:id="rId4"/>
    <p:sldId id="324" r:id="rId5"/>
    <p:sldId id="325" r:id="rId6"/>
    <p:sldId id="326" r:id="rId7"/>
    <p:sldId id="327" r:id="rId8"/>
    <p:sldId id="328" r:id="rId9"/>
    <p:sldId id="302" r:id="rId10"/>
    <p:sldId id="303" r:id="rId11"/>
    <p:sldId id="304" r:id="rId12"/>
    <p:sldId id="305" r:id="rId13"/>
    <p:sldId id="306" r:id="rId14"/>
    <p:sldId id="329" r:id="rId15"/>
    <p:sldId id="330" r:id="rId16"/>
    <p:sldId id="331" r:id="rId17"/>
    <p:sldId id="291" r:id="rId18"/>
    <p:sldId id="332" r:id="rId19"/>
    <p:sldId id="333" r:id="rId20"/>
    <p:sldId id="334" r:id="rId21"/>
    <p:sldId id="335" r:id="rId22"/>
    <p:sldId id="336" r:id="rId23"/>
    <p:sldId id="337" r:id="rId24"/>
    <p:sldId id="279" r:id="rId25"/>
    <p:sldId id="278"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312"/>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2018-11-01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omnicomgroup.com/" TargetMode="External"/><Relationship Id="rId7" Type="http://schemas.openxmlformats.org/officeDocument/2006/relationships/hyperlink" Target="https://a2c.quebec/en/" TargetMode="External"/><Relationship Id="rId2" Type="http://schemas.openxmlformats.org/officeDocument/2006/relationships/hyperlink" Target="https://www.wpp.com/" TargetMode="External"/><Relationship Id="rId1" Type="http://schemas.openxmlformats.org/officeDocument/2006/relationships/slideLayout" Target="../slideLayouts/slideLayout2.xml"/><Relationship Id="rId6" Type="http://schemas.openxmlformats.org/officeDocument/2006/relationships/hyperlink" Target="http://www.dentsu.com/" TargetMode="External"/><Relationship Id="rId5" Type="http://schemas.openxmlformats.org/officeDocument/2006/relationships/hyperlink" Target="https://www.interpublic.com/" TargetMode="External"/><Relationship Id="rId4" Type="http://schemas.openxmlformats.org/officeDocument/2006/relationships/hyperlink" Target="https://www.publicisgroupe.com/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fBksrtEXGC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dforum.com/" TargetMode="External"/><Relationship Id="rId2" Type="http://schemas.openxmlformats.org/officeDocument/2006/relationships/hyperlink" Target="https://archive.org/stream/newspaperpressdi00lond/newspaperpressdi00lond_djvu.txt" TargetMode="External"/><Relationship Id="rId1" Type="http://schemas.openxmlformats.org/officeDocument/2006/relationships/slideLayout" Target="../slideLayouts/slideLayout2.xml"/><Relationship Id="rId5" Type="http://schemas.openxmlformats.org/officeDocument/2006/relationships/hyperlink" Target="http://www.advertisingarchives.co.uk/" TargetMode="External"/><Relationship Id="rId4" Type="http://schemas.openxmlformats.org/officeDocument/2006/relationships/hyperlink" Target="https://archive.ama.org/archive/Community/ARC/Pages/Additional/History/AdArchives.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Advertising Agencies</a:t>
            </a:r>
          </a:p>
          <a:p>
            <a:r>
              <a:rPr lang="en-CA" dirty="0"/>
              <a:t>Erik Chevrier</a:t>
            </a:r>
          </a:p>
          <a:p>
            <a:r>
              <a:rPr lang="en-CA" dirty="0"/>
              <a:t>November 1</a:t>
            </a:r>
            <a:r>
              <a:rPr lang="en-CA" baseline="30000" dirty="0"/>
              <a:t>st</a:t>
            </a:r>
            <a:r>
              <a:rPr lang="en-CA" dirty="0"/>
              <a:t>, 2018 </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fontScale="92500" lnSpcReduction="20000"/>
          </a:bodyPr>
          <a:lstStyle/>
          <a:p>
            <a:r>
              <a:rPr lang="en-US" sz="2400" dirty="0"/>
              <a:t>Four Moments in advertising history</a:t>
            </a:r>
          </a:p>
          <a:p>
            <a:r>
              <a:rPr lang="en-US" dirty="0"/>
              <a:t>Second Moment: Professionalism, consolidation and redemption</a:t>
            </a:r>
          </a:p>
          <a:p>
            <a:pPr lvl="1"/>
            <a:r>
              <a:rPr lang="en-US" dirty="0"/>
              <a:t>Consolidation of advertising agencies</a:t>
            </a:r>
          </a:p>
          <a:p>
            <a:pPr lvl="2"/>
            <a:r>
              <a:rPr lang="en-US" dirty="0"/>
              <a:t>Lack of professionalism, accountability and organization</a:t>
            </a:r>
          </a:p>
          <a:p>
            <a:pPr lvl="3"/>
            <a:r>
              <a:rPr lang="en-US" dirty="0"/>
              <a:t>False claims in patent medicine</a:t>
            </a:r>
          </a:p>
          <a:p>
            <a:pPr lvl="1"/>
            <a:r>
              <a:rPr lang="en-US" dirty="0"/>
              <a:t>Fear of advertising</a:t>
            </a:r>
          </a:p>
          <a:p>
            <a:pPr lvl="1"/>
            <a:r>
              <a:rPr lang="en-US" dirty="0"/>
              <a:t>Development of ‘full service’ agencies</a:t>
            </a:r>
          </a:p>
          <a:p>
            <a:pPr lvl="2"/>
            <a:r>
              <a:rPr lang="en-US" dirty="0"/>
              <a:t>Market research, creative art, space brokers – 1920s</a:t>
            </a:r>
          </a:p>
          <a:p>
            <a:pPr lvl="2"/>
            <a:r>
              <a:rPr lang="en-US" dirty="0"/>
              <a:t>More respected profession</a:t>
            </a:r>
          </a:p>
          <a:p>
            <a:pPr lvl="3"/>
            <a:r>
              <a:rPr lang="en-US" dirty="0"/>
              <a:t>N.W. Ayer and Sons</a:t>
            </a:r>
          </a:p>
          <a:p>
            <a:pPr lvl="4"/>
            <a:r>
              <a:rPr lang="en-US" dirty="0"/>
              <a:t>Factual copy</a:t>
            </a:r>
          </a:p>
          <a:p>
            <a:pPr lvl="4"/>
            <a:r>
              <a:rPr lang="en-US" dirty="0"/>
              <a:t>Research – demographics and brand preference</a:t>
            </a:r>
          </a:p>
          <a:p>
            <a:pPr lvl="3"/>
            <a:r>
              <a:rPr lang="en-US" dirty="0"/>
              <a:t>John. E. Powers </a:t>
            </a:r>
          </a:p>
          <a:p>
            <a:pPr lvl="4"/>
            <a:r>
              <a:rPr lang="en-US" dirty="0"/>
              <a:t>Plain speech &amp; fine writing is offensive</a:t>
            </a:r>
          </a:p>
          <a:p>
            <a:pPr lvl="3"/>
            <a:r>
              <a:rPr lang="en-US" dirty="0"/>
              <a:t>John E. Kennedy</a:t>
            </a:r>
          </a:p>
          <a:p>
            <a:pPr lvl="4"/>
            <a:r>
              <a:rPr lang="en-US" dirty="0"/>
              <a:t>Reason why advertising</a:t>
            </a:r>
          </a:p>
          <a:p>
            <a:pPr marL="384048" lvl="2" indent="0">
              <a:buNone/>
            </a:pPr>
            <a:endParaRPr lang="en-US" dirty="0"/>
          </a:p>
          <a:p>
            <a:endParaRPr lang="en-US" dirty="0"/>
          </a:p>
        </p:txBody>
      </p:sp>
    </p:spTree>
    <p:extLst>
      <p:ext uri="{BB962C8B-B14F-4D97-AF65-F5344CB8AC3E}">
        <p14:creationId xmlns:p14="http://schemas.microsoft.com/office/powerpoint/2010/main" val="43355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a:bodyPr>
          <a:lstStyle/>
          <a:p>
            <a:r>
              <a:rPr lang="en-US" sz="2400" dirty="0"/>
              <a:t>Four Moments in advertising history</a:t>
            </a:r>
          </a:p>
          <a:p>
            <a:r>
              <a:rPr lang="en-US" dirty="0"/>
              <a:t>Third Moment: Manipulation, creativity, and globalization</a:t>
            </a:r>
          </a:p>
          <a:p>
            <a:pPr lvl="1"/>
            <a:r>
              <a:rPr lang="en-US" dirty="0"/>
              <a:t>Booming consumer culture of 1950s</a:t>
            </a:r>
          </a:p>
          <a:p>
            <a:pPr lvl="1"/>
            <a:r>
              <a:rPr lang="en-US" dirty="0"/>
              <a:t>Industry seen as repetitive, monotonous, and dull</a:t>
            </a:r>
          </a:p>
          <a:p>
            <a:pPr lvl="1"/>
            <a:r>
              <a:rPr lang="en-US" dirty="0"/>
              <a:t>Fear of advertising </a:t>
            </a:r>
          </a:p>
          <a:p>
            <a:pPr lvl="2"/>
            <a:r>
              <a:rPr lang="en-US" dirty="0"/>
              <a:t>Vince Packard – The Hidden Persuaders </a:t>
            </a:r>
          </a:p>
          <a:p>
            <a:pPr lvl="2"/>
            <a:r>
              <a:rPr lang="en-US" dirty="0"/>
              <a:t>James </a:t>
            </a:r>
            <a:r>
              <a:rPr lang="en-US" dirty="0" err="1"/>
              <a:t>Vicary</a:t>
            </a:r>
            <a:r>
              <a:rPr lang="en-US" dirty="0"/>
              <a:t> – Subliminal Advertising Fiasco</a:t>
            </a:r>
          </a:p>
          <a:p>
            <a:pPr lvl="1"/>
            <a:r>
              <a:rPr lang="en-US" dirty="0"/>
              <a:t>Creative Revolution</a:t>
            </a:r>
          </a:p>
          <a:p>
            <a:pPr lvl="1"/>
            <a:r>
              <a:rPr lang="en-US" dirty="0"/>
              <a:t>Television ads</a:t>
            </a:r>
          </a:p>
          <a:p>
            <a:pPr lvl="2"/>
            <a:r>
              <a:rPr lang="en-US" dirty="0"/>
              <a:t>Emotional ads</a:t>
            </a:r>
          </a:p>
        </p:txBody>
      </p:sp>
    </p:spTree>
    <p:extLst>
      <p:ext uri="{BB962C8B-B14F-4D97-AF65-F5344CB8AC3E}">
        <p14:creationId xmlns:p14="http://schemas.microsoft.com/office/powerpoint/2010/main" val="211224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1230-BBBA-475C-8205-262AEE12B1AB}"/>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Think Small Ad Volkswagen</a:t>
            </a:r>
          </a:p>
        </p:txBody>
      </p:sp>
      <p:sp>
        <p:nvSpPr>
          <p:cNvPr id="7" name="Content Placeholder 6">
            <a:extLst>
              <a:ext uri="{FF2B5EF4-FFF2-40B4-BE49-F238E27FC236}">
                <a16:creationId xmlns:a16="http://schemas.microsoft.com/office/drawing/2014/main" id="{61AC18AA-D0BE-4580-AA0E-1E1FC58A5B18}"/>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Bill Bernbach (BBD) </a:t>
            </a:r>
          </a:p>
        </p:txBody>
      </p:sp>
      <p:pic>
        <p:nvPicPr>
          <p:cNvPr id="8" name="Content Placeholder 4" descr="A close up of a piece of paper&#10;&#10;Description generated with high confidence">
            <a:extLst>
              <a:ext uri="{FF2B5EF4-FFF2-40B4-BE49-F238E27FC236}">
                <a16:creationId xmlns:a16="http://schemas.microsoft.com/office/drawing/2014/main" id="{9E6F09C3-FAD0-4C57-A112-3385EF170F1E}"/>
              </a:ext>
            </a:extLst>
          </p:cNvPr>
          <p:cNvPicPr>
            <a:picLocks noChangeAspect="1"/>
          </p:cNvPicPr>
          <p:nvPr/>
        </p:nvPicPr>
        <p:blipFill>
          <a:blip r:embed="rId2"/>
          <a:stretch>
            <a:fillRect/>
          </a:stretch>
        </p:blipFill>
        <p:spPr>
          <a:xfrm>
            <a:off x="633999" y="623669"/>
            <a:ext cx="4001315" cy="5081034"/>
          </a:xfrm>
          <a:prstGeom prst="rect">
            <a:avLst/>
          </a:prstGeom>
        </p:spPr>
      </p:pic>
    </p:spTree>
    <p:extLst>
      <p:ext uri="{BB962C8B-B14F-4D97-AF65-F5344CB8AC3E}">
        <p14:creationId xmlns:p14="http://schemas.microsoft.com/office/powerpoint/2010/main" val="371908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lnSpcReduction="10000"/>
          </a:bodyPr>
          <a:lstStyle/>
          <a:p>
            <a:r>
              <a:rPr lang="en-US" sz="2400" dirty="0"/>
              <a:t>Four Moments in advertising history</a:t>
            </a:r>
          </a:p>
          <a:p>
            <a:r>
              <a:rPr lang="en-US" dirty="0"/>
              <a:t>Fourth Moment: Digital advertising, algorithms, and data-surveillance\</a:t>
            </a:r>
          </a:p>
          <a:p>
            <a:pPr lvl="1"/>
            <a:r>
              <a:rPr lang="en-US" dirty="0"/>
              <a:t>Move towards globalization</a:t>
            </a:r>
          </a:p>
          <a:p>
            <a:pPr lvl="2"/>
            <a:r>
              <a:rPr lang="en-US" dirty="0"/>
              <a:t>Mergers between companies and advertising agencies (mega agencies)</a:t>
            </a:r>
          </a:p>
          <a:p>
            <a:pPr lvl="1"/>
            <a:r>
              <a:rPr lang="en-US" dirty="0"/>
              <a:t>Online advertising</a:t>
            </a:r>
          </a:p>
          <a:p>
            <a:pPr lvl="1"/>
            <a:r>
              <a:rPr lang="en-US" dirty="0"/>
              <a:t>Search engine optimization – SEO</a:t>
            </a:r>
          </a:p>
          <a:p>
            <a:pPr lvl="2"/>
            <a:r>
              <a:rPr lang="en-US" dirty="0"/>
              <a:t>Google – AdWords (algorithms) </a:t>
            </a:r>
          </a:p>
          <a:p>
            <a:pPr lvl="1"/>
            <a:r>
              <a:rPr lang="en-US" dirty="0"/>
              <a:t>Old ad format integrated into ‘new’ media </a:t>
            </a:r>
          </a:p>
          <a:p>
            <a:pPr lvl="2"/>
            <a:r>
              <a:rPr lang="en-US" dirty="0"/>
              <a:t>Seeking new methods</a:t>
            </a:r>
          </a:p>
          <a:p>
            <a:pPr lvl="1"/>
            <a:r>
              <a:rPr lang="en-US" dirty="0"/>
              <a:t>Social media and viral ads</a:t>
            </a:r>
          </a:p>
          <a:p>
            <a:pPr lvl="2"/>
            <a:r>
              <a:rPr lang="en-US" dirty="0"/>
              <a:t>Facebook &amp; Spotify, etc. </a:t>
            </a:r>
          </a:p>
          <a:p>
            <a:pPr lvl="2"/>
            <a:r>
              <a:rPr lang="en-US" dirty="0"/>
              <a:t>Data mining</a:t>
            </a:r>
          </a:p>
          <a:p>
            <a:pPr lvl="2"/>
            <a:r>
              <a:rPr lang="en-US" dirty="0"/>
              <a:t>People share content</a:t>
            </a:r>
          </a:p>
          <a:p>
            <a:pPr lvl="2"/>
            <a:endParaRPr lang="en-US" dirty="0"/>
          </a:p>
          <a:p>
            <a:pPr lvl="1"/>
            <a:endParaRPr lang="en-US" dirty="0"/>
          </a:p>
        </p:txBody>
      </p:sp>
    </p:spTree>
    <p:extLst>
      <p:ext uri="{BB962C8B-B14F-4D97-AF65-F5344CB8AC3E}">
        <p14:creationId xmlns:p14="http://schemas.microsoft.com/office/powerpoint/2010/main" val="361304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D8AD-1D7D-4CBD-AC47-15C1F9A77CF7}"/>
              </a:ext>
            </a:extLst>
          </p:cNvPr>
          <p:cNvSpPr>
            <a:spLocks noGrp="1"/>
          </p:cNvSpPr>
          <p:nvPr>
            <p:ph type="title"/>
          </p:nvPr>
        </p:nvSpPr>
        <p:spPr/>
        <p:txBody>
          <a:bodyPr/>
          <a:lstStyle/>
          <a:p>
            <a:r>
              <a:rPr lang="en-US" dirty="0"/>
              <a:t>Limits to Abstraction</a:t>
            </a:r>
          </a:p>
        </p:txBody>
      </p:sp>
      <p:sp>
        <p:nvSpPr>
          <p:cNvPr id="3" name="Content Placeholder 2">
            <a:extLst>
              <a:ext uri="{FF2B5EF4-FFF2-40B4-BE49-F238E27FC236}">
                <a16:creationId xmlns:a16="http://schemas.microsoft.com/office/drawing/2014/main" id="{F69641F7-BB95-43F9-AC69-C05FFF109362}"/>
              </a:ext>
            </a:extLst>
          </p:cNvPr>
          <p:cNvSpPr>
            <a:spLocks noGrp="1"/>
          </p:cNvSpPr>
          <p:nvPr>
            <p:ph idx="1"/>
          </p:nvPr>
        </p:nvSpPr>
        <p:spPr/>
        <p:txBody>
          <a:bodyPr/>
          <a:lstStyle/>
          <a:p>
            <a:r>
              <a:rPr lang="en-US" dirty="0"/>
              <a:t>Please describe the labour theory of value described last class. What is the value of a commodity? </a:t>
            </a:r>
          </a:p>
          <a:p>
            <a:r>
              <a:rPr lang="en-US" dirty="0"/>
              <a:t>What is reification? What is commodity fetishism? How do these concepts relate to advertising? </a:t>
            </a:r>
          </a:p>
          <a:p>
            <a:r>
              <a:rPr lang="en-US" dirty="0"/>
              <a:t>What are limits to abstraction as pointed out by Holt in chapter 7, Advertising agencies: Organizations, agency and internal conflict? </a:t>
            </a:r>
          </a:p>
          <a:p>
            <a:r>
              <a:rPr lang="en-US" dirty="0"/>
              <a:t>What does Holm mean by the human touch? </a:t>
            </a:r>
          </a:p>
          <a:p>
            <a:r>
              <a:rPr lang="en-US" dirty="0"/>
              <a:t>What is the dual meaning of agency? </a:t>
            </a:r>
          </a:p>
          <a:p>
            <a:r>
              <a:rPr lang="en-US" dirty="0"/>
              <a:t>Why does Holm consider structures and agencies part of a chicken-or-the-egg argument? </a:t>
            </a:r>
          </a:p>
        </p:txBody>
      </p:sp>
    </p:spTree>
    <p:extLst>
      <p:ext uri="{BB962C8B-B14F-4D97-AF65-F5344CB8AC3E}">
        <p14:creationId xmlns:p14="http://schemas.microsoft.com/office/powerpoint/2010/main" val="105897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2F60-C40F-47DF-93CA-98A39F4DF418}"/>
              </a:ext>
            </a:extLst>
          </p:cNvPr>
          <p:cNvSpPr>
            <a:spLocks noGrp="1"/>
          </p:cNvSpPr>
          <p:nvPr>
            <p:ph type="title"/>
          </p:nvPr>
        </p:nvSpPr>
        <p:spPr/>
        <p:txBody>
          <a:bodyPr/>
          <a:lstStyle/>
          <a:p>
            <a:r>
              <a:rPr lang="en-US" dirty="0"/>
              <a:t>The Limits to Abstraction</a:t>
            </a:r>
          </a:p>
        </p:txBody>
      </p:sp>
      <p:sp>
        <p:nvSpPr>
          <p:cNvPr id="3" name="Content Placeholder 2">
            <a:extLst>
              <a:ext uri="{FF2B5EF4-FFF2-40B4-BE49-F238E27FC236}">
                <a16:creationId xmlns:a16="http://schemas.microsoft.com/office/drawing/2014/main" id="{DF8E376E-DD59-4B98-BF23-8A9B5C0A6E9C}"/>
              </a:ext>
            </a:extLst>
          </p:cNvPr>
          <p:cNvSpPr>
            <a:spLocks noGrp="1"/>
          </p:cNvSpPr>
          <p:nvPr>
            <p:ph idx="1"/>
          </p:nvPr>
        </p:nvSpPr>
        <p:spPr/>
        <p:txBody>
          <a:bodyPr/>
          <a:lstStyle/>
          <a:p>
            <a:r>
              <a:rPr lang="en-US" dirty="0"/>
              <a:t>Limits to abstraction include: </a:t>
            </a:r>
          </a:p>
          <a:p>
            <a:pPr lvl="1"/>
            <a:r>
              <a:rPr lang="en-US" dirty="0"/>
              <a:t>Theories tend to offer a monolithic account</a:t>
            </a:r>
          </a:p>
          <a:p>
            <a:pPr lvl="2"/>
            <a:r>
              <a:rPr lang="en-US" dirty="0"/>
              <a:t>i.e. profit motive</a:t>
            </a:r>
          </a:p>
          <a:p>
            <a:pPr lvl="1"/>
            <a:r>
              <a:rPr lang="en-US" dirty="0"/>
              <a:t>Can present the world as determined by oppressive forces</a:t>
            </a:r>
          </a:p>
          <a:p>
            <a:pPr lvl="2"/>
            <a:r>
              <a:rPr lang="en-US" dirty="0"/>
              <a:t>i.e. it cannot be resisted and cannot change</a:t>
            </a:r>
          </a:p>
          <a:p>
            <a:pPr lvl="1"/>
            <a:r>
              <a:rPr lang="en-US" dirty="0"/>
              <a:t>Theories tend to offer a monolithic account</a:t>
            </a:r>
          </a:p>
          <a:p>
            <a:pPr lvl="2"/>
            <a:r>
              <a:rPr lang="en-US" dirty="0"/>
              <a:t>i.e. profit motive</a:t>
            </a:r>
          </a:p>
          <a:p>
            <a:pPr lvl="1"/>
            <a:r>
              <a:rPr lang="en-US" dirty="0"/>
              <a:t>Ads are made by real people</a:t>
            </a:r>
          </a:p>
          <a:p>
            <a:pPr lvl="2"/>
            <a:r>
              <a:rPr lang="en-US" dirty="0"/>
              <a:t>Who have values, morals, political beliefs, and motivations</a:t>
            </a:r>
          </a:p>
          <a:p>
            <a:pPr lvl="1"/>
            <a:r>
              <a:rPr lang="en-US" dirty="0"/>
              <a:t>Cronin (2004) </a:t>
            </a:r>
          </a:p>
          <a:p>
            <a:pPr lvl="2"/>
            <a:r>
              <a:rPr lang="en-US" dirty="0"/>
              <a:t>Advertising is not an infallible commercial machine, inexorably generating and disseminating consistently persuasive promotional tools. Instead, advertising is much more complicated and piecemeal practice where the people involved are constantly working to justify themselves and their products in response to wider cultural changes. </a:t>
            </a:r>
          </a:p>
          <a:p>
            <a:pPr lvl="2"/>
            <a:endParaRPr lang="en-US" dirty="0"/>
          </a:p>
          <a:p>
            <a:pPr marL="384048" lvl="2" indent="0">
              <a:buNone/>
            </a:pPr>
            <a:endParaRPr lang="en-US" dirty="0"/>
          </a:p>
        </p:txBody>
      </p:sp>
    </p:spTree>
    <p:extLst>
      <p:ext uri="{BB962C8B-B14F-4D97-AF65-F5344CB8AC3E}">
        <p14:creationId xmlns:p14="http://schemas.microsoft.com/office/powerpoint/2010/main" val="164197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51C9-97D2-47A3-8140-A3557616454E}"/>
              </a:ext>
            </a:extLst>
          </p:cNvPr>
          <p:cNvSpPr>
            <a:spLocks noGrp="1"/>
          </p:cNvSpPr>
          <p:nvPr>
            <p:ph type="title"/>
          </p:nvPr>
        </p:nvSpPr>
        <p:spPr/>
        <p:txBody>
          <a:bodyPr/>
          <a:lstStyle/>
          <a:p>
            <a:r>
              <a:rPr lang="en-US" dirty="0"/>
              <a:t>Structure and Agency</a:t>
            </a:r>
          </a:p>
        </p:txBody>
      </p:sp>
      <p:sp>
        <p:nvSpPr>
          <p:cNvPr id="3" name="Content Placeholder 2">
            <a:extLst>
              <a:ext uri="{FF2B5EF4-FFF2-40B4-BE49-F238E27FC236}">
                <a16:creationId xmlns:a16="http://schemas.microsoft.com/office/drawing/2014/main" id="{CEF73996-6A15-487E-A377-2F36BEA7A897}"/>
              </a:ext>
            </a:extLst>
          </p:cNvPr>
          <p:cNvSpPr>
            <a:spLocks noGrp="1"/>
          </p:cNvSpPr>
          <p:nvPr>
            <p:ph idx="1"/>
          </p:nvPr>
        </p:nvSpPr>
        <p:spPr/>
        <p:txBody>
          <a:bodyPr>
            <a:normAutofit lnSpcReduction="10000"/>
          </a:bodyPr>
          <a:lstStyle/>
          <a:p>
            <a:r>
              <a:rPr lang="en-US" dirty="0"/>
              <a:t>Agency refers to: 	</a:t>
            </a:r>
          </a:p>
          <a:p>
            <a:pPr lvl="1"/>
            <a:r>
              <a:rPr lang="en-US" dirty="0"/>
              <a:t>Business involved in the creation, planning, and placement of advertisements</a:t>
            </a:r>
          </a:p>
          <a:p>
            <a:pPr lvl="1"/>
            <a:r>
              <a:rPr lang="en-US" dirty="0"/>
              <a:t>A central sociological term meaning that finds its complement and opposition in the idea of a structure</a:t>
            </a:r>
          </a:p>
          <a:p>
            <a:pPr lvl="2"/>
            <a:r>
              <a:rPr lang="en-US" dirty="0"/>
              <a:t>The ability (or belief in the ability) of either humans ort collective groups of humans to act in a conscious and reflexive manner to enact change in the world.</a:t>
            </a:r>
          </a:p>
          <a:p>
            <a:pPr lvl="2"/>
            <a:r>
              <a:rPr lang="en-US" dirty="0"/>
              <a:t>Complementary term is structure – sets of rules that shape human behaviour in particular ways</a:t>
            </a:r>
          </a:p>
          <a:p>
            <a:pPr lvl="2"/>
            <a:endParaRPr lang="en-US" dirty="0"/>
          </a:p>
          <a:p>
            <a:pPr lvl="1"/>
            <a:r>
              <a:rPr lang="en-US" dirty="0"/>
              <a:t>Circular Reasoning – Structures are the products of the actions of human agents; while on the other hand, the behaviour of agents is determined and shaped by structures. </a:t>
            </a:r>
          </a:p>
          <a:p>
            <a:pPr lvl="1"/>
            <a:r>
              <a:rPr lang="en-US" dirty="0"/>
              <a:t>Structuralist thinkers place more emphasis on ‘institutions’ than on individual agency</a:t>
            </a:r>
          </a:p>
          <a:p>
            <a:pPr lvl="1"/>
            <a:r>
              <a:rPr lang="en-US" dirty="0"/>
              <a:t>Main concern of structuralists in their view of advertising is capitalism</a:t>
            </a:r>
          </a:p>
          <a:p>
            <a:pPr lvl="1"/>
            <a:r>
              <a:rPr lang="en-US" dirty="0"/>
              <a:t>We can also focus on the agency of people</a:t>
            </a:r>
          </a:p>
          <a:p>
            <a:pPr lvl="1"/>
            <a:endParaRPr lang="en-US" dirty="0"/>
          </a:p>
          <a:p>
            <a:pPr lvl="1"/>
            <a:r>
              <a:rPr lang="en-US" dirty="0"/>
              <a:t>We need to account for both structure and agency</a:t>
            </a:r>
          </a:p>
          <a:p>
            <a:pPr lvl="1"/>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68209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eats.kcl.ac.uk/pluginfile.php/737715/mod_resource/content/1/images/pic007.jpg">
            <a:extLst>
              <a:ext uri="{FF2B5EF4-FFF2-40B4-BE49-F238E27FC236}">
                <a16:creationId xmlns:a16="http://schemas.microsoft.com/office/drawing/2014/main" id="{D83632BA-2D9B-49E4-9E3C-969D605C015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21581" y="639763"/>
            <a:ext cx="5016500"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237316-1D23-4531-A909-15591416A3ED}"/>
              </a:ext>
            </a:extLst>
          </p:cNvPr>
          <p:cNvSpPr>
            <a:spLocks noGrp="1"/>
          </p:cNvSpPr>
          <p:nvPr>
            <p:ph type="title" idx="4294967295"/>
          </p:nvPr>
        </p:nvSpPr>
        <p:spPr>
          <a:xfrm>
            <a:off x="7378700" y="639763"/>
            <a:ext cx="4813300" cy="3684587"/>
          </a:xfrm>
        </p:spPr>
        <p:txBody>
          <a:bodyPr vert="horz" lIns="91440" tIns="45720" rIns="91440" bIns="45720" rtlCol="0" anchor="b">
            <a:normAutofit/>
          </a:bodyPr>
          <a:lstStyle/>
          <a:p>
            <a:r>
              <a:rPr lang="en-US" sz="6800" dirty="0">
                <a:solidFill>
                  <a:schemeClr val="tx1">
                    <a:lumMod val="85000"/>
                    <a:lumOff val="15000"/>
                  </a:schemeClr>
                </a:solidFill>
              </a:rPr>
              <a:t>Ecological Systems Theory of Development </a:t>
            </a:r>
          </a:p>
        </p:txBody>
      </p:sp>
    </p:spTree>
    <p:extLst>
      <p:ext uri="{BB962C8B-B14F-4D97-AF65-F5344CB8AC3E}">
        <p14:creationId xmlns:p14="http://schemas.microsoft.com/office/powerpoint/2010/main" val="240876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E7CB-59D9-4F97-B296-9871E06CDBB6}"/>
              </a:ext>
            </a:extLst>
          </p:cNvPr>
          <p:cNvSpPr>
            <a:spLocks noGrp="1"/>
          </p:cNvSpPr>
          <p:nvPr>
            <p:ph type="title"/>
          </p:nvPr>
        </p:nvSpPr>
        <p:spPr/>
        <p:txBody>
          <a:bodyPr/>
          <a:lstStyle/>
          <a:p>
            <a:r>
              <a:rPr lang="en-US" dirty="0"/>
              <a:t>Advertising Agencies Today</a:t>
            </a:r>
          </a:p>
        </p:txBody>
      </p:sp>
      <p:sp>
        <p:nvSpPr>
          <p:cNvPr id="3" name="Content Placeholder 2">
            <a:extLst>
              <a:ext uri="{FF2B5EF4-FFF2-40B4-BE49-F238E27FC236}">
                <a16:creationId xmlns:a16="http://schemas.microsoft.com/office/drawing/2014/main" id="{0780F541-C168-4F67-80CA-85DF75A819A3}"/>
              </a:ext>
            </a:extLst>
          </p:cNvPr>
          <p:cNvSpPr>
            <a:spLocks noGrp="1"/>
          </p:cNvSpPr>
          <p:nvPr>
            <p:ph idx="1"/>
          </p:nvPr>
        </p:nvSpPr>
        <p:spPr/>
        <p:txBody>
          <a:bodyPr>
            <a:normAutofit fontScale="92500" lnSpcReduction="20000"/>
          </a:bodyPr>
          <a:lstStyle/>
          <a:p>
            <a:r>
              <a:rPr lang="en-US" dirty="0"/>
              <a:t>Advertising agencies are central corporate entities involved in the planning, production and placement of advertising. </a:t>
            </a:r>
          </a:p>
          <a:p>
            <a:pPr lvl="1"/>
            <a:r>
              <a:rPr lang="en-US" dirty="0"/>
              <a:t>Different shapes and sizes – small firms to mega agencies</a:t>
            </a:r>
          </a:p>
          <a:p>
            <a:pPr lvl="1"/>
            <a:r>
              <a:rPr lang="en-US" dirty="0"/>
              <a:t>List of the largest mega agencies</a:t>
            </a:r>
          </a:p>
          <a:p>
            <a:pPr lvl="2"/>
            <a:r>
              <a:rPr lang="en-US" dirty="0">
                <a:hlinkClick r:id="rId2"/>
              </a:rPr>
              <a:t>WPP</a:t>
            </a:r>
            <a:endParaRPr lang="en-US" dirty="0"/>
          </a:p>
          <a:p>
            <a:pPr lvl="2"/>
            <a:r>
              <a:rPr lang="en-US" dirty="0">
                <a:hlinkClick r:id="rId3"/>
              </a:rPr>
              <a:t>Omnicom Group</a:t>
            </a:r>
            <a:endParaRPr lang="en-US" dirty="0"/>
          </a:p>
          <a:p>
            <a:pPr lvl="2"/>
            <a:r>
              <a:rPr lang="en-US" dirty="0">
                <a:hlinkClick r:id="rId4"/>
              </a:rPr>
              <a:t>Publicis Groupe</a:t>
            </a:r>
            <a:endParaRPr lang="en-US" dirty="0"/>
          </a:p>
          <a:p>
            <a:pPr lvl="2"/>
            <a:r>
              <a:rPr lang="en-US" dirty="0">
                <a:hlinkClick r:id="rId5"/>
              </a:rPr>
              <a:t>Interpublic Group</a:t>
            </a:r>
            <a:endParaRPr lang="en-US" dirty="0"/>
          </a:p>
          <a:p>
            <a:pPr lvl="2"/>
            <a:r>
              <a:rPr lang="en-US" dirty="0" err="1">
                <a:hlinkClick r:id="rId6"/>
              </a:rPr>
              <a:t>Dentsu</a:t>
            </a:r>
            <a:endParaRPr lang="en-US" dirty="0"/>
          </a:p>
          <a:p>
            <a:pPr marL="384048" lvl="2" indent="0">
              <a:buNone/>
            </a:pPr>
            <a:endParaRPr lang="en-US" dirty="0"/>
          </a:p>
          <a:p>
            <a:pPr lvl="2"/>
            <a:r>
              <a:rPr lang="en-US" dirty="0">
                <a:hlinkClick r:id="rId7"/>
              </a:rPr>
              <a:t>Association of Creative Communications Agencies</a:t>
            </a:r>
            <a:endParaRPr lang="en-US" dirty="0"/>
          </a:p>
          <a:p>
            <a:pPr lvl="2"/>
            <a:endParaRPr lang="en-US" dirty="0"/>
          </a:p>
          <a:p>
            <a:pPr marL="384048" lvl="2" indent="0">
              <a:buNone/>
            </a:pPr>
            <a:r>
              <a:rPr lang="en-US" dirty="0"/>
              <a:t>Get into groups and research these mega-agencies</a:t>
            </a:r>
          </a:p>
          <a:p>
            <a:pPr marL="384048" lvl="2" indent="0">
              <a:buNone/>
            </a:pPr>
            <a:r>
              <a:rPr lang="en-US" dirty="0"/>
              <a:t>What brands (smaller agencies) do they have? </a:t>
            </a:r>
          </a:p>
          <a:p>
            <a:pPr marL="384048" lvl="2" indent="0">
              <a:buNone/>
            </a:pPr>
            <a:r>
              <a:rPr lang="en-US" dirty="0"/>
              <a:t>What is their revenues? </a:t>
            </a:r>
          </a:p>
          <a:p>
            <a:pPr marL="384048" lvl="2" indent="0">
              <a:buNone/>
            </a:pPr>
            <a:r>
              <a:rPr lang="en-US" dirty="0"/>
              <a:t>What is their history? </a:t>
            </a:r>
          </a:p>
          <a:p>
            <a:pPr marL="384048" lvl="2" indent="0">
              <a:buNone/>
            </a:pPr>
            <a:r>
              <a:rPr lang="en-US" dirty="0"/>
              <a:t>What type of cooptation are they? </a:t>
            </a:r>
          </a:p>
          <a:p>
            <a:pPr marL="384048" lvl="2" indent="0">
              <a:buNone/>
            </a:pPr>
            <a:r>
              <a:rPr lang="en-US" dirty="0"/>
              <a:t>Who owns these companies? </a:t>
            </a:r>
          </a:p>
        </p:txBody>
      </p:sp>
    </p:spTree>
    <p:extLst>
      <p:ext uri="{BB962C8B-B14F-4D97-AF65-F5344CB8AC3E}">
        <p14:creationId xmlns:p14="http://schemas.microsoft.com/office/powerpoint/2010/main" val="369633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1159-B368-4775-9AE2-CD7B1CC2430E}"/>
              </a:ext>
            </a:extLst>
          </p:cNvPr>
          <p:cNvSpPr>
            <a:spLocks noGrp="1"/>
          </p:cNvSpPr>
          <p:nvPr>
            <p:ph type="title"/>
          </p:nvPr>
        </p:nvSpPr>
        <p:spPr/>
        <p:txBody>
          <a:bodyPr/>
          <a:lstStyle/>
          <a:p>
            <a:r>
              <a:rPr lang="en-US" dirty="0"/>
              <a:t>The Different Parts of An Agency</a:t>
            </a:r>
          </a:p>
        </p:txBody>
      </p:sp>
      <p:sp>
        <p:nvSpPr>
          <p:cNvPr id="3" name="Content Placeholder 2">
            <a:extLst>
              <a:ext uri="{FF2B5EF4-FFF2-40B4-BE49-F238E27FC236}">
                <a16:creationId xmlns:a16="http://schemas.microsoft.com/office/drawing/2014/main" id="{A0404DE8-EE0D-4D60-AB57-377E67B4EF41}"/>
              </a:ext>
            </a:extLst>
          </p:cNvPr>
          <p:cNvSpPr>
            <a:spLocks noGrp="1"/>
          </p:cNvSpPr>
          <p:nvPr>
            <p:ph idx="1"/>
          </p:nvPr>
        </p:nvSpPr>
        <p:spPr/>
        <p:txBody>
          <a:bodyPr/>
          <a:lstStyle/>
          <a:p>
            <a:r>
              <a:rPr lang="en-US" dirty="0"/>
              <a:t>Full Service Agency</a:t>
            </a:r>
          </a:p>
          <a:p>
            <a:pPr lvl="1"/>
            <a:r>
              <a:rPr lang="en-US" dirty="0"/>
              <a:t>Media (buying and planning)</a:t>
            </a:r>
          </a:p>
          <a:p>
            <a:pPr lvl="1"/>
            <a:r>
              <a:rPr lang="en-US" dirty="0"/>
              <a:t>Account management </a:t>
            </a:r>
          </a:p>
          <a:p>
            <a:pPr lvl="1"/>
            <a:r>
              <a:rPr lang="en-US" dirty="0"/>
              <a:t>Creative (ad conception designers) </a:t>
            </a:r>
          </a:p>
          <a:p>
            <a:pPr lvl="1"/>
            <a:r>
              <a:rPr lang="en-US" dirty="0"/>
              <a:t>Production (productive labourers)</a:t>
            </a:r>
          </a:p>
          <a:p>
            <a:pPr lvl="1"/>
            <a:r>
              <a:rPr lang="en-US" dirty="0"/>
              <a:t>Account Planning (research)</a:t>
            </a:r>
          </a:p>
          <a:p>
            <a:pPr lvl="1"/>
            <a:endParaRPr lang="en-US" dirty="0"/>
          </a:p>
        </p:txBody>
      </p:sp>
    </p:spTree>
    <p:extLst>
      <p:ext uri="{BB962C8B-B14F-4D97-AF65-F5344CB8AC3E}">
        <p14:creationId xmlns:p14="http://schemas.microsoft.com/office/powerpoint/2010/main" val="28018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1369-CFC8-45B8-BCDF-0A9936742ED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FA17159-4364-44A4-8ABF-D74988F7D589}"/>
              </a:ext>
            </a:extLst>
          </p:cNvPr>
          <p:cNvSpPr>
            <a:spLocks noGrp="1"/>
          </p:cNvSpPr>
          <p:nvPr>
            <p:ph idx="1"/>
          </p:nvPr>
        </p:nvSpPr>
        <p:spPr/>
        <p:txBody>
          <a:bodyPr/>
          <a:lstStyle/>
          <a:p>
            <a:r>
              <a:rPr lang="en-US" dirty="0"/>
              <a:t>Who wants to work in advertising? </a:t>
            </a:r>
          </a:p>
          <a:p>
            <a:r>
              <a:rPr lang="en-US" dirty="0"/>
              <a:t>What is an advertiser? </a:t>
            </a:r>
          </a:p>
          <a:p>
            <a:pPr lvl="1"/>
            <a:r>
              <a:rPr lang="en-US" dirty="0"/>
              <a:t>Tasks</a:t>
            </a:r>
          </a:p>
          <a:p>
            <a:pPr lvl="1"/>
            <a:r>
              <a:rPr lang="en-US" dirty="0"/>
              <a:t>Jobs</a:t>
            </a:r>
          </a:p>
          <a:p>
            <a:pPr lvl="1"/>
            <a:r>
              <a:rPr lang="en-US" dirty="0"/>
              <a:t>Types of employment</a:t>
            </a:r>
          </a:p>
          <a:p>
            <a:pPr lvl="1"/>
            <a:r>
              <a:rPr lang="en-US" dirty="0"/>
              <a:t>Knowledge or skillset needed</a:t>
            </a:r>
          </a:p>
          <a:p>
            <a:pPr lvl="1"/>
            <a:r>
              <a:rPr lang="en-US" dirty="0"/>
              <a:t>Salary</a:t>
            </a:r>
          </a:p>
        </p:txBody>
      </p:sp>
    </p:spTree>
    <p:extLst>
      <p:ext uri="{BB962C8B-B14F-4D97-AF65-F5344CB8AC3E}">
        <p14:creationId xmlns:p14="http://schemas.microsoft.com/office/powerpoint/2010/main" val="276372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D9D-A529-4E52-8F0E-628392366B78}"/>
              </a:ext>
            </a:extLst>
          </p:cNvPr>
          <p:cNvSpPr>
            <a:spLocks noGrp="1"/>
          </p:cNvSpPr>
          <p:nvPr>
            <p:ph type="title"/>
          </p:nvPr>
        </p:nvSpPr>
        <p:spPr/>
        <p:txBody>
          <a:bodyPr/>
          <a:lstStyle/>
          <a:p>
            <a:r>
              <a:rPr lang="en-US" dirty="0"/>
              <a:t>Changing Agencies</a:t>
            </a:r>
          </a:p>
        </p:txBody>
      </p:sp>
      <p:sp>
        <p:nvSpPr>
          <p:cNvPr id="3" name="Content Placeholder 2">
            <a:extLst>
              <a:ext uri="{FF2B5EF4-FFF2-40B4-BE49-F238E27FC236}">
                <a16:creationId xmlns:a16="http://schemas.microsoft.com/office/drawing/2014/main" id="{8C381496-7B0A-4992-82AC-716FB97BC3D9}"/>
              </a:ext>
            </a:extLst>
          </p:cNvPr>
          <p:cNvSpPr>
            <a:spLocks noGrp="1"/>
          </p:cNvSpPr>
          <p:nvPr>
            <p:ph idx="1"/>
          </p:nvPr>
        </p:nvSpPr>
        <p:spPr/>
        <p:txBody>
          <a:bodyPr/>
          <a:lstStyle/>
          <a:p>
            <a:r>
              <a:rPr lang="en-US" dirty="0"/>
              <a:t>Space Brokers</a:t>
            </a:r>
          </a:p>
          <a:p>
            <a:r>
              <a:rPr lang="en-US" dirty="0"/>
              <a:t>Full Service Agency</a:t>
            </a:r>
          </a:p>
          <a:p>
            <a:r>
              <a:rPr lang="en-US" dirty="0"/>
              <a:t>Consolidation of full service agencies to global mega corporations</a:t>
            </a:r>
          </a:p>
          <a:p>
            <a:r>
              <a:rPr lang="en-US" dirty="0"/>
              <a:t>Specialized agencies (unbundling = separation of media buying and creative-production)</a:t>
            </a:r>
          </a:p>
          <a:p>
            <a:r>
              <a:rPr lang="en-US" dirty="0"/>
              <a:t>Boutique agencies (media specialists) </a:t>
            </a:r>
          </a:p>
          <a:p>
            <a:endParaRPr lang="en-US" dirty="0"/>
          </a:p>
          <a:p>
            <a:endParaRPr lang="en-US" dirty="0"/>
          </a:p>
          <a:p>
            <a:endParaRPr lang="en-US" dirty="0"/>
          </a:p>
        </p:txBody>
      </p:sp>
    </p:spTree>
    <p:extLst>
      <p:ext uri="{BB962C8B-B14F-4D97-AF65-F5344CB8AC3E}">
        <p14:creationId xmlns:p14="http://schemas.microsoft.com/office/powerpoint/2010/main" val="258378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87D4-9F70-4B6F-9D07-4959681037B5}"/>
              </a:ext>
            </a:extLst>
          </p:cNvPr>
          <p:cNvSpPr>
            <a:spLocks noGrp="1"/>
          </p:cNvSpPr>
          <p:nvPr>
            <p:ph type="title"/>
          </p:nvPr>
        </p:nvSpPr>
        <p:spPr/>
        <p:txBody>
          <a:bodyPr/>
          <a:lstStyle/>
          <a:p>
            <a:r>
              <a:rPr lang="en-US" dirty="0"/>
              <a:t>Advertisers in their Voices</a:t>
            </a:r>
          </a:p>
        </p:txBody>
      </p:sp>
      <p:sp>
        <p:nvSpPr>
          <p:cNvPr id="3" name="Content Placeholder 2">
            <a:extLst>
              <a:ext uri="{FF2B5EF4-FFF2-40B4-BE49-F238E27FC236}">
                <a16:creationId xmlns:a16="http://schemas.microsoft.com/office/drawing/2014/main" id="{2EB774FA-2F8C-491F-9F42-B123DCB9FB00}"/>
              </a:ext>
            </a:extLst>
          </p:cNvPr>
          <p:cNvSpPr>
            <a:spLocks noGrp="1"/>
          </p:cNvSpPr>
          <p:nvPr>
            <p:ph idx="1"/>
          </p:nvPr>
        </p:nvSpPr>
        <p:spPr/>
        <p:txBody>
          <a:bodyPr>
            <a:normAutofit fontScale="70000" lnSpcReduction="20000"/>
          </a:bodyPr>
          <a:lstStyle/>
          <a:p>
            <a:r>
              <a:rPr lang="en-US" dirty="0"/>
              <a:t>David Ogilvy (2004) – Confessions of an Advertising Man</a:t>
            </a:r>
          </a:p>
          <a:p>
            <a:pPr lvl="1"/>
            <a:r>
              <a:rPr lang="en-US" dirty="0"/>
              <a:t>How to guide/memoir</a:t>
            </a:r>
          </a:p>
          <a:p>
            <a:pPr lvl="1"/>
            <a:r>
              <a:rPr lang="en-US" dirty="0"/>
              <a:t>Wild west and gentleman's club</a:t>
            </a:r>
          </a:p>
          <a:p>
            <a:pPr lvl="1"/>
            <a:r>
              <a:rPr lang="en-US" dirty="0"/>
              <a:t>A set of rules for principled success that extol the reader to live a life that is brave and principled</a:t>
            </a:r>
          </a:p>
          <a:p>
            <a:pPr lvl="1"/>
            <a:r>
              <a:rPr lang="en-US" dirty="0"/>
              <a:t>Prepared to be risky</a:t>
            </a:r>
          </a:p>
          <a:p>
            <a:pPr lvl="1"/>
            <a:r>
              <a:rPr lang="en-US" dirty="0"/>
              <a:t>Personal integrity, praise of virtues (positive outlook), faith in the individual over the committee, pragmatism over flair, generosity towards rivals, etc. </a:t>
            </a:r>
          </a:p>
          <a:p>
            <a:pPr lvl="1"/>
            <a:endParaRPr lang="en-US" dirty="0"/>
          </a:p>
          <a:p>
            <a:r>
              <a:rPr lang="en-US" dirty="0"/>
              <a:t>Jerry Della </a:t>
            </a:r>
            <a:r>
              <a:rPr lang="en-US" dirty="0" err="1"/>
              <a:t>Femina</a:t>
            </a:r>
            <a:r>
              <a:rPr lang="en-US" dirty="0"/>
              <a:t> (2010) – From Those Wonderful Folks Who Brought You Pearl Harbor </a:t>
            </a:r>
          </a:p>
          <a:p>
            <a:pPr lvl="1"/>
            <a:r>
              <a:rPr lang="en-US" dirty="0"/>
              <a:t>Never-ending debaucherously party</a:t>
            </a:r>
          </a:p>
          <a:p>
            <a:pPr lvl="1"/>
            <a:r>
              <a:rPr lang="en-US" dirty="0"/>
              <a:t>Freak fest</a:t>
            </a:r>
          </a:p>
          <a:p>
            <a:pPr lvl="1"/>
            <a:r>
              <a:rPr lang="en-US" dirty="0"/>
              <a:t>Profanity, screaming, drinking, yelling</a:t>
            </a:r>
          </a:p>
          <a:p>
            <a:r>
              <a:rPr lang="en-US" dirty="0"/>
              <a:t>Luke Sullivan (2012) – Hey Whipple, Squeeze This!</a:t>
            </a:r>
          </a:p>
          <a:p>
            <a:pPr lvl="1"/>
            <a:r>
              <a:rPr lang="en-US" dirty="0"/>
              <a:t>Guide to create successful advertisements </a:t>
            </a:r>
          </a:p>
          <a:p>
            <a:pPr lvl="1"/>
            <a:r>
              <a:rPr lang="en-US" dirty="0"/>
              <a:t>Personal thrill of crafting responsible, engaging, successful advertisements </a:t>
            </a:r>
          </a:p>
          <a:p>
            <a:pPr lvl="1"/>
            <a:endParaRPr lang="en-US" dirty="0"/>
          </a:p>
          <a:p>
            <a:pPr marL="201168" lvl="1" indent="0">
              <a:buNone/>
            </a:pPr>
            <a:r>
              <a:rPr lang="en-US" dirty="0">
                <a:hlinkClick r:id="rId2"/>
              </a:rPr>
              <a:t>Documentary: Art and Copy</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2624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72BE-262D-46F8-A4EE-15004C141451}"/>
              </a:ext>
            </a:extLst>
          </p:cNvPr>
          <p:cNvSpPr>
            <a:spLocks noGrp="1"/>
          </p:cNvSpPr>
          <p:nvPr>
            <p:ph type="title"/>
          </p:nvPr>
        </p:nvSpPr>
        <p:spPr/>
        <p:txBody>
          <a:bodyPr/>
          <a:lstStyle/>
          <a:p>
            <a:r>
              <a:rPr lang="en-US" dirty="0"/>
              <a:t>Advertisers as a Demographic</a:t>
            </a:r>
          </a:p>
        </p:txBody>
      </p:sp>
      <p:sp>
        <p:nvSpPr>
          <p:cNvPr id="3" name="Content Placeholder 2">
            <a:extLst>
              <a:ext uri="{FF2B5EF4-FFF2-40B4-BE49-F238E27FC236}">
                <a16:creationId xmlns:a16="http://schemas.microsoft.com/office/drawing/2014/main" id="{C967B177-24DC-493C-AF6D-0598AA8E7124}"/>
              </a:ext>
            </a:extLst>
          </p:cNvPr>
          <p:cNvSpPr>
            <a:spLocks noGrp="1"/>
          </p:cNvSpPr>
          <p:nvPr>
            <p:ph idx="1"/>
          </p:nvPr>
        </p:nvSpPr>
        <p:spPr/>
        <p:txBody>
          <a:bodyPr/>
          <a:lstStyle/>
          <a:p>
            <a:r>
              <a:rPr lang="en-US" dirty="0"/>
              <a:t>Creative departments are typically made up of:</a:t>
            </a:r>
          </a:p>
          <a:p>
            <a:pPr lvl="1"/>
            <a:r>
              <a:rPr lang="en-US" dirty="0"/>
              <a:t>Young, well resourced, well-educated, fashionable, urban elite who have high levels of cultural and aesthetic knowledge. </a:t>
            </a:r>
          </a:p>
          <a:p>
            <a:pPr lvl="1"/>
            <a:r>
              <a:rPr lang="en-US" dirty="0"/>
              <a:t>Homogenous (white and from similar backgrounds)</a:t>
            </a:r>
          </a:p>
          <a:p>
            <a:pPr lvl="1"/>
            <a:r>
              <a:rPr lang="en-US" dirty="0"/>
              <a:t>Slightly more females (but males hold the better paying, prestigious positions)</a:t>
            </a:r>
          </a:p>
          <a:p>
            <a:pPr lvl="1"/>
            <a:r>
              <a:rPr lang="en-US" dirty="0"/>
              <a:t>Testosterone-dominated competitive environments</a:t>
            </a:r>
          </a:p>
        </p:txBody>
      </p:sp>
    </p:spTree>
    <p:extLst>
      <p:ext uri="{BB962C8B-B14F-4D97-AF65-F5344CB8AC3E}">
        <p14:creationId xmlns:p14="http://schemas.microsoft.com/office/powerpoint/2010/main" val="172415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4C3E-F400-4027-B832-3A994A00DFB9}"/>
              </a:ext>
            </a:extLst>
          </p:cNvPr>
          <p:cNvSpPr>
            <a:spLocks noGrp="1"/>
          </p:cNvSpPr>
          <p:nvPr>
            <p:ph type="title"/>
          </p:nvPr>
        </p:nvSpPr>
        <p:spPr/>
        <p:txBody>
          <a:bodyPr/>
          <a:lstStyle/>
          <a:p>
            <a:r>
              <a:rPr lang="en-US" dirty="0"/>
              <a:t>Conflict and Compromise in the Agency</a:t>
            </a:r>
          </a:p>
        </p:txBody>
      </p:sp>
      <p:sp>
        <p:nvSpPr>
          <p:cNvPr id="3" name="Content Placeholder 2">
            <a:extLst>
              <a:ext uri="{FF2B5EF4-FFF2-40B4-BE49-F238E27FC236}">
                <a16:creationId xmlns:a16="http://schemas.microsoft.com/office/drawing/2014/main" id="{A6464120-1AC0-421F-B330-E5FAE81DB20A}"/>
              </a:ext>
            </a:extLst>
          </p:cNvPr>
          <p:cNvSpPr>
            <a:spLocks noGrp="1"/>
          </p:cNvSpPr>
          <p:nvPr>
            <p:ph idx="1"/>
          </p:nvPr>
        </p:nvSpPr>
        <p:spPr/>
        <p:txBody>
          <a:bodyPr/>
          <a:lstStyle/>
          <a:p>
            <a:r>
              <a:rPr lang="en-US" dirty="0"/>
              <a:t>What does Holm suggest about conflict and compromise in agencies? </a:t>
            </a:r>
          </a:p>
        </p:txBody>
      </p:sp>
    </p:spTree>
    <p:extLst>
      <p:ext uri="{BB962C8B-B14F-4D97-AF65-F5344CB8AC3E}">
        <p14:creationId xmlns:p14="http://schemas.microsoft.com/office/powerpoint/2010/main" val="407632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818B-C31E-4132-9121-AA60ADA3827C}"/>
              </a:ext>
            </a:extLst>
          </p:cNvPr>
          <p:cNvSpPr>
            <a:spLocks noGrp="1"/>
          </p:cNvSpPr>
          <p:nvPr>
            <p:ph type="title"/>
          </p:nvPr>
        </p:nvSpPr>
        <p:spPr/>
        <p:txBody>
          <a:bodyPr/>
          <a:lstStyle/>
          <a:p>
            <a:r>
              <a:rPr lang="en-US" dirty="0"/>
              <a:t>Interesting Links</a:t>
            </a:r>
          </a:p>
        </p:txBody>
      </p:sp>
      <p:sp>
        <p:nvSpPr>
          <p:cNvPr id="3" name="Content Placeholder 2">
            <a:extLst>
              <a:ext uri="{FF2B5EF4-FFF2-40B4-BE49-F238E27FC236}">
                <a16:creationId xmlns:a16="http://schemas.microsoft.com/office/drawing/2014/main" id="{43E9CA7F-9E16-49ED-BED5-1ABB032E6E0A}"/>
              </a:ext>
            </a:extLst>
          </p:cNvPr>
          <p:cNvSpPr>
            <a:spLocks noGrp="1"/>
          </p:cNvSpPr>
          <p:nvPr>
            <p:ph idx="1"/>
          </p:nvPr>
        </p:nvSpPr>
        <p:spPr/>
        <p:txBody>
          <a:bodyPr/>
          <a:lstStyle/>
          <a:p>
            <a:pPr marL="0" indent="0">
              <a:buNone/>
            </a:pPr>
            <a:r>
              <a:rPr lang="en-US" dirty="0">
                <a:hlinkClick r:id="rId2"/>
              </a:rPr>
              <a:t>Newspaper Press Directory (1846) </a:t>
            </a:r>
            <a:endParaRPr lang="en-US" dirty="0"/>
          </a:p>
          <a:p>
            <a:pPr marL="0" indent="0">
              <a:buNone/>
            </a:pPr>
            <a:r>
              <a:rPr lang="en-US" dirty="0">
                <a:hlinkClick r:id="rId3"/>
              </a:rPr>
              <a:t>Ad Forum</a:t>
            </a:r>
            <a:endParaRPr lang="en-US" dirty="0"/>
          </a:p>
          <a:p>
            <a:pPr marL="0" indent="0">
              <a:buNone/>
            </a:pPr>
            <a:r>
              <a:rPr lang="en-US" dirty="0">
                <a:hlinkClick r:id="rId4"/>
              </a:rPr>
              <a:t>Advertising Archives USA</a:t>
            </a:r>
            <a:endParaRPr lang="en-US" dirty="0"/>
          </a:p>
          <a:p>
            <a:pPr marL="0" indent="0">
              <a:buNone/>
            </a:pPr>
            <a:r>
              <a:rPr lang="en-US" dirty="0">
                <a:hlinkClick r:id="rId5"/>
              </a:rPr>
              <a:t>Advertising Archives UK </a:t>
            </a:r>
            <a:endParaRPr lang="en-US" dirty="0"/>
          </a:p>
        </p:txBody>
      </p:sp>
    </p:spTree>
    <p:extLst>
      <p:ext uri="{BB962C8B-B14F-4D97-AF65-F5344CB8AC3E}">
        <p14:creationId xmlns:p14="http://schemas.microsoft.com/office/powerpoint/2010/main" val="140621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Great Night</a:t>
            </a:r>
          </a:p>
        </p:txBody>
      </p:sp>
      <p:sp>
        <p:nvSpPr>
          <p:cNvPr id="6" name="Content Placeholder 5"/>
          <p:cNvSpPr>
            <a:spLocks noGrp="1"/>
          </p:cNvSpPr>
          <p:nvPr>
            <p:ph idx="1"/>
          </p:nvPr>
        </p:nvSpPr>
        <p:spPr/>
        <p:txBody>
          <a:bodyPr>
            <a:normAutofit/>
          </a:bodyPr>
          <a:lstStyle/>
          <a:p>
            <a:r>
              <a:rPr lang="en-US" sz="3600" dirty="0"/>
              <a:t>Questions or concerns?</a:t>
            </a:r>
          </a:p>
          <a:p>
            <a:endParaRPr lang="en-US" sz="3600" dirty="0"/>
          </a:p>
          <a:p>
            <a:endParaRPr lang="en-US" sz="2400" i="1" dirty="0"/>
          </a:p>
          <a:p>
            <a:endParaRPr lang="en-US" sz="3600" dirty="0"/>
          </a:p>
        </p:txBody>
      </p:sp>
    </p:spTree>
    <p:extLst>
      <p:ext uri="{BB962C8B-B14F-4D97-AF65-F5344CB8AC3E}">
        <p14:creationId xmlns:p14="http://schemas.microsoft.com/office/powerpoint/2010/main" val="34350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64419" y="689769"/>
            <a:ext cx="6469063"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spTree>
    <p:extLst>
      <p:ext uri="{BB962C8B-B14F-4D97-AF65-F5344CB8AC3E}">
        <p14:creationId xmlns:p14="http://schemas.microsoft.com/office/powerpoint/2010/main" val="147349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a:solidFill>
                  <a:schemeClr val="tx1">
                    <a:lumMod val="85000"/>
                    <a:lumOff val="15000"/>
                  </a:schemeClr>
                </a:solidFill>
              </a:rPr>
              <a:t>Social Communication in Advertising</a:t>
            </a:r>
            <a:br>
              <a:rPr lang="en-US" sz="3600">
                <a:solidFill>
                  <a:schemeClr val="tx1">
                    <a:lumMod val="85000"/>
                    <a:lumOff val="15000"/>
                  </a:schemeClr>
                </a:solidFill>
              </a:rPr>
            </a:br>
            <a:r>
              <a:rPr lang="en-US" sz="240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68905"/>
          <a:stretch/>
        </p:blipFill>
        <p:spPr bwMode="auto">
          <a:xfrm>
            <a:off x="826291" y="639763"/>
            <a:ext cx="2011363" cy="505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newspaper&#10;&#10;Description generated with high confidence">
            <a:extLst>
              <a:ext uri="{FF2B5EF4-FFF2-40B4-BE49-F238E27FC236}">
                <a16:creationId xmlns:a16="http://schemas.microsoft.com/office/drawing/2014/main" id="{429D8CA9-1098-402D-B022-2FF5DCCEB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612" y="571500"/>
            <a:ext cx="3914775" cy="5715000"/>
          </a:xfrm>
          <a:prstGeom prst="rect">
            <a:avLst/>
          </a:prstGeom>
        </p:spPr>
      </p:pic>
    </p:spTree>
    <p:extLst>
      <p:ext uri="{BB962C8B-B14F-4D97-AF65-F5344CB8AC3E}">
        <p14:creationId xmlns:p14="http://schemas.microsoft.com/office/powerpoint/2010/main" val="14897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a:solidFill>
                  <a:schemeClr val="tx1">
                    <a:lumMod val="85000"/>
                    <a:lumOff val="15000"/>
                  </a:schemeClr>
                </a:solidFill>
              </a:rPr>
              <a:t>Social Communication in Advertising</a:t>
            </a:r>
            <a:br>
              <a:rPr lang="en-US" sz="3600">
                <a:solidFill>
                  <a:schemeClr val="tx1">
                    <a:lumMod val="85000"/>
                    <a:lumOff val="15000"/>
                  </a:schemeClr>
                </a:solidFill>
              </a:rPr>
            </a:br>
            <a:r>
              <a:rPr lang="en-US" sz="240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A screenshot of text&#10;&#10;Description generated with very high confidence">
            <a:extLst>
              <a:ext uri="{FF2B5EF4-FFF2-40B4-BE49-F238E27FC236}">
                <a16:creationId xmlns:a16="http://schemas.microsoft.com/office/drawing/2014/main" id="{359F68C8-CF37-444E-A3D4-761B90B91613}"/>
              </a:ext>
            </a:extLst>
          </p:cNvPr>
          <p:cNvPicPr>
            <a:picLocks noChangeAspect="1"/>
          </p:cNvPicPr>
          <p:nvPr/>
        </p:nvPicPr>
        <p:blipFill rotWithShape="1">
          <a:blip r:embed="rId2">
            <a:extLst>
              <a:ext uri="{28A0092B-C50C-407E-A947-70E740481C1C}">
                <a14:useLocalDpi xmlns:a14="http://schemas.microsoft.com/office/drawing/2010/main" val="0"/>
              </a:ext>
            </a:extLst>
          </a:blip>
          <a:srcRect l="31609" r="52059"/>
          <a:stretch/>
        </p:blipFill>
        <p:spPr bwMode="auto">
          <a:xfrm>
            <a:off x="1769848" y="640081"/>
            <a:ext cx="1056615"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road, book, outdoor&#10;&#10;Description generated with very high confidence">
            <a:extLst>
              <a:ext uri="{FF2B5EF4-FFF2-40B4-BE49-F238E27FC236}">
                <a16:creationId xmlns:a16="http://schemas.microsoft.com/office/drawing/2014/main" id="{07AE5675-0920-4CA4-B869-DCE140492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603" y="457200"/>
            <a:ext cx="4448175" cy="5715000"/>
          </a:xfrm>
          <a:prstGeom prst="rect">
            <a:avLst/>
          </a:prstGeom>
        </p:spPr>
      </p:pic>
    </p:spTree>
    <p:extLst>
      <p:ext uri="{BB962C8B-B14F-4D97-AF65-F5344CB8AC3E}">
        <p14:creationId xmlns:p14="http://schemas.microsoft.com/office/powerpoint/2010/main" val="218654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7" descr="A screenshot of text&#10;&#10;Description generated with very high confidence">
            <a:extLst>
              <a:ext uri="{FF2B5EF4-FFF2-40B4-BE49-F238E27FC236}">
                <a16:creationId xmlns:a16="http://schemas.microsoft.com/office/drawing/2014/main" id="{79C0AB69-666C-4E44-B435-57AD3F0C3ED1}"/>
              </a:ext>
            </a:extLst>
          </p:cNvPr>
          <p:cNvPicPr>
            <a:picLocks noChangeAspect="1"/>
          </p:cNvPicPr>
          <p:nvPr/>
        </p:nvPicPr>
        <p:blipFill rotWithShape="1">
          <a:blip r:embed="rId2">
            <a:extLst>
              <a:ext uri="{28A0092B-C50C-407E-A947-70E740481C1C}">
                <a14:useLocalDpi xmlns:a14="http://schemas.microsoft.com/office/drawing/2010/main" val="0"/>
              </a:ext>
            </a:extLst>
          </a:blip>
          <a:srcRect l="47414" r="34334"/>
          <a:stretch/>
        </p:blipFill>
        <p:spPr bwMode="auto">
          <a:xfrm>
            <a:off x="1769848" y="640081"/>
            <a:ext cx="1180822"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photo of a person&#10;&#10;Description generated with high confidence">
            <a:extLst>
              <a:ext uri="{FF2B5EF4-FFF2-40B4-BE49-F238E27FC236}">
                <a16:creationId xmlns:a16="http://schemas.microsoft.com/office/drawing/2014/main" id="{6FF6704C-3892-435B-9B26-6898CD21A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528" y="516493"/>
            <a:ext cx="4286250" cy="5715000"/>
          </a:xfrm>
          <a:prstGeom prst="rect">
            <a:avLst/>
          </a:prstGeom>
        </p:spPr>
      </p:pic>
    </p:spTree>
    <p:extLst>
      <p:ext uri="{BB962C8B-B14F-4D97-AF65-F5344CB8AC3E}">
        <p14:creationId xmlns:p14="http://schemas.microsoft.com/office/powerpoint/2010/main" val="348129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7" descr="A screenshot of text&#10;&#10;Description generated with very high confidence">
            <a:extLst>
              <a:ext uri="{FF2B5EF4-FFF2-40B4-BE49-F238E27FC236}">
                <a16:creationId xmlns:a16="http://schemas.microsoft.com/office/drawing/2014/main" id="{3837DF6F-119A-48AE-944F-B4D7AAC2A253}"/>
              </a:ext>
            </a:extLst>
          </p:cNvPr>
          <p:cNvPicPr>
            <a:picLocks noChangeAspect="1"/>
          </p:cNvPicPr>
          <p:nvPr/>
        </p:nvPicPr>
        <p:blipFill rotWithShape="1">
          <a:blip r:embed="rId2">
            <a:extLst>
              <a:ext uri="{28A0092B-C50C-407E-A947-70E740481C1C}">
                <a14:useLocalDpi xmlns:a14="http://schemas.microsoft.com/office/drawing/2010/main" val="0"/>
              </a:ext>
            </a:extLst>
          </a:blip>
          <a:srcRect l="64859" r="18117"/>
          <a:stretch/>
        </p:blipFill>
        <p:spPr bwMode="auto">
          <a:xfrm>
            <a:off x="1769848" y="640081"/>
            <a:ext cx="1101313"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itting at a table&#10;&#10;Description generated with very high confidence">
            <a:extLst>
              <a:ext uri="{FF2B5EF4-FFF2-40B4-BE49-F238E27FC236}">
                <a16:creationId xmlns:a16="http://schemas.microsoft.com/office/drawing/2014/main" id="{C183830E-9439-40FB-83E6-5D9D7FD1B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561" y="523684"/>
            <a:ext cx="3800475" cy="5715000"/>
          </a:xfrm>
          <a:prstGeom prst="rect">
            <a:avLst/>
          </a:prstGeom>
        </p:spPr>
      </p:pic>
    </p:spTree>
    <p:extLst>
      <p:ext uri="{BB962C8B-B14F-4D97-AF65-F5344CB8AC3E}">
        <p14:creationId xmlns:p14="http://schemas.microsoft.com/office/powerpoint/2010/main" val="403161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763"/>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A screenshot of text&#10;&#10;Description generated with very high confidence">
            <a:extLst>
              <a:ext uri="{FF2B5EF4-FFF2-40B4-BE49-F238E27FC236}">
                <a16:creationId xmlns:a16="http://schemas.microsoft.com/office/drawing/2014/main" id="{8C67EC81-DD0B-4A27-9862-915C71AA1A02}"/>
              </a:ext>
            </a:extLst>
          </p:cNvPr>
          <p:cNvPicPr>
            <a:picLocks noChangeAspect="1"/>
          </p:cNvPicPr>
          <p:nvPr/>
        </p:nvPicPr>
        <p:blipFill rotWithShape="1">
          <a:blip r:embed="rId2">
            <a:extLst>
              <a:ext uri="{28A0092B-C50C-407E-A947-70E740481C1C}">
                <a14:useLocalDpi xmlns:a14="http://schemas.microsoft.com/office/drawing/2010/main" val="0"/>
              </a:ext>
            </a:extLst>
          </a:blip>
          <a:srcRect l="81006"/>
          <a:stretch/>
        </p:blipFill>
        <p:spPr bwMode="auto">
          <a:xfrm>
            <a:off x="1769848" y="640081"/>
            <a:ext cx="1228767"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person&#10;&#10;Description generated with high confidence">
            <a:extLst>
              <a:ext uri="{FF2B5EF4-FFF2-40B4-BE49-F238E27FC236}">
                <a16:creationId xmlns:a16="http://schemas.microsoft.com/office/drawing/2014/main" id="{675C1008-4941-4462-BFC8-29C7CBE20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508" y="385069"/>
            <a:ext cx="4114800" cy="5715000"/>
          </a:xfrm>
          <a:prstGeom prst="rect">
            <a:avLst/>
          </a:prstGeom>
        </p:spPr>
      </p:pic>
    </p:spTree>
    <p:extLst>
      <p:ext uri="{BB962C8B-B14F-4D97-AF65-F5344CB8AC3E}">
        <p14:creationId xmlns:p14="http://schemas.microsoft.com/office/powerpoint/2010/main" val="162854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fontScale="85000" lnSpcReduction="20000"/>
          </a:bodyPr>
          <a:lstStyle/>
          <a:p>
            <a:r>
              <a:rPr lang="en-US" sz="2400" dirty="0"/>
              <a:t>Four Moments in advertising history</a:t>
            </a:r>
          </a:p>
          <a:p>
            <a:r>
              <a:rPr lang="en-US" dirty="0"/>
              <a:t>First Moment: Origins of industrial development</a:t>
            </a:r>
          </a:p>
          <a:p>
            <a:pPr lvl="1"/>
            <a:r>
              <a:rPr lang="en-US" dirty="0"/>
              <a:t>Pre capitalist societies had art forms but these cannot be considered advertising</a:t>
            </a:r>
          </a:p>
          <a:p>
            <a:pPr lvl="1"/>
            <a:r>
              <a:rPr lang="en-US" dirty="0"/>
              <a:t>Factors that led to the development of advertising</a:t>
            </a:r>
          </a:p>
          <a:p>
            <a:pPr lvl="2"/>
            <a:r>
              <a:rPr lang="en-US" dirty="0"/>
              <a:t>Urbanization (expropriation from agricultural communities to cities)</a:t>
            </a:r>
          </a:p>
          <a:p>
            <a:pPr lvl="2"/>
            <a:r>
              <a:rPr lang="en-US" dirty="0"/>
              <a:t>Rationalization (reformation of time and space)</a:t>
            </a:r>
          </a:p>
          <a:p>
            <a:pPr lvl="2"/>
            <a:r>
              <a:rPr lang="en-US" dirty="0"/>
              <a:t>Mass production and distribution (development of industrialization and capitalism)</a:t>
            </a:r>
          </a:p>
          <a:p>
            <a:pPr lvl="2"/>
            <a:r>
              <a:rPr lang="en-US" dirty="0"/>
              <a:t>Mass media (development and proliferation of mass media)</a:t>
            </a:r>
          </a:p>
          <a:p>
            <a:pPr lvl="2"/>
            <a:endParaRPr lang="en-US" dirty="0"/>
          </a:p>
          <a:p>
            <a:pPr lvl="1"/>
            <a:r>
              <a:rPr lang="en-US" dirty="0"/>
              <a:t>Beginning of consumer society</a:t>
            </a:r>
          </a:p>
          <a:p>
            <a:pPr lvl="2"/>
            <a:r>
              <a:rPr lang="en-US" dirty="0"/>
              <a:t>New division of labour </a:t>
            </a:r>
          </a:p>
          <a:p>
            <a:pPr lvl="2"/>
            <a:r>
              <a:rPr lang="en-US" dirty="0"/>
              <a:t>New way of understanding products</a:t>
            </a:r>
          </a:p>
          <a:p>
            <a:pPr lvl="2"/>
            <a:r>
              <a:rPr lang="en-US" dirty="0"/>
              <a:t>Increases in production needed to be matched by increases in consumption</a:t>
            </a:r>
          </a:p>
          <a:p>
            <a:pPr lvl="1"/>
            <a:r>
              <a:rPr lang="en-US" dirty="0"/>
              <a:t>People start defining themselves by their consumption</a:t>
            </a:r>
          </a:p>
          <a:p>
            <a:pPr lvl="2"/>
            <a:r>
              <a:rPr lang="en-US" dirty="0"/>
              <a:t>Purchase way to a better life</a:t>
            </a:r>
          </a:p>
          <a:p>
            <a:pPr lvl="1"/>
            <a:r>
              <a:rPr lang="en-US" dirty="0"/>
              <a:t>Promote general use of advertising</a:t>
            </a:r>
          </a:p>
          <a:p>
            <a:pPr lvl="1"/>
            <a:r>
              <a:rPr lang="en-US" dirty="0"/>
              <a:t>Advertising agencies were space brokers</a:t>
            </a:r>
          </a:p>
        </p:txBody>
      </p:sp>
    </p:spTree>
    <p:extLst>
      <p:ext uri="{BB962C8B-B14F-4D97-AF65-F5344CB8AC3E}">
        <p14:creationId xmlns:p14="http://schemas.microsoft.com/office/powerpoint/2010/main" val="27435649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1869</TotalTime>
  <Words>1022</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Advertising and the Consumer Culture </vt:lpstr>
      <vt:lpstr>Discussion</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History of Advertising Advertising and Consumer Society (Holm, 2017)</vt:lpstr>
      <vt:lpstr>History of Advertising Advertising and Consumer Society (Holm, 2017)</vt:lpstr>
      <vt:lpstr>History of Advertising Advertising and Consumer Society (Holm, 2017)</vt:lpstr>
      <vt:lpstr>Think Small Ad Volkswagen</vt:lpstr>
      <vt:lpstr>History of Advertising Advertising and Consumer Society (Holm, 2017)</vt:lpstr>
      <vt:lpstr>Limits to Abstraction</vt:lpstr>
      <vt:lpstr>The Limits to Abstraction</vt:lpstr>
      <vt:lpstr>Structure and Agency</vt:lpstr>
      <vt:lpstr>Ecological Systems Theory of Development </vt:lpstr>
      <vt:lpstr>Advertising Agencies Today</vt:lpstr>
      <vt:lpstr>The Different Parts of An Agency</vt:lpstr>
      <vt:lpstr>Changing Agencies</vt:lpstr>
      <vt:lpstr>Advertisers in their Voices</vt:lpstr>
      <vt:lpstr>Advertisers as a Demographic</vt:lpstr>
      <vt:lpstr>Conflict and Compromise in the Agency</vt:lpstr>
      <vt:lpstr>Interesting Links</vt:lpstr>
      <vt:lpstr>Have a Great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264</cp:revision>
  <cp:lastPrinted>2017-07-26T18:23:54Z</cp:lastPrinted>
  <dcterms:created xsi:type="dcterms:W3CDTF">2016-01-27T06:10:50Z</dcterms:created>
  <dcterms:modified xsi:type="dcterms:W3CDTF">2018-11-01T19:57:15Z</dcterms:modified>
</cp:coreProperties>
</file>