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sldIdLst>
    <p:sldId id="284" r:id="rId2"/>
    <p:sldId id="296" r:id="rId3"/>
    <p:sldId id="325" r:id="rId4"/>
    <p:sldId id="311" r:id="rId5"/>
    <p:sldId id="312" r:id="rId6"/>
    <p:sldId id="313" r:id="rId7"/>
    <p:sldId id="314" r:id="rId8"/>
    <p:sldId id="316" r:id="rId9"/>
    <p:sldId id="317" r:id="rId10"/>
    <p:sldId id="319" r:id="rId11"/>
    <p:sldId id="318" r:id="rId12"/>
    <p:sldId id="324" r:id="rId13"/>
    <p:sldId id="297" r:id="rId14"/>
    <p:sldId id="298" r:id="rId15"/>
    <p:sldId id="299" r:id="rId16"/>
    <p:sldId id="300" r:id="rId17"/>
    <p:sldId id="279" r:id="rId18"/>
    <p:sldId id="280" r:id="rId19"/>
    <p:sldId id="282" r:id="rId20"/>
    <p:sldId id="281" r:id="rId21"/>
    <p:sldId id="283" r:id="rId22"/>
    <p:sldId id="292" r:id="rId23"/>
    <p:sldId id="285" r:id="rId24"/>
    <p:sldId id="286" r:id="rId25"/>
    <p:sldId id="287" r:id="rId26"/>
    <p:sldId id="290" r:id="rId27"/>
    <p:sldId id="293" r:id="rId28"/>
    <p:sldId id="289" r:id="rId29"/>
    <p:sldId id="288" r:id="rId30"/>
    <p:sldId id="294" r:id="rId31"/>
    <p:sldId id="295" r:id="rId32"/>
    <p:sldId id="301" r:id="rId33"/>
    <p:sldId id="309" r:id="rId34"/>
    <p:sldId id="326" r:id="rId35"/>
    <p:sldId id="274"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3" autoAdjust="0"/>
    <p:restoredTop sz="94660"/>
  </p:normalViewPr>
  <p:slideViewPr>
    <p:cSldViewPr snapToGrid="0">
      <p:cViewPr>
        <p:scale>
          <a:sx n="108" d="100"/>
          <a:sy n="108" d="100"/>
        </p:scale>
        <p:origin x="-760" y="-3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21842BA-7EFE-4E94-BF70-CCD5482705EF}" type="datetimeFigureOut">
              <a:rPr lang="en-CA" smtClean="0"/>
              <a:t>2018-11-07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9249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1842BA-7EFE-4E94-BF70-CCD5482705EF}" type="datetimeFigureOut">
              <a:rPr lang="en-CA" smtClean="0"/>
              <a:t>2018-11-07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3525232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1842BA-7EFE-4E94-BF70-CCD5482705EF}" type="datetimeFigureOut">
              <a:rPr lang="en-CA" smtClean="0"/>
              <a:t>2018-11-07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328998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1842BA-7EFE-4E94-BF70-CCD5482705EF}" type="datetimeFigureOut">
              <a:rPr lang="en-CA" smtClean="0"/>
              <a:t>2018-11-07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1053276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21842BA-7EFE-4E94-BF70-CCD5482705EF}" type="datetimeFigureOut">
              <a:rPr lang="en-CA" smtClean="0"/>
              <a:t>2018-11-07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1957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21842BA-7EFE-4E94-BF70-CCD5482705EF}" type="datetimeFigureOut">
              <a:rPr lang="en-CA" smtClean="0"/>
              <a:t>2018-11-07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351406445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21842BA-7EFE-4E94-BF70-CCD5482705EF}" type="datetimeFigureOut">
              <a:rPr lang="en-CA" smtClean="0"/>
              <a:t>2018-11-07</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113213657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21842BA-7EFE-4E94-BF70-CCD5482705EF}" type="datetimeFigureOut">
              <a:rPr lang="en-CA" smtClean="0"/>
              <a:t>2018-11-07</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2496941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21842BA-7EFE-4E94-BF70-CCD5482705EF}" type="datetimeFigureOut">
              <a:rPr lang="en-CA" smtClean="0"/>
              <a:t>2018-11-07</a:t>
            </a:fld>
            <a:endParaRPr lang="en-CA"/>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CA"/>
          </a:p>
        </p:txBody>
      </p:sp>
      <p:sp>
        <p:nvSpPr>
          <p:cNvPr id="9" name="Slide Number Placeholder 8"/>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2839371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21842BA-7EFE-4E94-BF70-CCD5482705EF}" type="datetimeFigureOut">
              <a:rPr lang="en-CA" smtClean="0"/>
              <a:t>2018-11-07</a:t>
            </a:fld>
            <a:endParaRPr lang="en-CA"/>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CA"/>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2E8C5B3-70D6-4FAB-BB21-E17DB9DB3569}" type="slidenum">
              <a:rPr lang="en-CA" smtClean="0"/>
              <a:t>‹#›</a:t>
            </a:fld>
            <a:endParaRPr lang="en-CA"/>
          </a:p>
        </p:txBody>
      </p:sp>
    </p:spTree>
    <p:extLst>
      <p:ext uri="{BB962C8B-B14F-4D97-AF65-F5344CB8AC3E}">
        <p14:creationId xmlns:p14="http://schemas.microsoft.com/office/powerpoint/2010/main" val="299352193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21842BA-7EFE-4E94-BF70-CCD5482705EF}" type="datetimeFigureOut">
              <a:rPr lang="en-CA" smtClean="0"/>
              <a:t>2018-11-07</a:t>
            </a:fld>
            <a:endParaRPr lang="en-CA"/>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1242386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21842BA-7EFE-4E94-BF70-CCD5482705EF}" type="datetimeFigureOut">
              <a:rPr lang="en-CA" smtClean="0"/>
              <a:t>2018-11-07</a:t>
            </a:fld>
            <a:endParaRPr lang="en-CA"/>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CA"/>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C2E8C5B3-70D6-4FAB-BB21-E17DB9DB3569}" type="slidenum">
              <a:rPr lang="en-CA" smtClean="0"/>
              <a:t>‹#›</a:t>
            </a:fld>
            <a:endParaRPr lang="en-CA"/>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2822672"/>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oPKoSrc99p4" TargetMode="External"/><Relationship Id="rId2" Type="http://schemas.openxmlformats.org/officeDocument/2006/relationships/hyperlink" Target="https://www.youtube.com/watch?v=Q8hoyO72NOg" TargetMode="External"/><Relationship Id="rId1" Type="http://schemas.openxmlformats.org/officeDocument/2006/relationships/slideLayout" Target="../slideLayouts/slideLayout2.xml"/><Relationship Id="rId6" Type="http://schemas.openxmlformats.org/officeDocument/2006/relationships/hyperlink" Target="https://www.youtube.com/watch?v=6nNFmzAOtJI" TargetMode="External"/><Relationship Id="rId5" Type="http://schemas.openxmlformats.org/officeDocument/2006/relationships/hyperlink" Target="https://www.youtube.com/watch?v=GNvW-uGBTSk" TargetMode="External"/><Relationship Id="rId4" Type="http://schemas.openxmlformats.org/officeDocument/2006/relationships/hyperlink" Target="https://www.youtube.com/watch?v=ExCLvcBVNKg"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8SuUzmqBewg" TargetMode="External"/><Relationship Id="rId2" Type="http://schemas.openxmlformats.org/officeDocument/2006/relationships/hyperlink" Target="http://www.registreentreprises.gouv.qc.ca/en/demarrer/differentes-formes-juridiques/" TargetMode="External"/><Relationship Id="rId1" Type="http://schemas.openxmlformats.org/officeDocument/2006/relationships/slideLayout" Target="../slideLayouts/slideLayout2.xml"/><Relationship Id="rId4" Type="http://schemas.openxmlformats.org/officeDocument/2006/relationships/hyperlink" Target="https://www.youtube.com/watch?v=Y888wVY5hzw"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cban.ca/wp-content/uploads/Are-GM-crops-better-for-farmers-E-web-singles.pdf" TargetMode="Externa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hyperlink" Target="https://www.corteva.com/who-we-are/our-purpose-and-values.html" TargetMode="External"/><Relationship Id="rId7" Type="http://schemas.openxmlformats.org/officeDocument/2006/relationships/hyperlink" Target="https://www.ft.com/content/4b87a028-b007-11e7-aab9-abaa44b1e130" TargetMode="External"/><Relationship Id="rId2" Type="http://schemas.openxmlformats.org/officeDocument/2006/relationships/hyperlink" Target="http://fortune.com/2017/09/01/dow-dupont-merger-complete/" TargetMode="External"/><Relationship Id="rId1" Type="http://schemas.openxmlformats.org/officeDocument/2006/relationships/slideLayout" Target="../slideLayouts/slideLayout2.xml"/><Relationship Id="rId6" Type="http://schemas.openxmlformats.org/officeDocument/2006/relationships/hyperlink" Target="http://fortune.com/2016/09/14/bayer-monsanto-agree-to-merge-in-66-billion-deal/" TargetMode="External"/><Relationship Id="rId5" Type="http://schemas.openxmlformats.org/officeDocument/2006/relationships/hyperlink" Target="https://www.reuters.com/article/us-chemchina-m-a-sinochem/chinas-chemchina-sinochem-set-to-merge-caixin-idUSKBN1JQ0PJ" TargetMode="External"/><Relationship Id="rId4" Type="http://schemas.openxmlformats.org/officeDocument/2006/relationships/hyperlink" Target="http://fortune.com/2017/05/05/chemchina-syngenta-deal-acquisition/"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monsanto.com/company/media/statements/agent-orange-background/" TargetMode="External"/><Relationship Id="rId7" Type="http://schemas.openxmlformats.org/officeDocument/2006/relationships/hyperlink" Target="https://www.youtube.com/watch?v=HsuUQzhP2Ds" TargetMode="External"/><Relationship Id="rId2" Type="http://schemas.openxmlformats.org/officeDocument/2006/relationships/hyperlink" Target="https://www.dow.com/en-us/about-dow/issues-and-challenges/agent-orange" TargetMode="External"/><Relationship Id="rId1" Type="http://schemas.openxmlformats.org/officeDocument/2006/relationships/slideLayout" Target="../slideLayouts/slideLayout2.xml"/><Relationship Id="rId6" Type="http://schemas.openxmlformats.org/officeDocument/2006/relationships/hyperlink" Target="https://www.youtube.com/watch?v=rJg19W8x_Ls" TargetMode="External"/><Relationship Id="rId5" Type="http://schemas.openxmlformats.org/officeDocument/2006/relationships/hyperlink" Target="https://www.youtube.com/watch?v=IwPSDMUtNmk" TargetMode="External"/><Relationship Id="rId4" Type="http://schemas.openxmlformats.org/officeDocument/2006/relationships/hyperlink" Target="https://www.loc.gov/rr/frd/Military_Law/pdf/Law-Reports_Vol-10.pdf"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08TI1RKj54g" TargetMode="External"/><Relationship Id="rId2" Type="http://schemas.openxmlformats.org/officeDocument/2006/relationships/hyperlink" Target="https://www.youtube.com/watch?v=invUp0SX49g"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_aAhcNjmvhc" TargetMode="External"/><Relationship Id="rId2" Type="http://schemas.openxmlformats.org/officeDocument/2006/relationships/hyperlink" Target="https://www.youtube.com/watch?v=3IsQ92KiBwM" TargetMode="External"/><Relationship Id="rId1" Type="http://schemas.openxmlformats.org/officeDocument/2006/relationships/slideLayout" Target="../slideLayouts/slideLayout2.xml"/><Relationship Id="rId4" Type="http://schemas.openxmlformats.org/officeDocument/2006/relationships/hyperlink" Target="https://www.youtube.com/watch?v=JMT6oRYgkTk"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cban.ca/wp-content/uploads/where-in-the-world-gm-crops-foods.pdf" TargetMode="Externa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cban.ca/wp-content/uploads/where-in-the-world-gm-crops-foods.pdf"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s://cban.ca/wp-content/uploads/where-in-the-world-gm-crops-foods.pdf" TargetMode="External"/><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cban.ca/wp-content/uploads/where-in-the-world-gm-crops-foods.pdf"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s://cban.ca/wp-content/uploads/where-in-the-world-gm-crops-foods.pdf" TargetMode="External"/><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cban.ca/wp-content/uploads/where-in-the-world-gm-crops-foods.pdf"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cban.ca/wp-content/uploads/where-in-the-world-gm-crops-foods.pdf"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cban.ca/wp-content/uploads/do-we-need-gm-feed-world-report-E-web.pdf"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s://cban.ca/wp-content/uploads/Are-GM-crops-better-for-farmers-E-web-singles.pdf" TargetMode="External"/><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cban.ca/wp-content/uploads/do-we-need-gm-feed-world-report-E-web.pdf" TargetMode="Externa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openxmlformats.org/officeDocument/2006/relationships/hyperlink" Target="https://cban.ca/gmos/products/ge-animals/ge-fish/" TargetMode="External"/><Relationship Id="rId13" Type="http://schemas.openxmlformats.org/officeDocument/2006/relationships/hyperlink" Target="https://cban.ca/gmos/products/not-on-the-market/flax/" TargetMode="External"/><Relationship Id="rId3" Type="http://schemas.openxmlformats.org/officeDocument/2006/relationships/hyperlink" Target="https://cban.ca/gmos/products/on-the-market/alfalfa/" TargetMode="External"/><Relationship Id="rId7" Type="http://schemas.openxmlformats.org/officeDocument/2006/relationships/hyperlink" Target="https://cban.ca/gmos/products/on-the-market/papaya/" TargetMode="External"/><Relationship Id="rId12" Type="http://schemas.openxmlformats.org/officeDocument/2006/relationships/hyperlink" Target="https://cban.ca/gmos/products/not-on-the-market/apple/" TargetMode="External"/><Relationship Id="rId2" Type="http://schemas.openxmlformats.org/officeDocument/2006/relationships/hyperlink" Target="https://cban.ca/wp-content/uploads/where-in-the-world-gm-crops-foods.pdf" TargetMode="External"/><Relationship Id="rId16" Type="http://schemas.openxmlformats.org/officeDocument/2006/relationships/hyperlink" Target="https://cban.ca/gmos/products/not-on-the-market/wheat/" TargetMode="External"/><Relationship Id="rId1" Type="http://schemas.openxmlformats.org/officeDocument/2006/relationships/slideLayout" Target="../slideLayouts/slideLayout2.xml"/><Relationship Id="rId6" Type="http://schemas.openxmlformats.org/officeDocument/2006/relationships/hyperlink" Target="https://cban.ca/gmos/products/on-the-market/cotton/" TargetMode="External"/><Relationship Id="rId11" Type="http://schemas.openxmlformats.org/officeDocument/2006/relationships/hyperlink" Target="https://cban.ca/gmos/products/on-the-market/sugar-beet/" TargetMode="External"/><Relationship Id="rId5" Type="http://schemas.openxmlformats.org/officeDocument/2006/relationships/hyperlink" Target="https://cban.ca/gmos/products/on-the-market/corn/" TargetMode="External"/><Relationship Id="rId15" Type="http://schemas.openxmlformats.org/officeDocument/2006/relationships/hyperlink" Target="https://cban.ca/gmos/products/not-on-the-market/rice/" TargetMode="External"/><Relationship Id="rId10" Type="http://schemas.openxmlformats.org/officeDocument/2006/relationships/hyperlink" Target="https://cban.ca/gmos/products/on-the-market/squash/" TargetMode="External"/><Relationship Id="rId4" Type="http://schemas.openxmlformats.org/officeDocument/2006/relationships/hyperlink" Target="https://cban.ca/gmos/products/on-the-market/canola/" TargetMode="External"/><Relationship Id="rId9" Type="http://schemas.openxmlformats.org/officeDocument/2006/relationships/hyperlink" Target="https://cban.ca/gmos/products/on-the-market/soy/" TargetMode="External"/><Relationship Id="rId14" Type="http://schemas.openxmlformats.org/officeDocument/2006/relationships/hyperlink" Target="https://cban.ca/gmos/products/not-on-the-market/potato/"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www.youtube.com/watch?v=0GUxC_nojsU"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youtube.com/watch?v=MFbGKTvl8Rg" TargetMode="External"/><Relationship Id="rId2" Type="http://schemas.openxmlformats.org/officeDocument/2006/relationships/hyperlink" Target="http://www.navdanya.org/site/"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a:t>Food and Culture</a:t>
            </a:r>
          </a:p>
        </p:txBody>
      </p:sp>
      <p:sp>
        <p:nvSpPr>
          <p:cNvPr id="3" name="Subtitle 2"/>
          <p:cNvSpPr>
            <a:spLocks noGrp="1"/>
          </p:cNvSpPr>
          <p:nvPr>
            <p:ph type="subTitle" idx="1"/>
          </p:nvPr>
        </p:nvSpPr>
        <p:spPr/>
        <p:txBody>
          <a:bodyPr>
            <a:normAutofit fontScale="85000" lnSpcReduction="20000"/>
          </a:bodyPr>
          <a:lstStyle/>
          <a:p>
            <a:r>
              <a:rPr lang="en-CA" b="1" dirty="0"/>
              <a:t>GMOs, Biodiversity, Privatization of Genetics</a:t>
            </a:r>
            <a:endParaRPr lang="en-CA" dirty="0"/>
          </a:p>
          <a:p>
            <a:r>
              <a:rPr lang="en-CA" dirty="0"/>
              <a:t>Erik Chevrier</a:t>
            </a:r>
          </a:p>
          <a:p>
            <a:r>
              <a:rPr lang="en-CA" dirty="0"/>
              <a:t>November 7</a:t>
            </a:r>
            <a:r>
              <a:rPr lang="en-CA" baseline="30000" dirty="0"/>
              <a:t>th</a:t>
            </a:r>
            <a:r>
              <a:rPr lang="en-CA" dirty="0"/>
              <a:t>, 2018</a:t>
            </a:r>
          </a:p>
        </p:txBody>
      </p:sp>
    </p:spTree>
    <p:extLst>
      <p:ext uri="{BB962C8B-B14F-4D97-AF65-F5344CB8AC3E}">
        <p14:creationId xmlns:p14="http://schemas.microsoft.com/office/powerpoint/2010/main" val="18316167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D4A58-5CE8-4FF3-BCB9-9C386CED09FC}"/>
              </a:ext>
            </a:extLst>
          </p:cNvPr>
          <p:cNvSpPr>
            <a:spLocks noGrp="1"/>
          </p:cNvSpPr>
          <p:nvPr>
            <p:ph type="title"/>
          </p:nvPr>
        </p:nvSpPr>
        <p:spPr/>
        <p:txBody>
          <a:bodyPr>
            <a:normAutofit/>
          </a:bodyPr>
          <a:lstStyle/>
          <a:p>
            <a:r>
              <a:rPr lang="en-US" dirty="0"/>
              <a:t>Violence Against Farmers </a:t>
            </a:r>
            <a:br>
              <a:rPr lang="en-US" dirty="0"/>
            </a:br>
            <a:r>
              <a:rPr lang="en-US" sz="1600" dirty="0"/>
              <a:t>Vandana Shiva (2015) </a:t>
            </a:r>
            <a:r>
              <a:rPr lang="en-CA" sz="1600" dirty="0"/>
              <a:t>Who Really Feeds the World? The Failures of Agribusiness and the Promise of Agroecology</a:t>
            </a:r>
            <a:endParaRPr lang="en-US" sz="1600" dirty="0"/>
          </a:p>
        </p:txBody>
      </p:sp>
      <p:sp>
        <p:nvSpPr>
          <p:cNvPr id="3" name="Content Placeholder 2">
            <a:extLst>
              <a:ext uri="{FF2B5EF4-FFF2-40B4-BE49-F238E27FC236}">
                <a16:creationId xmlns:a16="http://schemas.microsoft.com/office/drawing/2014/main" id="{F0A57D15-C7A5-418E-9FF0-7147115B54B4}"/>
              </a:ext>
            </a:extLst>
          </p:cNvPr>
          <p:cNvSpPr>
            <a:spLocks noGrp="1"/>
          </p:cNvSpPr>
          <p:nvPr>
            <p:ph idx="1"/>
          </p:nvPr>
        </p:nvSpPr>
        <p:spPr/>
        <p:txBody>
          <a:bodyPr/>
          <a:lstStyle/>
          <a:p>
            <a:r>
              <a:rPr lang="en-US" dirty="0"/>
              <a:t>Farmers are being criminalized for seed breeding, seed saving and seed sharing</a:t>
            </a:r>
          </a:p>
          <a:p>
            <a:pPr lvl="1"/>
            <a:r>
              <a:rPr lang="en-US" dirty="0"/>
              <a:t>Contribution to seed breeding is being erased – farmers have coevolved with nature</a:t>
            </a:r>
          </a:p>
          <a:p>
            <a:pPr lvl="1"/>
            <a:r>
              <a:rPr lang="en-US" dirty="0"/>
              <a:t>Patents lead to royalty collection</a:t>
            </a:r>
          </a:p>
          <a:p>
            <a:pPr lvl="1"/>
            <a:r>
              <a:rPr lang="en-US" dirty="0"/>
              <a:t>Contamination leads to lawsuits</a:t>
            </a:r>
          </a:p>
        </p:txBody>
      </p:sp>
    </p:spTree>
    <p:extLst>
      <p:ext uri="{BB962C8B-B14F-4D97-AF65-F5344CB8AC3E}">
        <p14:creationId xmlns:p14="http://schemas.microsoft.com/office/powerpoint/2010/main" val="16207930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BBD46-8595-46D8-A250-897E465A3A7D}"/>
              </a:ext>
            </a:extLst>
          </p:cNvPr>
          <p:cNvSpPr>
            <a:spLocks noGrp="1"/>
          </p:cNvSpPr>
          <p:nvPr>
            <p:ph type="title"/>
          </p:nvPr>
        </p:nvSpPr>
        <p:spPr/>
        <p:txBody>
          <a:bodyPr/>
          <a:lstStyle/>
          <a:p>
            <a:r>
              <a:rPr lang="en-US" dirty="0"/>
              <a:t>TRIPS Agreement</a:t>
            </a:r>
          </a:p>
        </p:txBody>
      </p:sp>
      <p:sp>
        <p:nvSpPr>
          <p:cNvPr id="3" name="Content Placeholder 2">
            <a:extLst>
              <a:ext uri="{FF2B5EF4-FFF2-40B4-BE49-F238E27FC236}">
                <a16:creationId xmlns:a16="http://schemas.microsoft.com/office/drawing/2014/main" id="{96189EE7-3630-41D5-A297-A275BA2DEDF9}"/>
              </a:ext>
            </a:extLst>
          </p:cNvPr>
          <p:cNvSpPr>
            <a:spLocks noGrp="1"/>
          </p:cNvSpPr>
          <p:nvPr>
            <p:ph idx="1"/>
          </p:nvPr>
        </p:nvSpPr>
        <p:spPr/>
        <p:txBody>
          <a:bodyPr/>
          <a:lstStyle/>
          <a:p>
            <a:r>
              <a:rPr lang="en-US" dirty="0"/>
              <a:t>Article 27.3(b) </a:t>
            </a:r>
          </a:p>
          <a:p>
            <a:pPr lvl="1"/>
            <a:r>
              <a:rPr lang="en-US" dirty="0"/>
              <a:t>Parties may exclude from patentability plants and animals other than micro-organisms, and essentially biological processes for the production of plants or animals other than non-biological and micro-biological processes. However, parties shall provide for the protection of plant varieties either by patents of by effective </a:t>
            </a:r>
            <a:r>
              <a:rPr lang="en-US" i="1" dirty="0"/>
              <a:t>sui generis system of by any combination thereof.</a:t>
            </a:r>
          </a:p>
          <a:p>
            <a:pPr marL="201168" lvl="1" indent="0">
              <a:buNone/>
            </a:pPr>
            <a:endParaRPr lang="en-US" i="1" dirty="0"/>
          </a:p>
          <a:p>
            <a:pPr marL="201168" lvl="1" indent="0">
              <a:buNone/>
            </a:pPr>
            <a:r>
              <a:rPr lang="en-US" i="1" dirty="0">
                <a:hlinkClick r:id="rId2"/>
              </a:rPr>
              <a:t>Vernon Hugh Bowman</a:t>
            </a:r>
            <a:endParaRPr lang="en-US" i="1" dirty="0"/>
          </a:p>
          <a:p>
            <a:pPr marL="201168" lvl="1" indent="0">
              <a:buNone/>
            </a:pPr>
            <a:r>
              <a:rPr lang="en-US" i="1" dirty="0">
                <a:hlinkClick r:id="rId3"/>
              </a:rPr>
              <a:t>Percy Schmeiser</a:t>
            </a:r>
            <a:endParaRPr lang="en-US" i="1" dirty="0"/>
          </a:p>
          <a:p>
            <a:pPr marL="201168" lvl="1" indent="0">
              <a:buNone/>
            </a:pPr>
            <a:r>
              <a:rPr lang="en-US" i="1" dirty="0">
                <a:hlinkClick r:id="rId4"/>
              </a:rPr>
              <a:t>Percy Schmeiser on Democracy Now</a:t>
            </a:r>
            <a:endParaRPr lang="en-US" i="1" dirty="0"/>
          </a:p>
          <a:p>
            <a:pPr marL="201168" lvl="1" indent="0">
              <a:buNone/>
            </a:pPr>
            <a:r>
              <a:rPr lang="en-US" i="1" dirty="0">
                <a:hlinkClick r:id="rId5"/>
              </a:rPr>
              <a:t>Monsanto vs Farmers </a:t>
            </a:r>
            <a:endParaRPr lang="en-US" i="1" dirty="0"/>
          </a:p>
          <a:p>
            <a:pPr marL="201168" lvl="1" indent="0">
              <a:buNone/>
            </a:pPr>
            <a:r>
              <a:rPr lang="en-US" i="1" dirty="0">
                <a:hlinkClick r:id="rId6"/>
              </a:rPr>
              <a:t>The World According to Monsanto</a:t>
            </a:r>
            <a:endParaRPr lang="en-US" i="1" dirty="0"/>
          </a:p>
          <a:p>
            <a:pPr marL="201168" lvl="1" indent="0">
              <a:buNone/>
            </a:pPr>
            <a:endParaRPr lang="en-US" i="1" dirty="0"/>
          </a:p>
          <a:p>
            <a:pPr marL="201168" lvl="1" indent="0">
              <a:buNone/>
            </a:pPr>
            <a:r>
              <a:rPr lang="en-US" i="1" dirty="0"/>
              <a:t>								</a:t>
            </a:r>
            <a:endParaRPr lang="en-US" dirty="0"/>
          </a:p>
        </p:txBody>
      </p:sp>
    </p:spTree>
    <p:extLst>
      <p:ext uri="{BB962C8B-B14F-4D97-AF65-F5344CB8AC3E}">
        <p14:creationId xmlns:p14="http://schemas.microsoft.com/office/powerpoint/2010/main" val="15314512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011AB-A476-40AC-9366-ADE45ECD9921}"/>
              </a:ext>
            </a:extLst>
          </p:cNvPr>
          <p:cNvSpPr>
            <a:spLocks noGrp="1"/>
          </p:cNvSpPr>
          <p:nvPr>
            <p:ph type="title"/>
          </p:nvPr>
        </p:nvSpPr>
        <p:spPr/>
        <p:txBody>
          <a:bodyPr/>
          <a:lstStyle/>
          <a:p>
            <a:r>
              <a:rPr lang="en-US" dirty="0"/>
              <a:t>Corporation</a:t>
            </a:r>
          </a:p>
        </p:txBody>
      </p:sp>
      <p:sp>
        <p:nvSpPr>
          <p:cNvPr id="3" name="Content Placeholder 2">
            <a:extLst>
              <a:ext uri="{FF2B5EF4-FFF2-40B4-BE49-F238E27FC236}">
                <a16:creationId xmlns:a16="http://schemas.microsoft.com/office/drawing/2014/main" id="{944DD81A-5CDC-4965-A6AC-FDC5EB65D993}"/>
              </a:ext>
            </a:extLst>
          </p:cNvPr>
          <p:cNvSpPr>
            <a:spLocks noGrp="1"/>
          </p:cNvSpPr>
          <p:nvPr>
            <p:ph idx="1"/>
          </p:nvPr>
        </p:nvSpPr>
        <p:spPr>
          <a:xfrm>
            <a:off x="1097280" y="1845733"/>
            <a:ext cx="10058400" cy="4431695"/>
          </a:xfrm>
        </p:spPr>
        <p:txBody>
          <a:bodyPr>
            <a:normAutofit fontScale="92500" lnSpcReduction="10000"/>
          </a:bodyPr>
          <a:lstStyle/>
          <a:p>
            <a:pPr>
              <a:buClrTx/>
              <a:buFontTx/>
              <a:buNone/>
            </a:pPr>
            <a:r>
              <a:rPr lang="en-CA" altLang="en-US" sz="2800" dirty="0">
                <a:hlinkClick r:id="rId2"/>
              </a:rPr>
              <a:t>Definition of Corporation in Quebec</a:t>
            </a:r>
            <a:endParaRPr lang="en-CA" altLang="en-US" sz="2800" dirty="0"/>
          </a:p>
          <a:p>
            <a:r>
              <a:rPr lang="en-CA" dirty="0"/>
              <a:t>A business corporation (also called "corporation" or "legal person") is a separate legal entity and, accordingly, has its own specific rights and obligations.</a:t>
            </a:r>
          </a:p>
          <a:p>
            <a:r>
              <a:rPr lang="en-CA" dirty="0"/>
              <a:t>The purpose of a business corporation is to operate an enterprise in order to generate profits that will be distributed, if applicable, among its shareholders.</a:t>
            </a:r>
          </a:p>
          <a:p>
            <a:r>
              <a:rPr lang="en-CA" dirty="0"/>
              <a:t>A business corporation:</a:t>
            </a:r>
          </a:p>
          <a:p>
            <a:pPr lvl="1"/>
            <a:r>
              <a:rPr lang="en-CA" dirty="0"/>
              <a:t>has an existence separate from that of its shareholders;</a:t>
            </a:r>
          </a:p>
          <a:p>
            <a:pPr lvl="1"/>
            <a:r>
              <a:rPr lang="en-CA" dirty="0"/>
              <a:t>owns property in its own name;</a:t>
            </a:r>
          </a:p>
          <a:p>
            <a:pPr lvl="1"/>
            <a:r>
              <a:rPr lang="en-CA" dirty="0"/>
              <a:t>acquires rights and assumes obligations and liabilities;</a:t>
            </a:r>
          </a:p>
          <a:p>
            <a:pPr lvl="1"/>
            <a:r>
              <a:rPr lang="en-CA" dirty="0"/>
              <a:t>signs contracts through its directors;</a:t>
            </a:r>
          </a:p>
          <a:p>
            <a:pPr lvl="1"/>
            <a:r>
              <a:rPr lang="en-CA" dirty="0"/>
              <a:t>may sue or be sued in the same way as a natural person</a:t>
            </a:r>
          </a:p>
          <a:p>
            <a:pPr lvl="1"/>
            <a:endParaRPr lang="en-CA" dirty="0"/>
          </a:p>
          <a:p>
            <a:pPr marL="201168" lvl="1" indent="0">
              <a:buNone/>
            </a:pPr>
            <a:r>
              <a:rPr lang="en-CA" dirty="0">
                <a:hlinkClick r:id="rId3"/>
              </a:rPr>
              <a:t>The Corporation – What is a Corporation?</a:t>
            </a:r>
            <a:endParaRPr lang="en-CA" dirty="0"/>
          </a:p>
          <a:p>
            <a:pPr marL="201168" lvl="1" indent="0">
              <a:buNone/>
            </a:pPr>
            <a:r>
              <a:rPr lang="en-CA" dirty="0">
                <a:hlinkClick r:id="rId4"/>
              </a:rPr>
              <a:t>The Corporation – Full Movie</a:t>
            </a:r>
            <a:r>
              <a:rPr lang="en-CA" dirty="0"/>
              <a:t> -  2h 11min 33sec</a:t>
            </a:r>
          </a:p>
          <a:p>
            <a:endParaRPr lang="en-US" dirty="0"/>
          </a:p>
        </p:txBody>
      </p:sp>
    </p:spTree>
    <p:extLst>
      <p:ext uri="{BB962C8B-B14F-4D97-AF65-F5344CB8AC3E}">
        <p14:creationId xmlns:p14="http://schemas.microsoft.com/office/powerpoint/2010/main" val="25924395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A571B9E2-061A-43E8-AE26-CA242606E80C}"/>
              </a:ext>
            </a:extLst>
          </p:cNvPr>
          <p:cNvSpPr txBox="1">
            <a:spLocks/>
          </p:cNvSpPr>
          <p:nvPr/>
        </p:nvSpPr>
        <p:spPr>
          <a:xfrm>
            <a:off x="10907485" y="5638801"/>
            <a:ext cx="907143" cy="355600"/>
          </a:xfrm>
          <a:prstGeom prst="rect">
            <a:avLst/>
          </a:prstGeom>
        </p:spPr>
        <p:txBody>
          <a:bodyPr vert="horz" lIns="0" tIns="45720" rIns="0" bIns="45720" rtlCol="0">
            <a:normAutofit fontScale="925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a:hlinkClick r:id="rId2"/>
              </a:rPr>
              <a:t>Source</a:t>
            </a:r>
            <a:endParaRPr lang="en-US" dirty="0"/>
          </a:p>
          <a:p>
            <a:endParaRPr lang="en-US" dirty="0"/>
          </a:p>
        </p:txBody>
      </p:sp>
      <p:pic>
        <p:nvPicPr>
          <p:cNvPr id="5" name="Picture 4">
            <a:extLst>
              <a:ext uri="{FF2B5EF4-FFF2-40B4-BE49-F238E27FC236}">
                <a16:creationId xmlns:a16="http://schemas.microsoft.com/office/drawing/2014/main" id="{F951C25E-2A72-4606-AEAB-D221410387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25" y="1320673"/>
            <a:ext cx="8484036" cy="4927853"/>
          </a:xfrm>
          <a:prstGeom prst="rect">
            <a:avLst/>
          </a:prstGeom>
        </p:spPr>
      </p:pic>
      <p:pic>
        <p:nvPicPr>
          <p:cNvPr id="7" name="Picture 6">
            <a:extLst>
              <a:ext uri="{FF2B5EF4-FFF2-40B4-BE49-F238E27FC236}">
                <a16:creationId xmlns:a16="http://schemas.microsoft.com/office/drawing/2014/main" id="{B815483C-E77E-4953-93B0-0528572345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05971" y="139535"/>
            <a:ext cx="3019205" cy="5499266"/>
          </a:xfrm>
          <a:prstGeom prst="rect">
            <a:avLst/>
          </a:prstGeom>
        </p:spPr>
      </p:pic>
    </p:spTree>
    <p:extLst>
      <p:ext uri="{BB962C8B-B14F-4D97-AF65-F5344CB8AC3E}">
        <p14:creationId xmlns:p14="http://schemas.microsoft.com/office/powerpoint/2010/main" val="23344136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55C68-DED3-4FAE-8966-86A776266A79}"/>
              </a:ext>
            </a:extLst>
          </p:cNvPr>
          <p:cNvSpPr>
            <a:spLocks noGrp="1"/>
          </p:cNvSpPr>
          <p:nvPr>
            <p:ph type="title"/>
          </p:nvPr>
        </p:nvSpPr>
        <p:spPr/>
        <p:txBody>
          <a:bodyPr/>
          <a:lstStyle/>
          <a:p>
            <a:r>
              <a:rPr lang="en-US" dirty="0"/>
              <a:t>Seed &amp; Fertilizer Companies Merge Since the CBAN Report</a:t>
            </a:r>
          </a:p>
        </p:txBody>
      </p:sp>
      <p:sp>
        <p:nvSpPr>
          <p:cNvPr id="3" name="Content Placeholder 2">
            <a:extLst>
              <a:ext uri="{FF2B5EF4-FFF2-40B4-BE49-F238E27FC236}">
                <a16:creationId xmlns:a16="http://schemas.microsoft.com/office/drawing/2014/main" id="{B99F2B7F-3E48-4EFB-AFA5-AA635F3FD008}"/>
              </a:ext>
            </a:extLst>
          </p:cNvPr>
          <p:cNvSpPr>
            <a:spLocks noGrp="1"/>
          </p:cNvSpPr>
          <p:nvPr>
            <p:ph idx="1"/>
          </p:nvPr>
        </p:nvSpPr>
        <p:spPr/>
        <p:txBody>
          <a:bodyPr>
            <a:normAutofit/>
          </a:bodyPr>
          <a:lstStyle/>
          <a:p>
            <a:r>
              <a:rPr lang="en-CA" dirty="0"/>
              <a:t>With the Bayer-Monsanto merger, four companies will control about two thirds of the global seed market and more than 70% of global pesticides:</a:t>
            </a:r>
            <a:endParaRPr lang="en-US" dirty="0">
              <a:hlinkClick r:id="rId2"/>
            </a:endParaRPr>
          </a:p>
          <a:p>
            <a:r>
              <a:rPr lang="en-US" dirty="0">
                <a:hlinkClick r:id="rId2"/>
              </a:rPr>
              <a:t>Dow Chemical and DuPont merged and are now called DowDuPont</a:t>
            </a:r>
            <a:r>
              <a:rPr lang="en-US" dirty="0"/>
              <a:t> </a:t>
            </a:r>
          </a:p>
          <a:p>
            <a:pPr lvl="1"/>
            <a:r>
              <a:rPr lang="en-US" dirty="0" err="1">
                <a:hlinkClick r:id="rId3"/>
              </a:rPr>
              <a:t>Corteva</a:t>
            </a:r>
            <a:r>
              <a:rPr lang="en-US" dirty="0">
                <a:hlinkClick r:id="rId3"/>
              </a:rPr>
              <a:t> </a:t>
            </a:r>
            <a:r>
              <a:rPr lang="en-US" dirty="0" err="1">
                <a:hlinkClick r:id="rId3"/>
              </a:rPr>
              <a:t>Agriscience</a:t>
            </a:r>
            <a:r>
              <a:rPr lang="en-US" dirty="0">
                <a:hlinkClick r:id="rId3"/>
              </a:rPr>
              <a:t> is the agriculture division of DowDuPont</a:t>
            </a:r>
            <a:endParaRPr lang="en-US" dirty="0"/>
          </a:p>
          <a:p>
            <a:r>
              <a:rPr lang="en-US" dirty="0" err="1">
                <a:hlinkClick r:id="rId4"/>
              </a:rPr>
              <a:t>ChemChina</a:t>
            </a:r>
            <a:r>
              <a:rPr lang="en-US" dirty="0">
                <a:hlinkClick r:id="rId4"/>
              </a:rPr>
              <a:t> bought Syngenta</a:t>
            </a:r>
            <a:r>
              <a:rPr lang="en-US" dirty="0"/>
              <a:t> and is </a:t>
            </a:r>
            <a:r>
              <a:rPr lang="en-US" dirty="0">
                <a:hlinkClick r:id="rId5"/>
              </a:rPr>
              <a:t>expected to merge with </a:t>
            </a:r>
            <a:r>
              <a:rPr lang="en-US" dirty="0" err="1">
                <a:hlinkClick r:id="rId5"/>
              </a:rPr>
              <a:t>Sinochem</a:t>
            </a:r>
            <a:endParaRPr lang="en-US" dirty="0"/>
          </a:p>
          <a:p>
            <a:r>
              <a:rPr lang="en-US" dirty="0">
                <a:hlinkClick r:id="rId6"/>
              </a:rPr>
              <a:t>Bayer bought Monsanto</a:t>
            </a:r>
            <a:endParaRPr lang="en-US" dirty="0"/>
          </a:p>
          <a:p>
            <a:r>
              <a:rPr lang="en-US" dirty="0">
                <a:hlinkClick r:id="rId7"/>
              </a:rPr>
              <a:t>BASF acquires seed and non-selective herbicide companies from Bayer to help reduce concerns of anti-trust violations</a:t>
            </a:r>
            <a:endParaRPr lang="en-US" dirty="0"/>
          </a:p>
          <a:p>
            <a:pPr marL="0" indent="0">
              <a:buNone/>
            </a:pPr>
            <a:endParaRPr lang="en-US" dirty="0"/>
          </a:p>
          <a:p>
            <a:endParaRPr lang="en-US" dirty="0"/>
          </a:p>
        </p:txBody>
      </p:sp>
    </p:spTree>
    <p:extLst>
      <p:ext uri="{BB962C8B-B14F-4D97-AF65-F5344CB8AC3E}">
        <p14:creationId xmlns:p14="http://schemas.microsoft.com/office/powerpoint/2010/main" val="22059131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8FBC0-D43F-4B7A-A44C-CEB4EB05CD2B}"/>
              </a:ext>
            </a:extLst>
          </p:cNvPr>
          <p:cNvSpPr>
            <a:spLocks noGrp="1"/>
          </p:cNvSpPr>
          <p:nvPr>
            <p:ph type="title"/>
          </p:nvPr>
        </p:nvSpPr>
        <p:spPr/>
        <p:txBody>
          <a:bodyPr>
            <a:normAutofit/>
          </a:bodyPr>
          <a:lstStyle/>
          <a:p>
            <a:r>
              <a:rPr lang="en-US" sz="4400" dirty="0"/>
              <a:t>Companies of War, Destruction and Death</a:t>
            </a:r>
          </a:p>
        </p:txBody>
      </p:sp>
      <p:sp>
        <p:nvSpPr>
          <p:cNvPr id="3" name="Content Placeholder 2">
            <a:extLst>
              <a:ext uri="{FF2B5EF4-FFF2-40B4-BE49-F238E27FC236}">
                <a16:creationId xmlns:a16="http://schemas.microsoft.com/office/drawing/2014/main" id="{6C2B0204-AD50-494F-BE01-078880F53B14}"/>
              </a:ext>
            </a:extLst>
          </p:cNvPr>
          <p:cNvSpPr>
            <a:spLocks noGrp="1"/>
          </p:cNvSpPr>
          <p:nvPr>
            <p:ph idx="1"/>
          </p:nvPr>
        </p:nvSpPr>
        <p:spPr/>
        <p:txBody>
          <a:bodyPr>
            <a:normAutofit/>
          </a:bodyPr>
          <a:lstStyle/>
          <a:p>
            <a:pPr marL="0" indent="0">
              <a:buNone/>
            </a:pPr>
            <a:r>
              <a:rPr lang="en-US" dirty="0"/>
              <a:t>These are a few examples:</a:t>
            </a:r>
          </a:p>
          <a:p>
            <a:r>
              <a:rPr lang="en-US" dirty="0">
                <a:hlinkClick r:id="rId2"/>
              </a:rPr>
              <a:t>Dow Chemical Invented Agent Orange</a:t>
            </a:r>
            <a:endParaRPr lang="en-US" dirty="0">
              <a:hlinkClick r:id="rId3"/>
            </a:endParaRPr>
          </a:p>
          <a:p>
            <a:r>
              <a:rPr lang="en-US" dirty="0">
                <a:hlinkClick r:id="rId3"/>
              </a:rPr>
              <a:t>Monsanto produced Agent Orange and now is using it as a fertilizer</a:t>
            </a:r>
            <a:endParaRPr lang="en-US" dirty="0"/>
          </a:p>
          <a:p>
            <a:r>
              <a:rPr lang="en-US" dirty="0"/>
              <a:t>Bayer and BASF formed </a:t>
            </a:r>
            <a:r>
              <a:rPr lang="en-US" dirty="0">
                <a:hlinkClick r:id="rId4"/>
              </a:rPr>
              <a:t>IG Farben </a:t>
            </a:r>
            <a:r>
              <a:rPr lang="en-US" dirty="0"/>
              <a:t>a company who worked with the Nazis and tested chemicals and drugs on people including Zyklon B</a:t>
            </a:r>
          </a:p>
          <a:p>
            <a:endParaRPr lang="en-CA" b="1" dirty="0"/>
          </a:p>
          <a:p>
            <a:r>
              <a:rPr lang="en-CA" dirty="0">
                <a:hlinkClick r:id="rId5"/>
              </a:rPr>
              <a:t>The Bhopal disaster: Toxic legacy</a:t>
            </a:r>
            <a:endParaRPr lang="en-CA" dirty="0"/>
          </a:p>
          <a:p>
            <a:r>
              <a:rPr lang="en-US" dirty="0">
                <a:hlinkClick r:id="rId6"/>
              </a:rPr>
              <a:t>One Night in Bhopal</a:t>
            </a:r>
            <a:endParaRPr lang="en-US" dirty="0"/>
          </a:p>
          <a:p>
            <a:r>
              <a:rPr lang="en-US" dirty="0">
                <a:hlinkClick r:id="rId7"/>
              </a:rPr>
              <a:t>The Bhopal Disaster</a:t>
            </a:r>
            <a:endParaRPr lang="en-US" dirty="0"/>
          </a:p>
          <a:p>
            <a:endParaRPr lang="en-US" dirty="0"/>
          </a:p>
        </p:txBody>
      </p:sp>
    </p:spTree>
    <p:extLst>
      <p:ext uri="{BB962C8B-B14F-4D97-AF65-F5344CB8AC3E}">
        <p14:creationId xmlns:p14="http://schemas.microsoft.com/office/powerpoint/2010/main" val="11700439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4C803-099C-4A6C-AA1E-3FB294D05B41}"/>
              </a:ext>
            </a:extLst>
          </p:cNvPr>
          <p:cNvSpPr>
            <a:spLocks noGrp="1"/>
          </p:cNvSpPr>
          <p:nvPr>
            <p:ph type="title"/>
          </p:nvPr>
        </p:nvSpPr>
        <p:spPr/>
        <p:txBody>
          <a:bodyPr/>
          <a:lstStyle/>
          <a:p>
            <a:r>
              <a:rPr lang="en-US" dirty="0"/>
              <a:t>Living Soil Not Chemical Fertilizers</a:t>
            </a:r>
          </a:p>
        </p:txBody>
      </p:sp>
      <p:sp>
        <p:nvSpPr>
          <p:cNvPr id="3" name="Content Placeholder 2">
            <a:extLst>
              <a:ext uri="{FF2B5EF4-FFF2-40B4-BE49-F238E27FC236}">
                <a16:creationId xmlns:a16="http://schemas.microsoft.com/office/drawing/2014/main" id="{3A5E4BB7-606C-401D-9DDF-8171B5B05F1E}"/>
              </a:ext>
            </a:extLst>
          </p:cNvPr>
          <p:cNvSpPr>
            <a:spLocks noGrp="1"/>
          </p:cNvSpPr>
          <p:nvPr>
            <p:ph idx="1"/>
          </p:nvPr>
        </p:nvSpPr>
        <p:spPr/>
        <p:txBody>
          <a:bodyPr>
            <a:normAutofit/>
          </a:bodyPr>
          <a:lstStyle/>
          <a:p>
            <a:r>
              <a:rPr lang="en-US" sz="3200" dirty="0">
                <a:hlinkClick r:id="rId2"/>
              </a:rPr>
              <a:t>FAO Video About Soil</a:t>
            </a:r>
            <a:endParaRPr lang="en-US" sz="3200" dirty="0"/>
          </a:p>
          <a:p>
            <a:endParaRPr lang="en-US" sz="3200" dirty="0"/>
          </a:p>
          <a:p>
            <a:r>
              <a:rPr lang="en-US" sz="3200" dirty="0">
                <a:hlinkClick r:id="rId3"/>
              </a:rPr>
              <a:t>The Soil Story</a:t>
            </a:r>
            <a:endParaRPr lang="en-US" sz="3200" dirty="0"/>
          </a:p>
          <a:p>
            <a:endParaRPr lang="en-US" sz="3200" dirty="0"/>
          </a:p>
        </p:txBody>
      </p:sp>
    </p:spTree>
    <p:extLst>
      <p:ext uri="{BB962C8B-B14F-4D97-AF65-F5344CB8AC3E}">
        <p14:creationId xmlns:p14="http://schemas.microsoft.com/office/powerpoint/2010/main" val="39307196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9EE37-1FA3-4589-B69B-A1F45465B6D0}"/>
              </a:ext>
            </a:extLst>
          </p:cNvPr>
          <p:cNvSpPr>
            <a:spLocks noGrp="1"/>
          </p:cNvSpPr>
          <p:nvPr>
            <p:ph type="title"/>
          </p:nvPr>
        </p:nvSpPr>
        <p:spPr/>
        <p:txBody>
          <a:bodyPr/>
          <a:lstStyle/>
          <a:p>
            <a:r>
              <a:rPr lang="en-US" dirty="0"/>
              <a:t>GMO Myths According to Vandana Shiva</a:t>
            </a:r>
          </a:p>
        </p:txBody>
      </p:sp>
      <p:sp>
        <p:nvSpPr>
          <p:cNvPr id="3" name="Content Placeholder 2">
            <a:extLst>
              <a:ext uri="{FF2B5EF4-FFF2-40B4-BE49-F238E27FC236}">
                <a16:creationId xmlns:a16="http://schemas.microsoft.com/office/drawing/2014/main" id="{F2AAB50C-01F2-4B42-A3A5-D21A835EE2C0}"/>
              </a:ext>
            </a:extLst>
          </p:cNvPr>
          <p:cNvSpPr>
            <a:spLocks noGrp="1"/>
          </p:cNvSpPr>
          <p:nvPr>
            <p:ph idx="1"/>
          </p:nvPr>
        </p:nvSpPr>
        <p:spPr/>
        <p:txBody>
          <a:bodyPr/>
          <a:lstStyle/>
          <a:p>
            <a:r>
              <a:rPr lang="en-US" dirty="0"/>
              <a:t>Myth 1 – GMOs are an ‘invention of corporations’ and therefore can be patented and owned </a:t>
            </a:r>
          </a:p>
          <a:p>
            <a:r>
              <a:rPr lang="en-US" dirty="0"/>
              <a:t>Myth 2 – Genetic engineering is more accurate and precise than conventional breeding</a:t>
            </a:r>
          </a:p>
          <a:p>
            <a:r>
              <a:rPr lang="en-US" dirty="0"/>
              <a:t>Myth 3 – GMOs are just like naturally occurring organisms, and therefore they are safe</a:t>
            </a:r>
          </a:p>
          <a:p>
            <a:r>
              <a:rPr lang="en-US" dirty="0"/>
              <a:t>Myth 4 – GMOs are based on cutting edge science; GMO critics are ‘anti-science’</a:t>
            </a:r>
          </a:p>
          <a:p>
            <a:r>
              <a:rPr lang="en-US" dirty="0"/>
              <a:t>Myth 5 – GMOs increase yields and are the answer to world hunger</a:t>
            </a:r>
          </a:p>
          <a:p>
            <a:r>
              <a:rPr lang="en-US" dirty="0"/>
              <a:t>Myth 6 – GMOs reduce chemical use and are therefore environmentally beneficial </a:t>
            </a:r>
          </a:p>
          <a:p>
            <a:r>
              <a:rPr lang="en-US" dirty="0"/>
              <a:t>Myth 7 – GMOs promote free choice</a:t>
            </a:r>
          </a:p>
        </p:txBody>
      </p:sp>
    </p:spTree>
    <p:extLst>
      <p:ext uri="{BB962C8B-B14F-4D97-AF65-F5344CB8AC3E}">
        <p14:creationId xmlns:p14="http://schemas.microsoft.com/office/powerpoint/2010/main" val="32937001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D44D0-3451-427E-88ED-2B948A1301F6}"/>
              </a:ext>
            </a:extLst>
          </p:cNvPr>
          <p:cNvSpPr>
            <a:spLocks noGrp="1"/>
          </p:cNvSpPr>
          <p:nvPr>
            <p:ph type="title"/>
          </p:nvPr>
        </p:nvSpPr>
        <p:spPr/>
        <p:txBody>
          <a:bodyPr/>
          <a:lstStyle/>
          <a:p>
            <a:r>
              <a:rPr lang="en-US" dirty="0"/>
              <a:t>What is a GMO?</a:t>
            </a:r>
          </a:p>
        </p:txBody>
      </p:sp>
      <p:sp>
        <p:nvSpPr>
          <p:cNvPr id="3" name="Content Placeholder 2">
            <a:extLst>
              <a:ext uri="{FF2B5EF4-FFF2-40B4-BE49-F238E27FC236}">
                <a16:creationId xmlns:a16="http://schemas.microsoft.com/office/drawing/2014/main" id="{705B4F61-7E4A-443F-9AF4-7656A3E22A2C}"/>
              </a:ext>
            </a:extLst>
          </p:cNvPr>
          <p:cNvSpPr>
            <a:spLocks noGrp="1"/>
          </p:cNvSpPr>
          <p:nvPr>
            <p:ph idx="1"/>
          </p:nvPr>
        </p:nvSpPr>
        <p:spPr/>
        <p:txBody>
          <a:bodyPr/>
          <a:lstStyle/>
          <a:p>
            <a:r>
              <a:rPr lang="en-CA" dirty="0">
                <a:hlinkClick r:id="rId2"/>
              </a:rPr>
              <a:t>Genetic Engineering</a:t>
            </a:r>
            <a:endParaRPr lang="en-CA" dirty="0"/>
          </a:p>
          <a:p>
            <a:r>
              <a:rPr lang="en-CA" dirty="0"/>
              <a:t>Mae-Wan Ho</a:t>
            </a:r>
          </a:p>
          <a:p>
            <a:r>
              <a:rPr lang="en-CA" dirty="0"/>
              <a:t>GMO is an organism with synthetic genetic material inserted into its gnome. It is made in a laboratory. </a:t>
            </a:r>
          </a:p>
          <a:p>
            <a:endParaRPr lang="en-US" dirty="0"/>
          </a:p>
          <a:p>
            <a:r>
              <a:rPr lang="en-US" dirty="0">
                <a:hlinkClick r:id="rId3"/>
              </a:rPr>
              <a:t>Epigenetics </a:t>
            </a:r>
            <a:endParaRPr lang="en-US" dirty="0"/>
          </a:p>
          <a:p>
            <a:endParaRPr lang="en-US" dirty="0"/>
          </a:p>
          <a:p>
            <a:r>
              <a:rPr lang="en-US" dirty="0">
                <a:hlinkClick r:id="rId4"/>
              </a:rPr>
              <a:t>Epigenetics – More Technical Mechanics</a:t>
            </a:r>
            <a:endParaRPr lang="en-US" dirty="0"/>
          </a:p>
        </p:txBody>
      </p:sp>
    </p:spTree>
    <p:extLst>
      <p:ext uri="{BB962C8B-B14F-4D97-AF65-F5344CB8AC3E}">
        <p14:creationId xmlns:p14="http://schemas.microsoft.com/office/powerpoint/2010/main" val="19422273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E383B68-CC91-43F0-B2E8-9D0EAFF3E34E}"/>
              </a:ext>
            </a:extLst>
          </p:cNvPr>
          <p:cNvSpPr>
            <a:spLocks noGrp="1"/>
          </p:cNvSpPr>
          <p:nvPr>
            <p:ph idx="4294967295"/>
          </p:nvPr>
        </p:nvSpPr>
        <p:spPr>
          <a:xfrm>
            <a:off x="10907485" y="5638801"/>
            <a:ext cx="907143" cy="355600"/>
          </a:xfrm>
        </p:spPr>
        <p:txBody>
          <a:bodyPr>
            <a:normAutofit fontScale="92500" lnSpcReduction="10000"/>
          </a:bodyPr>
          <a:lstStyle/>
          <a:p>
            <a:r>
              <a:rPr lang="en-US" dirty="0">
                <a:hlinkClick r:id="rId2"/>
              </a:rPr>
              <a:t>Source</a:t>
            </a:r>
            <a:endParaRPr lang="en-US" dirty="0"/>
          </a:p>
          <a:p>
            <a:endParaRPr lang="en-US" dirty="0"/>
          </a:p>
        </p:txBody>
      </p:sp>
      <p:pic>
        <p:nvPicPr>
          <p:cNvPr id="5" name="Picture 4">
            <a:extLst>
              <a:ext uri="{FF2B5EF4-FFF2-40B4-BE49-F238E27FC236}">
                <a16:creationId xmlns:a16="http://schemas.microsoft.com/office/drawing/2014/main" id="{678A44CB-332C-465D-A85C-1CC7680BEF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1086" y="101801"/>
            <a:ext cx="3759199" cy="6587349"/>
          </a:xfrm>
          <a:prstGeom prst="rect">
            <a:avLst/>
          </a:prstGeom>
        </p:spPr>
      </p:pic>
      <p:pic>
        <p:nvPicPr>
          <p:cNvPr id="7" name="Picture 6">
            <a:extLst>
              <a:ext uri="{FF2B5EF4-FFF2-40B4-BE49-F238E27FC236}">
                <a16:creationId xmlns:a16="http://schemas.microsoft.com/office/drawing/2014/main" id="{096C2B3F-1A2F-4511-AACB-8B8D29F54E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62914" y="-1"/>
            <a:ext cx="4475360" cy="6689151"/>
          </a:xfrm>
          <a:prstGeom prst="rect">
            <a:avLst/>
          </a:prstGeom>
        </p:spPr>
      </p:pic>
    </p:spTree>
    <p:extLst>
      <p:ext uri="{BB962C8B-B14F-4D97-AF65-F5344CB8AC3E}">
        <p14:creationId xmlns:p14="http://schemas.microsoft.com/office/powerpoint/2010/main" val="2587430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00AC7-6A5A-4123-96E7-F72F70CDA551}"/>
              </a:ext>
            </a:extLst>
          </p:cNvPr>
          <p:cNvSpPr>
            <a:spLocks noGrp="1"/>
          </p:cNvSpPr>
          <p:nvPr>
            <p:ph type="title"/>
          </p:nvPr>
        </p:nvSpPr>
        <p:spPr/>
        <p:txBody>
          <a:bodyPr/>
          <a:lstStyle/>
          <a:p>
            <a:r>
              <a:rPr lang="en-US" dirty="0"/>
              <a:t>Discussion</a:t>
            </a:r>
          </a:p>
        </p:txBody>
      </p:sp>
      <p:sp>
        <p:nvSpPr>
          <p:cNvPr id="3" name="Content Placeholder 2">
            <a:extLst>
              <a:ext uri="{FF2B5EF4-FFF2-40B4-BE49-F238E27FC236}">
                <a16:creationId xmlns:a16="http://schemas.microsoft.com/office/drawing/2014/main" id="{66AD405D-B030-4274-A374-6D55B55571E3}"/>
              </a:ext>
            </a:extLst>
          </p:cNvPr>
          <p:cNvSpPr>
            <a:spLocks noGrp="1"/>
          </p:cNvSpPr>
          <p:nvPr>
            <p:ph idx="1"/>
          </p:nvPr>
        </p:nvSpPr>
        <p:spPr/>
        <p:txBody>
          <a:bodyPr/>
          <a:lstStyle/>
          <a:p>
            <a:r>
              <a:rPr lang="en-US" dirty="0"/>
              <a:t>What is the difference between private and public space? </a:t>
            </a:r>
          </a:p>
          <a:p>
            <a:endParaRPr lang="en-US" dirty="0"/>
          </a:p>
          <a:p>
            <a:r>
              <a:rPr lang="en-US" dirty="0"/>
              <a:t>What is the commons? What is a commodity? </a:t>
            </a:r>
          </a:p>
          <a:p>
            <a:endParaRPr lang="en-US" dirty="0"/>
          </a:p>
          <a:p>
            <a:r>
              <a:rPr lang="en-US" dirty="0"/>
              <a:t>What is property? What is a possession? </a:t>
            </a:r>
          </a:p>
        </p:txBody>
      </p:sp>
    </p:spTree>
    <p:extLst>
      <p:ext uri="{BB962C8B-B14F-4D97-AF65-F5344CB8AC3E}">
        <p14:creationId xmlns:p14="http://schemas.microsoft.com/office/powerpoint/2010/main" val="37061639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E383B68-CC91-43F0-B2E8-9D0EAFF3E34E}"/>
              </a:ext>
            </a:extLst>
          </p:cNvPr>
          <p:cNvSpPr>
            <a:spLocks noGrp="1"/>
          </p:cNvSpPr>
          <p:nvPr>
            <p:ph idx="4294967295"/>
          </p:nvPr>
        </p:nvSpPr>
        <p:spPr>
          <a:xfrm>
            <a:off x="10907485" y="5638801"/>
            <a:ext cx="907143" cy="355600"/>
          </a:xfrm>
        </p:spPr>
        <p:txBody>
          <a:bodyPr>
            <a:normAutofit fontScale="92500" lnSpcReduction="10000"/>
          </a:bodyPr>
          <a:lstStyle/>
          <a:p>
            <a:r>
              <a:rPr lang="en-US" dirty="0">
                <a:hlinkClick r:id="rId2"/>
              </a:rPr>
              <a:t>Source</a:t>
            </a:r>
            <a:endParaRPr lang="en-US" dirty="0"/>
          </a:p>
          <a:p>
            <a:endParaRPr lang="en-US" dirty="0"/>
          </a:p>
        </p:txBody>
      </p:sp>
      <p:pic>
        <p:nvPicPr>
          <p:cNvPr id="10" name="Picture 9">
            <a:extLst>
              <a:ext uri="{FF2B5EF4-FFF2-40B4-BE49-F238E27FC236}">
                <a16:creationId xmlns:a16="http://schemas.microsoft.com/office/drawing/2014/main" id="{97AD4B07-9CD9-474D-B132-2FF2DDD5CA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6174" y="65314"/>
            <a:ext cx="5819865" cy="6350002"/>
          </a:xfrm>
          <a:prstGeom prst="rect">
            <a:avLst/>
          </a:prstGeom>
        </p:spPr>
      </p:pic>
    </p:spTree>
    <p:extLst>
      <p:ext uri="{BB962C8B-B14F-4D97-AF65-F5344CB8AC3E}">
        <p14:creationId xmlns:p14="http://schemas.microsoft.com/office/powerpoint/2010/main" val="10297725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F06D4E3-F767-4284-A211-E224928966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4494" y="106428"/>
            <a:ext cx="5473981" cy="6267772"/>
          </a:xfrm>
          <a:prstGeom prst="rect">
            <a:avLst/>
          </a:prstGeom>
        </p:spPr>
      </p:pic>
      <p:sp>
        <p:nvSpPr>
          <p:cNvPr id="4" name="Content Placeholder 2">
            <a:extLst>
              <a:ext uri="{FF2B5EF4-FFF2-40B4-BE49-F238E27FC236}">
                <a16:creationId xmlns:a16="http://schemas.microsoft.com/office/drawing/2014/main" id="{A571B9E2-061A-43E8-AE26-CA242606E80C}"/>
              </a:ext>
            </a:extLst>
          </p:cNvPr>
          <p:cNvSpPr txBox="1">
            <a:spLocks/>
          </p:cNvSpPr>
          <p:nvPr/>
        </p:nvSpPr>
        <p:spPr>
          <a:xfrm>
            <a:off x="10907485" y="5638801"/>
            <a:ext cx="907143" cy="355600"/>
          </a:xfrm>
          <a:prstGeom prst="rect">
            <a:avLst/>
          </a:prstGeom>
        </p:spPr>
        <p:txBody>
          <a:bodyPr vert="horz" lIns="0" tIns="45720" rIns="0" bIns="45720" rtlCol="0">
            <a:normAutofit fontScale="925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a:hlinkClick r:id="rId3"/>
              </a:rPr>
              <a:t>Source</a:t>
            </a:r>
            <a:endParaRPr lang="en-US"/>
          </a:p>
          <a:p>
            <a:endParaRPr lang="en-US" dirty="0"/>
          </a:p>
        </p:txBody>
      </p:sp>
    </p:spTree>
    <p:extLst>
      <p:ext uri="{BB962C8B-B14F-4D97-AF65-F5344CB8AC3E}">
        <p14:creationId xmlns:p14="http://schemas.microsoft.com/office/powerpoint/2010/main" val="8717120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CC8500FD-D77B-46B1-B098-3A1A15FB1A5D}"/>
              </a:ext>
            </a:extLst>
          </p:cNvPr>
          <p:cNvSpPr txBox="1">
            <a:spLocks/>
          </p:cNvSpPr>
          <p:nvPr/>
        </p:nvSpPr>
        <p:spPr>
          <a:xfrm>
            <a:off x="10907485" y="5638801"/>
            <a:ext cx="907143" cy="355600"/>
          </a:xfrm>
          <a:prstGeom prst="rect">
            <a:avLst/>
          </a:prstGeom>
        </p:spPr>
        <p:txBody>
          <a:bodyPr vert="horz" lIns="0" tIns="45720" rIns="0" bIns="45720" rtlCol="0">
            <a:normAutofit fontScale="925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a:hlinkClick r:id="rId2"/>
              </a:rPr>
              <a:t>Source</a:t>
            </a:r>
            <a:endParaRPr lang="en-US" dirty="0"/>
          </a:p>
          <a:p>
            <a:endParaRPr lang="en-US" dirty="0"/>
          </a:p>
        </p:txBody>
      </p:sp>
      <p:pic>
        <p:nvPicPr>
          <p:cNvPr id="4" name="Picture 3">
            <a:extLst>
              <a:ext uri="{FF2B5EF4-FFF2-40B4-BE49-F238E27FC236}">
                <a16:creationId xmlns:a16="http://schemas.microsoft.com/office/drawing/2014/main" id="{2009F81C-EE7B-465E-AD5B-D23CA8F26A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5944" y="94494"/>
            <a:ext cx="6408640" cy="6189887"/>
          </a:xfrm>
          <a:prstGeom prst="rect">
            <a:avLst/>
          </a:prstGeom>
        </p:spPr>
      </p:pic>
    </p:spTree>
    <p:extLst>
      <p:ext uri="{BB962C8B-B14F-4D97-AF65-F5344CB8AC3E}">
        <p14:creationId xmlns:p14="http://schemas.microsoft.com/office/powerpoint/2010/main" val="41753665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B98FFAC-149E-4E73-A6A3-598B90CEA3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1403" y="65314"/>
            <a:ext cx="5546374" cy="6192757"/>
          </a:xfrm>
          <a:prstGeom prst="rect">
            <a:avLst/>
          </a:prstGeom>
        </p:spPr>
      </p:pic>
      <p:sp>
        <p:nvSpPr>
          <p:cNvPr id="5" name="Content Placeholder 2">
            <a:extLst>
              <a:ext uri="{FF2B5EF4-FFF2-40B4-BE49-F238E27FC236}">
                <a16:creationId xmlns:a16="http://schemas.microsoft.com/office/drawing/2014/main" id="{ADDFD110-15A8-41C4-80A7-DC7CEB0DFE13}"/>
              </a:ext>
            </a:extLst>
          </p:cNvPr>
          <p:cNvSpPr txBox="1">
            <a:spLocks/>
          </p:cNvSpPr>
          <p:nvPr/>
        </p:nvSpPr>
        <p:spPr>
          <a:xfrm>
            <a:off x="10907485" y="5638801"/>
            <a:ext cx="907143" cy="355600"/>
          </a:xfrm>
          <a:prstGeom prst="rect">
            <a:avLst/>
          </a:prstGeom>
        </p:spPr>
        <p:txBody>
          <a:bodyPr vert="horz" lIns="0" tIns="45720" rIns="0" bIns="45720" rtlCol="0">
            <a:normAutofit fontScale="925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a:hlinkClick r:id="rId3"/>
              </a:rPr>
              <a:t>Source</a:t>
            </a:r>
            <a:endParaRPr lang="en-US" dirty="0"/>
          </a:p>
          <a:p>
            <a:endParaRPr lang="en-US" dirty="0"/>
          </a:p>
        </p:txBody>
      </p:sp>
    </p:spTree>
    <p:extLst>
      <p:ext uri="{BB962C8B-B14F-4D97-AF65-F5344CB8AC3E}">
        <p14:creationId xmlns:p14="http://schemas.microsoft.com/office/powerpoint/2010/main" val="39290277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65E7B95-3352-448C-B4C2-10AF0DCD45B5}"/>
              </a:ext>
            </a:extLst>
          </p:cNvPr>
          <p:cNvSpPr txBox="1">
            <a:spLocks/>
          </p:cNvSpPr>
          <p:nvPr/>
        </p:nvSpPr>
        <p:spPr>
          <a:xfrm>
            <a:off x="10907485" y="5638801"/>
            <a:ext cx="907143" cy="355600"/>
          </a:xfrm>
          <a:prstGeom prst="rect">
            <a:avLst/>
          </a:prstGeom>
        </p:spPr>
        <p:txBody>
          <a:bodyPr vert="horz" lIns="0" tIns="45720" rIns="0" bIns="45720" rtlCol="0">
            <a:normAutofit fontScale="925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a:hlinkClick r:id="rId2"/>
              </a:rPr>
              <a:t>Source</a:t>
            </a:r>
            <a:endParaRPr lang="en-US" dirty="0"/>
          </a:p>
          <a:p>
            <a:endParaRPr lang="en-US" dirty="0"/>
          </a:p>
        </p:txBody>
      </p:sp>
      <p:pic>
        <p:nvPicPr>
          <p:cNvPr id="4" name="Picture 3">
            <a:extLst>
              <a:ext uri="{FF2B5EF4-FFF2-40B4-BE49-F238E27FC236}">
                <a16:creationId xmlns:a16="http://schemas.microsoft.com/office/drawing/2014/main" id="{7EA99253-5961-4264-A816-DA3268154B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1086" y="866192"/>
            <a:ext cx="8631465" cy="4932265"/>
          </a:xfrm>
          <a:prstGeom prst="rect">
            <a:avLst/>
          </a:prstGeom>
        </p:spPr>
      </p:pic>
    </p:spTree>
    <p:extLst>
      <p:ext uri="{BB962C8B-B14F-4D97-AF65-F5344CB8AC3E}">
        <p14:creationId xmlns:p14="http://schemas.microsoft.com/office/powerpoint/2010/main" val="16783886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FAE5D33F-21CA-471D-AA38-FFF3AE75FF06}"/>
              </a:ext>
            </a:extLst>
          </p:cNvPr>
          <p:cNvSpPr txBox="1">
            <a:spLocks/>
          </p:cNvSpPr>
          <p:nvPr/>
        </p:nvSpPr>
        <p:spPr>
          <a:xfrm>
            <a:off x="10907485" y="5638801"/>
            <a:ext cx="907143" cy="355600"/>
          </a:xfrm>
          <a:prstGeom prst="rect">
            <a:avLst/>
          </a:prstGeom>
        </p:spPr>
        <p:txBody>
          <a:bodyPr vert="horz" lIns="0" tIns="45720" rIns="0" bIns="45720" rtlCol="0">
            <a:normAutofit fontScale="925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a:hlinkClick r:id="rId2"/>
              </a:rPr>
              <a:t>Source</a:t>
            </a:r>
            <a:endParaRPr lang="en-US" dirty="0"/>
          </a:p>
          <a:p>
            <a:endParaRPr lang="en-US" dirty="0"/>
          </a:p>
        </p:txBody>
      </p:sp>
      <p:pic>
        <p:nvPicPr>
          <p:cNvPr id="4" name="Picture 3">
            <a:extLst>
              <a:ext uri="{FF2B5EF4-FFF2-40B4-BE49-F238E27FC236}">
                <a16:creationId xmlns:a16="http://schemas.microsoft.com/office/drawing/2014/main" id="{66805E2F-DA47-475D-B657-6F93F90440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4343" y="955745"/>
            <a:ext cx="9604910" cy="4175055"/>
          </a:xfrm>
          <a:prstGeom prst="rect">
            <a:avLst/>
          </a:prstGeom>
        </p:spPr>
      </p:pic>
    </p:spTree>
    <p:extLst>
      <p:ext uri="{BB962C8B-B14F-4D97-AF65-F5344CB8AC3E}">
        <p14:creationId xmlns:p14="http://schemas.microsoft.com/office/powerpoint/2010/main" val="31502804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D2819926-F654-4CBE-A68B-517F055B8C6C}"/>
              </a:ext>
            </a:extLst>
          </p:cNvPr>
          <p:cNvSpPr txBox="1">
            <a:spLocks/>
          </p:cNvSpPr>
          <p:nvPr/>
        </p:nvSpPr>
        <p:spPr>
          <a:xfrm>
            <a:off x="10907485" y="5638801"/>
            <a:ext cx="907143" cy="355600"/>
          </a:xfrm>
          <a:prstGeom prst="rect">
            <a:avLst/>
          </a:prstGeom>
        </p:spPr>
        <p:txBody>
          <a:bodyPr vert="horz" lIns="0" tIns="45720" rIns="0" bIns="45720" rtlCol="0">
            <a:normAutofit fontScale="925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a:hlinkClick r:id="rId2"/>
              </a:rPr>
              <a:t>Source</a:t>
            </a:r>
            <a:endParaRPr lang="en-US" dirty="0"/>
          </a:p>
          <a:p>
            <a:endParaRPr lang="en-US" dirty="0"/>
          </a:p>
        </p:txBody>
      </p:sp>
      <p:pic>
        <p:nvPicPr>
          <p:cNvPr id="6" name="Picture 5">
            <a:extLst>
              <a:ext uri="{FF2B5EF4-FFF2-40B4-BE49-F238E27FC236}">
                <a16:creationId xmlns:a16="http://schemas.microsoft.com/office/drawing/2014/main" id="{6659C153-C098-4B72-910E-67C95D23B1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7549" y="152110"/>
            <a:ext cx="8344329" cy="5664491"/>
          </a:xfrm>
          <a:prstGeom prst="rect">
            <a:avLst/>
          </a:prstGeom>
        </p:spPr>
      </p:pic>
    </p:spTree>
    <p:extLst>
      <p:ext uri="{BB962C8B-B14F-4D97-AF65-F5344CB8AC3E}">
        <p14:creationId xmlns:p14="http://schemas.microsoft.com/office/powerpoint/2010/main" val="32633246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1BC985D-89E5-4883-832E-2360C60A0F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396" y="1139707"/>
            <a:ext cx="7925207" cy="4578585"/>
          </a:xfrm>
          <a:prstGeom prst="rect">
            <a:avLst/>
          </a:prstGeom>
        </p:spPr>
      </p:pic>
      <p:sp>
        <p:nvSpPr>
          <p:cNvPr id="4" name="Content Placeholder 2">
            <a:extLst>
              <a:ext uri="{FF2B5EF4-FFF2-40B4-BE49-F238E27FC236}">
                <a16:creationId xmlns:a16="http://schemas.microsoft.com/office/drawing/2014/main" id="{783A0665-724C-4ECC-8600-C327439FE93D}"/>
              </a:ext>
            </a:extLst>
          </p:cNvPr>
          <p:cNvSpPr txBox="1">
            <a:spLocks/>
          </p:cNvSpPr>
          <p:nvPr/>
        </p:nvSpPr>
        <p:spPr>
          <a:xfrm>
            <a:off x="10907485" y="5638801"/>
            <a:ext cx="907143" cy="355600"/>
          </a:xfrm>
          <a:prstGeom prst="rect">
            <a:avLst/>
          </a:prstGeom>
        </p:spPr>
        <p:txBody>
          <a:bodyPr vert="horz" lIns="0" tIns="45720" rIns="0" bIns="45720" rtlCol="0">
            <a:normAutofit fontScale="925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a:hlinkClick r:id="rId3"/>
              </a:rPr>
              <a:t>Source</a:t>
            </a:r>
            <a:endParaRPr lang="en-US" dirty="0"/>
          </a:p>
          <a:p>
            <a:endParaRPr lang="en-US" dirty="0"/>
          </a:p>
        </p:txBody>
      </p:sp>
    </p:spTree>
    <p:extLst>
      <p:ext uri="{BB962C8B-B14F-4D97-AF65-F5344CB8AC3E}">
        <p14:creationId xmlns:p14="http://schemas.microsoft.com/office/powerpoint/2010/main" val="41528820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D2819926-F654-4CBE-A68B-517F055B8C6C}"/>
              </a:ext>
            </a:extLst>
          </p:cNvPr>
          <p:cNvSpPr txBox="1">
            <a:spLocks/>
          </p:cNvSpPr>
          <p:nvPr/>
        </p:nvSpPr>
        <p:spPr>
          <a:xfrm>
            <a:off x="10907485" y="5638801"/>
            <a:ext cx="907143" cy="355600"/>
          </a:xfrm>
          <a:prstGeom prst="rect">
            <a:avLst/>
          </a:prstGeom>
        </p:spPr>
        <p:txBody>
          <a:bodyPr vert="horz" lIns="0" tIns="45720" rIns="0" bIns="45720" rtlCol="0">
            <a:normAutofit fontScale="925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a:hlinkClick r:id="rId2"/>
              </a:rPr>
              <a:t>Source</a:t>
            </a:r>
            <a:endParaRPr lang="en-US" dirty="0"/>
          </a:p>
          <a:p>
            <a:endParaRPr lang="en-US" dirty="0"/>
          </a:p>
        </p:txBody>
      </p:sp>
      <p:pic>
        <p:nvPicPr>
          <p:cNvPr id="4" name="Picture 3">
            <a:extLst>
              <a:ext uri="{FF2B5EF4-FFF2-40B4-BE49-F238E27FC236}">
                <a16:creationId xmlns:a16="http://schemas.microsoft.com/office/drawing/2014/main" id="{E5D57F43-5A70-4515-986C-87332E30BA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3314" y="130335"/>
            <a:ext cx="8258830" cy="6033237"/>
          </a:xfrm>
          <a:prstGeom prst="rect">
            <a:avLst/>
          </a:prstGeom>
        </p:spPr>
      </p:pic>
    </p:spTree>
    <p:extLst>
      <p:ext uri="{BB962C8B-B14F-4D97-AF65-F5344CB8AC3E}">
        <p14:creationId xmlns:p14="http://schemas.microsoft.com/office/powerpoint/2010/main" val="10462845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E331F07A-8D7E-46C0-BDBF-633A79207EC1}"/>
              </a:ext>
            </a:extLst>
          </p:cNvPr>
          <p:cNvSpPr txBox="1">
            <a:spLocks/>
          </p:cNvSpPr>
          <p:nvPr/>
        </p:nvSpPr>
        <p:spPr>
          <a:xfrm>
            <a:off x="10907485" y="5638801"/>
            <a:ext cx="907143" cy="355600"/>
          </a:xfrm>
          <a:prstGeom prst="rect">
            <a:avLst/>
          </a:prstGeom>
        </p:spPr>
        <p:txBody>
          <a:bodyPr vert="horz" lIns="0" tIns="45720" rIns="0" bIns="45720" rtlCol="0">
            <a:normAutofit fontScale="925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a:hlinkClick r:id="rId2"/>
              </a:rPr>
              <a:t>Source</a:t>
            </a:r>
            <a:endParaRPr lang="en-US" dirty="0"/>
          </a:p>
          <a:p>
            <a:endParaRPr lang="en-US" dirty="0"/>
          </a:p>
        </p:txBody>
      </p:sp>
      <p:sp>
        <p:nvSpPr>
          <p:cNvPr id="5" name="Title 4">
            <a:extLst>
              <a:ext uri="{FF2B5EF4-FFF2-40B4-BE49-F238E27FC236}">
                <a16:creationId xmlns:a16="http://schemas.microsoft.com/office/drawing/2014/main" id="{0208B365-BB03-427E-805A-DF01B842C8CE}"/>
              </a:ext>
            </a:extLst>
          </p:cNvPr>
          <p:cNvSpPr>
            <a:spLocks noGrp="1"/>
          </p:cNvSpPr>
          <p:nvPr>
            <p:ph type="title"/>
          </p:nvPr>
        </p:nvSpPr>
        <p:spPr/>
        <p:txBody>
          <a:bodyPr/>
          <a:lstStyle/>
          <a:p>
            <a:r>
              <a:rPr lang="en-US" dirty="0"/>
              <a:t>GMOs in Canada Presently</a:t>
            </a:r>
          </a:p>
        </p:txBody>
      </p:sp>
      <p:sp>
        <p:nvSpPr>
          <p:cNvPr id="6" name="Content Placeholder 5">
            <a:extLst>
              <a:ext uri="{FF2B5EF4-FFF2-40B4-BE49-F238E27FC236}">
                <a16:creationId xmlns:a16="http://schemas.microsoft.com/office/drawing/2014/main" id="{D2DBEEC0-C308-4A61-B43A-8C5569829607}"/>
              </a:ext>
            </a:extLst>
          </p:cNvPr>
          <p:cNvSpPr>
            <a:spLocks noGrp="1"/>
          </p:cNvSpPr>
          <p:nvPr>
            <p:ph idx="1"/>
          </p:nvPr>
        </p:nvSpPr>
        <p:spPr/>
        <p:txBody>
          <a:bodyPr>
            <a:normAutofit fontScale="92500" lnSpcReduction="20000"/>
          </a:bodyPr>
          <a:lstStyle/>
          <a:p>
            <a:r>
              <a:rPr lang="en-US" sz="2600" dirty="0"/>
              <a:t>GMO products that are presently on the market in Canada	</a:t>
            </a:r>
            <a:br>
              <a:rPr lang="en-US" sz="2600" dirty="0"/>
            </a:br>
            <a:r>
              <a:rPr lang="en-US" sz="2600" dirty="0"/>
              <a:t>	</a:t>
            </a:r>
            <a:r>
              <a:rPr lang="en-US" dirty="0">
                <a:hlinkClick r:id="rId3"/>
              </a:rPr>
              <a:t>Alfalfa</a:t>
            </a:r>
            <a:br>
              <a:rPr lang="en-US" dirty="0"/>
            </a:br>
            <a:r>
              <a:rPr lang="en-US" dirty="0"/>
              <a:t>	</a:t>
            </a:r>
            <a:r>
              <a:rPr lang="en-US" dirty="0">
                <a:hlinkClick r:id="rId4"/>
              </a:rPr>
              <a:t>Canola</a:t>
            </a:r>
            <a:br>
              <a:rPr lang="en-US" dirty="0"/>
            </a:br>
            <a:r>
              <a:rPr lang="en-US" dirty="0"/>
              <a:t>	</a:t>
            </a:r>
            <a:r>
              <a:rPr lang="en-US" dirty="0">
                <a:hlinkClick r:id="rId5"/>
              </a:rPr>
              <a:t>Corn</a:t>
            </a:r>
            <a:br>
              <a:rPr lang="en-US" dirty="0"/>
            </a:br>
            <a:r>
              <a:rPr lang="en-US" dirty="0"/>
              <a:t>	</a:t>
            </a:r>
            <a:r>
              <a:rPr lang="en-US" dirty="0">
                <a:hlinkClick r:id="rId6"/>
              </a:rPr>
              <a:t>Cotton</a:t>
            </a:r>
            <a:br>
              <a:rPr lang="en-US" dirty="0"/>
            </a:br>
            <a:r>
              <a:rPr lang="en-US" dirty="0"/>
              <a:t>	</a:t>
            </a:r>
            <a:r>
              <a:rPr lang="en-US" dirty="0">
                <a:hlinkClick r:id="rId7"/>
              </a:rPr>
              <a:t>Papaya</a:t>
            </a:r>
            <a:br>
              <a:rPr lang="en-US" dirty="0"/>
            </a:br>
            <a:r>
              <a:rPr lang="en-US" dirty="0"/>
              <a:t>	</a:t>
            </a:r>
            <a:r>
              <a:rPr lang="en-US" dirty="0">
                <a:hlinkClick r:id="rId8"/>
              </a:rPr>
              <a:t>Salmon</a:t>
            </a:r>
            <a:br>
              <a:rPr lang="en-US" dirty="0"/>
            </a:br>
            <a:r>
              <a:rPr lang="en-US" dirty="0"/>
              <a:t>	</a:t>
            </a:r>
            <a:r>
              <a:rPr lang="en-US" dirty="0">
                <a:hlinkClick r:id="rId9"/>
              </a:rPr>
              <a:t>Soy</a:t>
            </a:r>
            <a:br>
              <a:rPr lang="en-US" dirty="0"/>
            </a:br>
            <a:r>
              <a:rPr lang="en-US" dirty="0"/>
              <a:t>	</a:t>
            </a:r>
            <a:r>
              <a:rPr lang="en-US" dirty="0">
                <a:hlinkClick r:id="rId10"/>
              </a:rPr>
              <a:t>Squash</a:t>
            </a:r>
            <a:br>
              <a:rPr lang="en-US" dirty="0"/>
            </a:br>
            <a:r>
              <a:rPr lang="en-US" dirty="0"/>
              <a:t>	</a:t>
            </a:r>
            <a:r>
              <a:rPr lang="en-US" dirty="0">
                <a:hlinkClick r:id="rId11"/>
              </a:rPr>
              <a:t>Sugar beet</a:t>
            </a:r>
            <a:r>
              <a:rPr lang="en-US" dirty="0"/>
              <a:t> </a:t>
            </a:r>
          </a:p>
          <a:p>
            <a:pPr marL="0" indent="0">
              <a:buNone/>
            </a:pPr>
            <a:r>
              <a:rPr lang="en-US" sz="2600" dirty="0"/>
              <a:t>GMO products that are not presently on the market in Canada</a:t>
            </a:r>
            <a:br>
              <a:rPr lang="en-CA" sz="2600" dirty="0"/>
            </a:br>
            <a:r>
              <a:rPr lang="en-CA" sz="2600" dirty="0"/>
              <a:t>	</a:t>
            </a:r>
            <a:r>
              <a:rPr lang="en-CA" dirty="0">
                <a:hlinkClick r:id="rId12"/>
              </a:rPr>
              <a:t>Apple</a:t>
            </a:r>
            <a:br>
              <a:rPr lang="en-CA" dirty="0"/>
            </a:br>
            <a:r>
              <a:rPr lang="en-CA" dirty="0"/>
              <a:t>	</a:t>
            </a:r>
            <a:r>
              <a:rPr lang="en-CA" dirty="0">
                <a:hlinkClick r:id="rId13"/>
              </a:rPr>
              <a:t>Flax</a:t>
            </a:r>
            <a:br>
              <a:rPr lang="en-CA" dirty="0"/>
            </a:br>
            <a:r>
              <a:rPr lang="en-CA" dirty="0"/>
              <a:t>	</a:t>
            </a:r>
            <a:r>
              <a:rPr lang="en-CA" dirty="0">
                <a:hlinkClick r:id="rId14"/>
              </a:rPr>
              <a:t>Potato</a:t>
            </a:r>
            <a:br>
              <a:rPr lang="en-CA" dirty="0"/>
            </a:br>
            <a:r>
              <a:rPr lang="en-CA" dirty="0"/>
              <a:t>	</a:t>
            </a:r>
            <a:r>
              <a:rPr lang="en-CA" dirty="0">
                <a:hlinkClick r:id="rId15"/>
              </a:rPr>
              <a:t>Rice</a:t>
            </a:r>
            <a:br>
              <a:rPr lang="en-CA" dirty="0"/>
            </a:br>
            <a:r>
              <a:rPr lang="en-CA" dirty="0"/>
              <a:t>	</a:t>
            </a:r>
            <a:r>
              <a:rPr lang="en-CA" dirty="0">
                <a:hlinkClick r:id="rId16"/>
              </a:rPr>
              <a:t>Wheat</a:t>
            </a:r>
            <a:endParaRPr lang="en-CA" dirty="0"/>
          </a:p>
          <a:p>
            <a:endParaRPr lang="en-US" dirty="0"/>
          </a:p>
        </p:txBody>
      </p:sp>
    </p:spTree>
    <p:extLst>
      <p:ext uri="{BB962C8B-B14F-4D97-AF65-F5344CB8AC3E}">
        <p14:creationId xmlns:p14="http://schemas.microsoft.com/office/powerpoint/2010/main" val="23758651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FC38C-933A-4CB6-BF6B-735EF54E5C04}"/>
              </a:ext>
            </a:extLst>
          </p:cNvPr>
          <p:cNvSpPr>
            <a:spLocks noGrp="1"/>
          </p:cNvSpPr>
          <p:nvPr>
            <p:ph type="title"/>
          </p:nvPr>
        </p:nvSpPr>
        <p:spPr/>
        <p:txBody>
          <a:bodyPr/>
          <a:lstStyle/>
          <a:p>
            <a:r>
              <a:rPr lang="en-US" dirty="0"/>
              <a:t>Issues with GMOs</a:t>
            </a:r>
          </a:p>
        </p:txBody>
      </p:sp>
      <p:sp>
        <p:nvSpPr>
          <p:cNvPr id="3" name="Content Placeholder 2">
            <a:extLst>
              <a:ext uri="{FF2B5EF4-FFF2-40B4-BE49-F238E27FC236}">
                <a16:creationId xmlns:a16="http://schemas.microsoft.com/office/drawing/2014/main" id="{89A4FA2A-CD54-4043-BD9E-1BB215F16313}"/>
              </a:ext>
            </a:extLst>
          </p:cNvPr>
          <p:cNvSpPr>
            <a:spLocks noGrp="1"/>
          </p:cNvSpPr>
          <p:nvPr>
            <p:ph idx="1"/>
          </p:nvPr>
        </p:nvSpPr>
        <p:spPr/>
        <p:txBody>
          <a:bodyPr>
            <a:normAutofit fontScale="55000" lnSpcReduction="20000"/>
          </a:bodyPr>
          <a:lstStyle/>
          <a:p>
            <a:r>
              <a:rPr lang="en-US" dirty="0"/>
              <a:t>Safety concerns with genetic modification – </a:t>
            </a:r>
            <a:r>
              <a:rPr lang="en-US" dirty="0" err="1"/>
              <a:t>Bt</a:t>
            </a:r>
            <a:r>
              <a:rPr lang="en-US" dirty="0"/>
              <a:t> plants, epigenetics, proper transfer</a:t>
            </a:r>
          </a:p>
          <a:p>
            <a:r>
              <a:rPr lang="en-US" dirty="0"/>
              <a:t>Safety concerns with use of herbicides – Glyphosate and others </a:t>
            </a:r>
          </a:p>
          <a:p>
            <a:r>
              <a:rPr lang="en-US" dirty="0"/>
              <a:t>Issues with privatization </a:t>
            </a:r>
          </a:p>
          <a:p>
            <a:r>
              <a:rPr lang="en-US" dirty="0"/>
              <a:t>Issues with cost on farmers</a:t>
            </a:r>
          </a:p>
          <a:p>
            <a:r>
              <a:rPr lang="en-US" dirty="0"/>
              <a:t>Issues with biodiversity</a:t>
            </a:r>
          </a:p>
          <a:p>
            <a:r>
              <a:rPr lang="en-US" dirty="0"/>
              <a:t>Issues with unwanted genetics spreading onto non GMO farms</a:t>
            </a:r>
          </a:p>
          <a:p>
            <a:r>
              <a:rPr lang="en-US" dirty="0"/>
              <a:t>Issues with seed saving </a:t>
            </a:r>
          </a:p>
          <a:p>
            <a:r>
              <a:rPr lang="en-US" dirty="0"/>
              <a:t>Issues with loss of Indigenous farming methods</a:t>
            </a:r>
          </a:p>
          <a:p>
            <a:r>
              <a:rPr lang="en-US" dirty="0"/>
              <a:t>Issues with soil arability </a:t>
            </a:r>
          </a:p>
          <a:p>
            <a:r>
              <a:rPr lang="en-US" dirty="0"/>
              <a:t>Issues with killing pollinators </a:t>
            </a:r>
          </a:p>
          <a:p>
            <a:r>
              <a:rPr lang="en-US" dirty="0"/>
              <a:t>Issues with water ‘dead zones’ </a:t>
            </a:r>
          </a:p>
          <a:p>
            <a:r>
              <a:rPr lang="en-US" dirty="0"/>
              <a:t>Issues with corporate concentration of agribusinesses</a:t>
            </a:r>
          </a:p>
          <a:p>
            <a:r>
              <a:rPr lang="en-US" b="1" dirty="0"/>
              <a:t>We still cannot feed the world – the problem is not about production, it is about access! The problem is rooted in the capitalist food system!</a:t>
            </a:r>
          </a:p>
          <a:p>
            <a:endParaRPr lang="en-US" dirty="0"/>
          </a:p>
        </p:txBody>
      </p:sp>
    </p:spTree>
    <p:extLst>
      <p:ext uri="{BB962C8B-B14F-4D97-AF65-F5344CB8AC3E}">
        <p14:creationId xmlns:p14="http://schemas.microsoft.com/office/powerpoint/2010/main" val="32023627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99449-5C07-4871-97D9-056CA1702CD8}"/>
              </a:ext>
            </a:extLst>
          </p:cNvPr>
          <p:cNvSpPr>
            <a:spLocks noGrp="1"/>
          </p:cNvSpPr>
          <p:nvPr>
            <p:ph type="title"/>
          </p:nvPr>
        </p:nvSpPr>
        <p:spPr/>
        <p:txBody>
          <a:bodyPr/>
          <a:lstStyle/>
          <a:p>
            <a:r>
              <a:rPr lang="en-US" dirty="0"/>
              <a:t>Negative Consequences of GMOs</a:t>
            </a:r>
          </a:p>
        </p:txBody>
      </p:sp>
      <p:sp>
        <p:nvSpPr>
          <p:cNvPr id="3" name="Content Placeholder 2">
            <a:extLst>
              <a:ext uri="{FF2B5EF4-FFF2-40B4-BE49-F238E27FC236}">
                <a16:creationId xmlns:a16="http://schemas.microsoft.com/office/drawing/2014/main" id="{088A9F10-0FE9-4BD6-8806-47414CE681F5}"/>
              </a:ext>
            </a:extLst>
          </p:cNvPr>
          <p:cNvSpPr>
            <a:spLocks noGrp="1"/>
          </p:cNvSpPr>
          <p:nvPr>
            <p:ph idx="1"/>
          </p:nvPr>
        </p:nvSpPr>
        <p:spPr/>
        <p:txBody>
          <a:bodyPr>
            <a:normAutofit/>
          </a:bodyPr>
          <a:lstStyle/>
          <a:p>
            <a:r>
              <a:rPr lang="en-US" dirty="0"/>
              <a:t>Health concerns with GMOs(Mae-Wan Ho)</a:t>
            </a:r>
            <a:br>
              <a:rPr lang="en-US" dirty="0"/>
            </a:br>
            <a:r>
              <a:rPr lang="en-US" dirty="0"/>
              <a:t>Health concerns with herbicide and pesticides</a:t>
            </a:r>
            <a:br>
              <a:rPr lang="en-US" dirty="0"/>
            </a:br>
            <a:r>
              <a:rPr lang="en-US" dirty="0"/>
              <a:t>Loss of Biodiversity</a:t>
            </a:r>
            <a:br>
              <a:rPr lang="en-US" dirty="0"/>
            </a:br>
            <a:r>
              <a:rPr lang="en-US" dirty="0"/>
              <a:t>Privatization of genetic material (restricted access)</a:t>
            </a:r>
            <a:br>
              <a:rPr lang="en-US" dirty="0"/>
            </a:br>
            <a:r>
              <a:rPr lang="en-US" dirty="0"/>
              <a:t>Rising cost of seed and chemicals</a:t>
            </a:r>
            <a:br>
              <a:rPr lang="en-US" dirty="0"/>
            </a:br>
            <a:r>
              <a:rPr lang="en-US" dirty="0"/>
              <a:t>Research funding being directed to GMOs instead of traditional breeding methods</a:t>
            </a:r>
            <a:br>
              <a:rPr lang="en-US" dirty="0"/>
            </a:br>
            <a:r>
              <a:rPr lang="en-US" dirty="0"/>
              <a:t>Financial burden to farms</a:t>
            </a:r>
            <a:br>
              <a:rPr lang="en-US" dirty="0"/>
            </a:br>
            <a:r>
              <a:rPr lang="en-US" dirty="0"/>
              <a:t>Pest resistance to </a:t>
            </a:r>
            <a:r>
              <a:rPr lang="en-US" dirty="0" err="1"/>
              <a:t>Bt</a:t>
            </a:r>
            <a:r>
              <a:rPr lang="en-US" dirty="0"/>
              <a:t> crops and glyphosate</a:t>
            </a:r>
            <a:br>
              <a:rPr lang="en-US" dirty="0"/>
            </a:br>
            <a:r>
              <a:rPr lang="en-US" dirty="0"/>
              <a:t>Reduction of pollinators</a:t>
            </a:r>
            <a:br>
              <a:rPr lang="en-US" dirty="0"/>
            </a:br>
            <a:r>
              <a:rPr lang="en-US" dirty="0"/>
              <a:t>Reduction of butterflies</a:t>
            </a:r>
            <a:br>
              <a:rPr lang="en-US" dirty="0"/>
            </a:br>
            <a:br>
              <a:rPr lang="en-US" dirty="0"/>
            </a:br>
            <a:r>
              <a:rPr lang="en-US" dirty="0"/>
              <a:t>We still have not been able to feed the world!</a:t>
            </a:r>
            <a:br>
              <a:rPr lang="en-US" dirty="0"/>
            </a:br>
            <a:br>
              <a:rPr lang="en-US" dirty="0"/>
            </a:br>
            <a:endParaRPr lang="en-US" dirty="0"/>
          </a:p>
        </p:txBody>
      </p:sp>
    </p:spTree>
    <p:extLst>
      <p:ext uri="{BB962C8B-B14F-4D97-AF65-F5344CB8AC3E}">
        <p14:creationId xmlns:p14="http://schemas.microsoft.com/office/powerpoint/2010/main" val="27109154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91319-5134-461A-98DA-D97289E77D3C}"/>
              </a:ext>
            </a:extLst>
          </p:cNvPr>
          <p:cNvSpPr>
            <a:spLocks noGrp="1"/>
          </p:cNvSpPr>
          <p:nvPr>
            <p:ph type="title"/>
          </p:nvPr>
        </p:nvSpPr>
        <p:spPr/>
        <p:txBody>
          <a:bodyPr/>
          <a:lstStyle/>
          <a:p>
            <a:r>
              <a:rPr lang="en-US" dirty="0"/>
              <a:t>Health Hazards of GMOs</a:t>
            </a:r>
          </a:p>
        </p:txBody>
      </p:sp>
      <p:sp>
        <p:nvSpPr>
          <p:cNvPr id="3" name="Content Placeholder 2">
            <a:extLst>
              <a:ext uri="{FF2B5EF4-FFF2-40B4-BE49-F238E27FC236}">
                <a16:creationId xmlns:a16="http://schemas.microsoft.com/office/drawing/2014/main" id="{4BC6B0F8-631A-41D8-8118-561FCB25B236}"/>
              </a:ext>
            </a:extLst>
          </p:cNvPr>
          <p:cNvSpPr>
            <a:spLocks noGrp="1"/>
          </p:cNvSpPr>
          <p:nvPr>
            <p:ph idx="1"/>
          </p:nvPr>
        </p:nvSpPr>
        <p:spPr/>
        <p:txBody>
          <a:bodyPr>
            <a:normAutofit fontScale="92500"/>
          </a:bodyPr>
          <a:lstStyle/>
          <a:p>
            <a:r>
              <a:rPr lang="en-US" sz="2200" dirty="0"/>
              <a:t>Mae-Wan Ho</a:t>
            </a:r>
          </a:p>
          <a:p>
            <a:r>
              <a:rPr lang="en-US" sz="2400" dirty="0"/>
              <a:t>Uncontrollable, unpredictable impact on safety due to the genetic modification process</a:t>
            </a:r>
          </a:p>
          <a:p>
            <a:pPr lvl="1"/>
            <a:r>
              <a:rPr lang="en-US" dirty="0"/>
              <a:t>Scrambling of host gene, widespread mutations, inactive genes, activating genes, creating new transcripts, creating new proteins, etc. </a:t>
            </a:r>
          </a:p>
          <a:p>
            <a:r>
              <a:rPr lang="en-US" sz="2400" dirty="0"/>
              <a:t>Toxicity of transgene protein(s) introduced</a:t>
            </a:r>
          </a:p>
          <a:p>
            <a:pPr lvl="1"/>
            <a:r>
              <a:rPr lang="en-US" dirty="0"/>
              <a:t>Transgene protein toxic, transgene protein allergenic or immunogenic, Protein created by sequence insert may be toxic, etc.</a:t>
            </a:r>
          </a:p>
          <a:p>
            <a:r>
              <a:rPr lang="en-US" sz="2400" dirty="0"/>
              <a:t>Effects due to the GM insert and its stability</a:t>
            </a:r>
          </a:p>
          <a:p>
            <a:pPr lvl="1"/>
            <a:r>
              <a:rPr lang="en-US" dirty="0"/>
              <a:t>Genetic rearrangement with further unpredictable effects, horizontal gene transfer and recombination, spreading antibiotic drug resistance, creating new viruses and bacteria that cause disease, etc. </a:t>
            </a:r>
          </a:p>
          <a:p>
            <a:r>
              <a:rPr lang="en-US" sz="2400" dirty="0"/>
              <a:t>Toxicity of herbicides used with herbicide-tolerant GM crops</a:t>
            </a:r>
          </a:p>
          <a:p>
            <a:pPr marL="201168" lvl="1" indent="0">
              <a:buNone/>
            </a:pPr>
            <a:endParaRPr lang="en-US" dirty="0"/>
          </a:p>
        </p:txBody>
      </p:sp>
    </p:spTree>
    <p:extLst>
      <p:ext uri="{BB962C8B-B14F-4D97-AF65-F5344CB8AC3E}">
        <p14:creationId xmlns:p14="http://schemas.microsoft.com/office/powerpoint/2010/main" val="9096951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583FE-C625-436C-9832-B53B1A74671C}"/>
              </a:ext>
            </a:extLst>
          </p:cNvPr>
          <p:cNvSpPr>
            <a:spLocks noGrp="1"/>
          </p:cNvSpPr>
          <p:nvPr>
            <p:ph type="title"/>
          </p:nvPr>
        </p:nvSpPr>
        <p:spPr/>
        <p:txBody>
          <a:bodyPr/>
          <a:lstStyle/>
          <a:p>
            <a:r>
              <a:rPr lang="en-US" dirty="0"/>
              <a:t>Documentary to Watch</a:t>
            </a:r>
          </a:p>
        </p:txBody>
      </p:sp>
      <p:sp>
        <p:nvSpPr>
          <p:cNvPr id="3" name="Content Placeholder 2">
            <a:extLst>
              <a:ext uri="{FF2B5EF4-FFF2-40B4-BE49-F238E27FC236}">
                <a16:creationId xmlns:a16="http://schemas.microsoft.com/office/drawing/2014/main" id="{0459EC71-745E-4D27-AF82-6A045AAECA46}"/>
              </a:ext>
            </a:extLst>
          </p:cNvPr>
          <p:cNvSpPr>
            <a:spLocks noGrp="1"/>
          </p:cNvSpPr>
          <p:nvPr>
            <p:ph idx="1"/>
          </p:nvPr>
        </p:nvSpPr>
        <p:spPr/>
        <p:txBody>
          <a:bodyPr/>
          <a:lstStyle/>
          <a:p>
            <a:r>
              <a:rPr lang="en-US" dirty="0">
                <a:hlinkClick r:id="rId2"/>
              </a:rPr>
              <a:t>Seed: The Untold Story</a:t>
            </a:r>
            <a:r>
              <a:rPr lang="en-US" dirty="0"/>
              <a:t> (Trailer)</a:t>
            </a:r>
          </a:p>
        </p:txBody>
      </p:sp>
    </p:spTree>
    <p:extLst>
      <p:ext uri="{BB962C8B-B14F-4D97-AF65-F5344CB8AC3E}">
        <p14:creationId xmlns:p14="http://schemas.microsoft.com/office/powerpoint/2010/main" val="6705280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E30ED-0B3E-4252-8D2D-ED0CF4DAF22A}"/>
              </a:ext>
            </a:extLst>
          </p:cNvPr>
          <p:cNvSpPr>
            <a:spLocks noGrp="1"/>
          </p:cNvSpPr>
          <p:nvPr>
            <p:ph type="title"/>
          </p:nvPr>
        </p:nvSpPr>
        <p:spPr/>
        <p:txBody>
          <a:bodyPr>
            <a:normAutofit/>
          </a:bodyPr>
          <a:lstStyle/>
          <a:p>
            <a:r>
              <a:rPr lang="en-US" dirty="0"/>
              <a:t>Biodiversity</a:t>
            </a:r>
            <a:br>
              <a:rPr lang="en-US" dirty="0"/>
            </a:br>
            <a:r>
              <a:rPr lang="en-US" sz="1600" dirty="0"/>
              <a:t>Vandana Shiva (2015) </a:t>
            </a:r>
            <a:r>
              <a:rPr lang="en-CA" sz="1600" dirty="0"/>
              <a:t>Who Really Feeds the World? The Failures of Agribusiness and the Promise of Agroecology</a:t>
            </a:r>
            <a:r>
              <a:rPr lang="en-US" sz="1600" dirty="0"/>
              <a:t> </a:t>
            </a:r>
          </a:p>
        </p:txBody>
      </p:sp>
      <p:sp>
        <p:nvSpPr>
          <p:cNvPr id="3" name="Content Placeholder 2">
            <a:extLst>
              <a:ext uri="{FF2B5EF4-FFF2-40B4-BE49-F238E27FC236}">
                <a16:creationId xmlns:a16="http://schemas.microsoft.com/office/drawing/2014/main" id="{F8D0237F-7585-4461-B755-E5FCED82816D}"/>
              </a:ext>
            </a:extLst>
          </p:cNvPr>
          <p:cNvSpPr>
            <a:spLocks noGrp="1"/>
          </p:cNvSpPr>
          <p:nvPr>
            <p:ph idx="1"/>
          </p:nvPr>
        </p:nvSpPr>
        <p:spPr/>
        <p:txBody>
          <a:bodyPr>
            <a:normAutofit/>
          </a:bodyPr>
          <a:lstStyle/>
          <a:p>
            <a:r>
              <a:rPr lang="en-US" dirty="0"/>
              <a:t>Seed Saving Movement </a:t>
            </a:r>
            <a:r>
              <a:rPr lang="en-US" dirty="0">
                <a:hlinkClick r:id="rId2"/>
              </a:rPr>
              <a:t>Navdanya</a:t>
            </a:r>
            <a:endParaRPr lang="en-US" dirty="0">
              <a:hlinkClick r:id="rId3"/>
            </a:endParaRPr>
          </a:p>
          <a:p>
            <a:r>
              <a:rPr lang="en-US" dirty="0"/>
              <a:t>System to monitor ecological changes (Navdanya):</a:t>
            </a:r>
          </a:p>
          <a:p>
            <a:pPr lvl="1"/>
            <a:r>
              <a:rPr lang="en-US" dirty="0"/>
              <a:t>Provides documentation of the biodiversity status of a farm, including crop, tree and animal biodiversity</a:t>
            </a:r>
          </a:p>
          <a:p>
            <a:pPr lvl="1"/>
            <a:r>
              <a:rPr lang="en-US" dirty="0"/>
              <a:t>Indicates the contribution of biodiversity to provisioning of internal inputs and to the building and maintenance of nature’s economy through the conservation of the soil, water, and biodiversity</a:t>
            </a:r>
          </a:p>
          <a:p>
            <a:pPr lvl="1"/>
            <a:r>
              <a:rPr lang="en-US" dirty="0"/>
              <a:t>Indicates the contribution of biodiversity to the self-provisioning of food needs by agricultural families and communities, and to the building and maintenance of people’s economy</a:t>
            </a:r>
          </a:p>
          <a:p>
            <a:pPr lvl="1"/>
            <a:r>
              <a:rPr lang="en-US" dirty="0"/>
              <a:t>Reflects the market economy of the farm in terms of incomes from the sale of agricultural produce, as well as the additional costs for extremal inputs and retail food when biodiversity is lost</a:t>
            </a:r>
            <a:endParaRPr lang="en-US" dirty="0">
              <a:hlinkClick r:id="rId3"/>
            </a:endParaRPr>
          </a:p>
          <a:p>
            <a:r>
              <a:rPr lang="en-US" dirty="0" err="1">
                <a:hlinkClick r:id="rId3"/>
              </a:rPr>
              <a:t>Baranaja</a:t>
            </a:r>
            <a:r>
              <a:rPr lang="en-US" dirty="0">
                <a:hlinkClick r:id="rId3"/>
              </a:rPr>
              <a:t>: Twelve Seeds of Sustainability</a:t>
            </a:r>
            <a:endParaRPr lang="en-US" dirty="0"/>
          </a:p>
          <a:p>
            <a:endParaRPr lang="en-US" dirty="0"/>
          </a:p>
          <a:p>
            <a:pPr marL="0" indent="0">
              <a:buNone/>
            </a:pPr>
            <a:endParaRPr lang="en-US" dirty="0"/>
          </a:p>
        </p:txBody>
      </p:sp>
    </p:spTree>
    <p:extLst>
      <p:ext uri="{BB962C8B-B14F-4D97-AF65-F5344CB8AC3E}">
        <p14:creationId xmlns:p14="http://schemas.microsoft.com/office/powerpoint/2010/main" val="17564190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B2CD0-E38C-496A-AFD0-FA5F9187F2A4}"/>
              </a:ext>
            </a:extLst>
          </p:cNvPr>
          <p:cNvSpPr>
            <a:spLocks noGrp="1"/>
          </p:cNvSpPr>
          <p:nvPr>
            <p:ph type="title"/>
          </p:nvPr>
        </p:nvSpPr>
        <p:spPr/>
        <p:txBody>
          <a:bodyPr/>
          <a:lstStyle/>
          <a:p>
            <a:r>
              <a:rPr lang="en-US" dirty="0"/>
              <a:t>Discussion About Group Projects</a:t>
            </a:r>
          </a:p>
        </p:txBody>
      </p:sp>
      <p:sp>
        <p:nvSpPr>
          <p:cNvPr id="3" name="Content Placeholder 2">
            <a:extLst>
              <a:ext uri="{FF2B5EF4-FFF2-40B4-BE49-F238E27FC236}">
                <a16:creationId xmlns:a16="http://schemas.microsoft.com/office/drawing/2014/main" id="{D54AFAA8-73DD-4023-AAFE-C3A6786EA5C7}"/>
              </a:ext>
            </a:extLst>
          </p:cNvPr>
          <p:cNvSpPr>
            <a:spLocks noGrp="1"/>
          </p:cNvSpPr>
          <p:nvPr>
            <p:ph idx="1"/>
          </p:nvPr>
        </p:nvSpPr>
        <p:spPr/>
        <p:txBody>
          <a:bodyPr/>
          <a:lstStyle/>
          <a:p>
            <a:r>
              <a:rPr lang="en-US" sz="3200" dirty="0"/>
              <a:t>How are your projects coming along? </a:t>
            </a:r>
          </a:p>
          <a:p>
            <a:pPr marL="0" indent="0">
              <a:buNone/>
            </a:pPr>
            <a:endParaRPr lang="en-US" dirty="0"/>
          </a:p>
        </p:txBody>
      </p:sp>
    </p:spTree>
    <p:extLst>
      <p:ext uri="{BB962C8B-B14F-4D97-AF65-F5344CB8AC3E}">
        <p14:creationId xmlns:p14="http://schemas.microsoft.com/office/powerpoint/2010/main" val="42244281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E707B-1E00-4771-998C-2A02E7928038}"/>
              </a:ext>
            </a:extLst>
          </p:cNvPr>
          <p:cNvSpPr>
            <a:spLocks noGrp="1"/>
          </p:cNvSpPr>
          <p:nvPr>
            <p:ph type="title"/>
          </p:nvPr>
        </p:nvSpPr>
        <p:spPr/>
        <p:txBody>
          <a:bodyPr/>
          <a:lstStyle/>
          <a:p>
            <a:r>
              <a:rPr lang="en-US" dirty="0"/>
              <a:t>Thanks!</a:t>
            </a:r>
          </a:p>
        </p:txBody>
      </p:sp>
      <p:sp>
        <p:nvSpPr>
          <p:cNvPr id="3" name="Content Placeholder 2">
            <a:extLst>
              <a:ext uri="{FF2B5EF4-FFF2-40B4-BE49-F238E27FC236}">
                <a16:creationId xmlns:a16="http://schemas.microsoft.com/office/drawing/2014/main" id="{8766C347-E0BC-49A5-91BD-AD56EAA3E33E}"/>
              </a:ext>
            </a:extLst>
          </p:cNvPr>
          <p:cNvSpPr>
            <a:spLocks noGrp="1"/>
          </p:cNvSpPr>
          <p:nvPr>
            <p:ph idx="1"/>
          </p:nvPr>
        </p:nvSpPr>
        <p:spPr/>
        <p:txBody>
          <a:bodyPr>
            <a:normAutofit/>
          </a:bodyPr>
          <a:lstStyle/>
          <a:p>
            <a:r>
              <a:rPr lang="en-US" sz="3600" dirty="0"/>
              <a:t>Questions or concerns? </a:t>
            </a:r>
          </a:p>
          <a:p>
            <a:endParaRPr lang="en-US" sz="3600" dirty="0"/>
          </a:p>
          <a:p>
            <a:r>
              <a:rPr lang="en-US" sz="3600" dirty="0"/>
              <a:t>Try to go vegetarian for the weekend.</a:t>
            </a:r>
          </a:p>
          <a:p>
            <a:r>
              <a:rPr lang="en-US" sz="3600" dirty="0"/>
              <a:t>Who is bringing food next week? </a:t>
            </a:r>
          </a:p>
        </p:txBody>
      </p:sp>
    </p:spTree>
    <p:extLst>
      <p:ext uri="{BB962C8B-B14F-4D97-AF65-F5344CB8AC3E}">
        <p14:creationId xmlns:p14="http://schemas.microsoft.com/office/powerpoint/2010/main" val="6278338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21694-03B8-49CE-ABA6-4824937FCA2D}"/>
              </a:ext>
            </a:extLst>
          </p:cNvPr>
          <p:cNvSpPr>
            <a:spLocks noGrp="1"/>
          </p:cNvSpPr>
          <p:nvPr>
            <p:ph type="title"/>
          </p:nvPr>
        </p:nvSpPr>
        <p:spPr/>
        <p:txBody>
          <a:bodyPr/>
          <a:lstStyle/>
          <a:p>
            <a:r>
              <a:rPr lang="en-US" dirty="0"/>
              <a:t>Commodification of Food </a:t>
            </a:r>
          </a:p>
        </p:txBody>
      </p:sp>
      <p:sp>
        <p:nvSpPr>
          <p:cNvPr id="3" name="Content Placeholder 2">
            <a:extLst>
              <a:ext uri="{FF2B5EF4-FFF2-40B4-BE49-F238E27FC236}">
                <a16:creationId xmlns:a16="http://schemas.microsoft.com/office/drawing/2014/main" id="{76F4396C-CA7B-4271-899C-27744ED6531B}"/>
              </a:ext>
            </a:extLst>
          </p:cNvPr>
          <p:cNvSpPr>
            <a:spLocks noGrp="1"/>
          </p:cNvSpPr>
          <p:nvPr>
            <p:ph idx="1"/>
          </p:nvPr>
        </p:nvSpPr>
        <p:spPr/>
        <p:txBody>
          <a:bodyPr>
            <a:normAutofit fontScale="70000" lnSpcReduction="20000"/>
          </a:bodyPr>
          <a:lstStyle/>
          <a:p>
            <a:r>
              <a:rPr lang="en-US" sz="3400" dirty="0"/>
              <a:t>Commodity:  </a:t>
            </a:r>
          </a:p>
          <a:p>
            <a:pPr marL="201168" lvl="1" indent="0">
              <a:buNone/>
            </a:pPr>
            <a:endParaRPr lang="en-US" dirty="0"/>
          </a:p>
          <a:p>
            <a:pPr marL="201168" lvl="1" indent="0">
              <a:buNone/>
            </a:pPr>
            <a:r>
              <a:rPr lang="en-US" dirty="0"/>
              <a:t>Cambridge English Dictionary </a:t>
            </a:r>
          </a:p>
          <a:p>
            <a:pPr lvl="1"/>
            <a:r>
              <a:rPr lang="en-US" dirty="0"/>
              <a:t>A</a:t>
            </a:r>
            <a:r>
              <a:rPr lang="en-CA" dirty="0"/>
              <a:t> substance or product that can be traded, bought, or sold. </a:t>
            </a:r>
          </a:p>
          <a:p>
            <a:pPr lvl="1"/>
            <a:r>
              <a:rPr lang="en-CA" dirty="0"/>
              <a:t>A</a:t>
            </a:r>
            <a:r>
              <a:rPr lang="en-US" dirty="0"/>
              <a:t> valuable quality</a:t>
            </a:r>
          </a:p>
          <a:p>
            <a:pPr marL="201168" lvl="1" indent="0">
              <a:buNone/>
            </a:pPr>
            <a:r>
              <a:rPr lang="en-CA" dirty="0"/>
              <a:t>Oxford Dictionary</a:t>
            </a:r>
          </a:p>
          <a:p>
            <a:pPr lvl="1"/>
            <a:r>
              <a:rPr lang="en-CA" dirty="0"/>
              <a:t>A raw material or primary agricultural product that can be bought and sold, such as copper or coffee.</a:t>
            </a:r>
          </a:p>
          <a:p>
            <a:pPr lvl="1"/>
            <a:r>
              <a:rPr lang="en-CA" dirty="0"/>
              <a:t>A useful or valuable thing.</a:t>
            </a:r>
          </a:p>
          <a:p>
            <a:pPr marL="201168" lvl="1" indent="0">
              <a:buNone/>
            </a:pPr>
            <a:r>
              <a:rPr lang="en-CA" dirty="0"/>
              <a:t>Myriam-Webster Dictionary </a:t>
            </a:r>
          </a:p>
          <a:p>
            <a:pPr lvl="1"/>
            <a:r>
              <a:rPr lang="en-CA" dirty="0"/>
              <a:t>An economic good: such as</a:t>
            </a:r>
          </a:p>
          <a:p>
            <a:pPr lvl="2"/>
            <a:r>
              <a:rPr lang="en-CA" dirty="0"/>
              <a:t>A product of agriculture </a:t>
            </a:r>
          </a:p>
          <a:p>
            <a:pPr lvl="2"/>
            <a:r>
              <a:rPr lang="en-CA" dirty="0"/>
              <a:t>An article of commerce especially when delivered for shipment </a:t>
            </a:r>
          </a:p>
          <a:p>
            <a:pPr lvl="2"/>
            <a:r>
              <a:rPr lang="en-CA" dirty="0"/>
              <a:t>A mass-produced unspecialized product commodity chemicals</a:t>
            </a:r>
            <a:br>
              <a:rPr lang="en-CA" dirty="0"/>
            </a:br>
            <a:endParaRPr lang="en-CA" dirty="0"/>
          </a:p>
          <a:p>
            <a:pPr lvl="1"/>
            <a:r>
              <a:rPr lang="en-CA" dirty="0"/>
              <a:t>Something useful or valued</a:t>
            </a:r>
          </a:p>
          <a:p>
            <a:pPr lvl="1"/>
            <a:r>
              <a:rPr lang="en-CA" dirty="0"/>
              <a:t>Convenience, advantage</a:t>
            </a:r>
          </a:p>
          <a:p>
            <a:pPr lvl="1"/>
            <a:r>
              <a:rPr lang="en-CA" dirty="0"/>
              <a:t>A good or service whose wide availability typically leads to smaller profit margins and diminishes the importance of factors (such as brand name) other than price </a:t>
            </a:r>
          </a:p>
          <a:p>
            <a:pPr lvl="1"/>
            <a:r>
              <a:rPr lang="en-CA" dirty="0"/>
              <a:t>One that is subject to ready exchange or exploitation within a market</a:t>
            </a:r>
          </a:p>
        </p:txBody>
      </p:sp>
    </p:spTree>
    <p:extLst>
      <p:ext uri="{BB962C8B-B14F-4D97-AF65-F5344CB8AC3E}">
        <p14:creationId xmlns:p14="http://schemas.microsoft.com/office/powerpoint/2010/main" val="26226842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22EED-B2E9-47CB-AE57-E737CCE3E15D}"/>
              </a:ext>
            </a:extLst>
          </p:cNvPr>
          <p:cNvSpPr>
            <a:spLocks noGrp="1"/>
          </p:cNvSpPr>
          <p:nvPr>
            <p:ph type="title"/>
          </p:nvPr>
        </p:nvSpPr>
        <p:spPr/>
        <p:txBody>
          <a:bodyPr/>
          <a:lstStyle/>
          <a:p>
            <a:r>
              <a:rPr lang="en-US" dirty="0"/>
              <a:t>Commodification of Food</a:t>
            </a:r>
          </a:p>
        </p:txBody>
      </p:sp>
      <p:sp>
        <p:nvSpPr>
          <p:cNvPr id="3" name="Content Placeholder 2">
            <a:extLst>
              <a:ext uri="{FF2B5EF4-FFF2-40B4-BE49-F238E27FC236}">
                <a16:creationId xmlns:a16="http://schemas.microsoft.com/office/drawing/2014/main" id="{DD9E0405-6013-43D2-8CB4-D0E856E16609}"/>
              </a:ext>
            </a:extLst>
          </p:cNvPr>
          <p:cNvSpPr>
            <a:spLocks noGrp="1"/>
          </p:cNvSpPr>
          <p:nvPr>
            <p:ph idx="1"/>
          </p:nvPr>
        </p:nvSpPr>
        <p:spPr/>
        <p:txBody>
          <a:bodyPr>
            <a:normAutofit lnSpcReduction="10000"/>
          </a:bodyPr>
          <a:lstStyle/>
          <a:p>
            <a:r>
              <a:rPr lang="en-US" dirty="0"/>
              <a:t>Marx circulation of commodities and money</a:t>
            </a:r>
          </a:p>
          <a:p>
            <a:pPr lvl="1"/>
            <a:r>
              <a:rPr lang="en-US" dirty="0"/>
              <a:t>C – C</a:t>
            </a:r>
          </a:p>
          <a:p>
            <a:pPr lvl="1"/>
            <a:r>
              <a:rPr lang="en-US" dirty="0"/>
              <a:t>C – M – C</a:t>
            </a:r>
          </a:p>
          <a:p>
            <a:pPr lvl="1"/>
            <a:r>
              <a:rPr lang="en-US" dirty="0"/>
              <a:t>M – C – M’</a:t>
            </a:r>
          </a:p>
          <a:p>
            <a:pPr lvl="1"/>
            <a:r>
              <a:rPr lang="en-US" dirty="0"/>
              <a:t>M – M’ </a:t>
            </a:r>
          </a:p>
          <a:p>
            <a:pPr marL="201168" lvl="1" indent="0">
              <a:buNone/>
            </a:pPr>
            <a:endParaRPr lang="en-US" dirty="0"/>
          </a:p>
          <a:p>
            <a:pPr marL="201168" lvl="1" indent="0">
              <a:buNone/>
            </a:pPr>
            <a:r>
              <a:rPr lang="en-US" sz="1600" i="1" dirty="0"/>
              <a:t>See Diagram on Board Regarding Marx’s Labour Theory of Value</a:t>
            </a:r>
          </a:p>
          <a:p>
            <a:pPr marL="201168" lvl="1" indent="0">
              <a:buNone/>
            </a:pPr>
            <a:endParaRPr lang="en-US" dirty="0"/>
          </a:p>
          <a:p>
            <a:r>
              <a:rPr lang="en-US" dirty="0"/>
              <a:t>Polanyi – Fictitious Commodity </a:t>
            </a:r>
          </a:p>
          <a:p>
            <a:pPr lvl="1"/>
            <a:r>
              <a:rPr lang="en-US" dirty="0"/>
              <a:t>Land</a:t>
            </a:r>
          </a:p>
          <a:p>
            <a:pPr lvl="1"/>
            <a:r>
              <a:rPr lang="en-US" dirty="0"/>
              <a:t>Labour </a:t>
            </a:r>
          </a:p>
          <a:p>
            <a:pPr lvl="1"/>
            <a:r>
              <a:rPr lang="en-US" dirty="0"/>
              <a:t>Money</a:t>
            </a:r>
          </a:p>
          <a:p>
            <a:pPr marL="201168" lvl="1" indent="0">
              <a:buNone/>
            </a:pPr>
            <a:endParaRPr lang="en-US" dirty="0"/>
          </a:p>
        </p:txBody>
      </p:sp>
    </p:spTree>
    <p:extLst>
      <p:ext uri="{BB962C8B-B14F-4D97-AF65-F5344CB8AC3E}">
        <p14:creationId xmlns:p14="http://schemas.microsoft.com/office/powerpoint/2010/main" val="36369301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EE770-DED9-4B55-871D-2751BB94DE2B}"/>
              </a:ext>
            </a:extLst>
          </p:cNvPr>
          <p:cNvSpPr>
            <a:spLocks noGrp="1"/>
          </p:cNvSpPr>
          <p:nvPr>
            <p:ph type="title"/>
          </p:nvPr>
        </p:nvSpPr>
        <p:spPr/>
        <p:txBody>
          <a:bodyPr/>
          <a:lstStyle/>
          <a:p>
            <a:r>
              <a:rPr lang="en-US" dirty="0"/>
              <a:t>De-commodifying = Creating Commons</a:t>
            </a:r>
          </a:p>
        </p:txBody>
      </p:sp>
      <p:sp>
        <p:nvSpPr>
          <p:cNvPr id="3" name="Content Placeholder 2">
            <a:extLst>
              <a:ext uri="{FF2B5EF4-FFF2-40B4-BE49-F238E27FC236}">
                <a16:creationId xmlns:a16="http://schemas.microsoft.com/office/drawing/2014/main" id="{63163311-2277-44F7-A2FF-6DF44E7AC0D9}"/>
              </a:ext>
            </a:extLst>
          </p:cNvPr>
          <p:cNvSpPr>
            <a:spLocks noGrp="1"/>
          </p:cNvSpPr>
          <p:nvPr>
            <p:ph idx="1"/>
          </p:nvPr>
        </p:nvSpPr>
        <p:spPr/>
        <p:txBody>
          <a:bodyPr>
            <a:normAutofit fontScale="92500"/>
          </a:bodyPr>
          <a:lstStyle/>
          <a:p>
            <a:r>
              <a:rPr lang="en-US" sz="2300" dirty="0"/>
              <a:t>Closing of commons = commodifying food:</a:t>
            </a:r>
          </a:p>
          <a:p>
            <a:pPr marL="201168" lvl="1" indent="0">
              <a:buNone/>
            </a:pPr>
            <a:r>
              <a:rPr lang="en-US" dirty="0"/>
              <a:t>1 – The exclusion of people from access to resources that had been their common property of held in common</a:t>
            </a:r>
          </a:p>
          <a:p>
            <a:pPr marL="201168" lvl="1" indent="0">
              <a:buNone/>
            </a:pPr>
            <a:r>
              <a:rPr lang="en-US" dirty="0"/>
              <a:t>2 – The creation of ‘surplus’ or ‘disposable’ people by denying rights of access to the commons that sustained them</a:t>
            </a:r>
          </a:p>
          <a:p>
            <a:pPr marL="201168" lvl="1" indent="0">
              <a:buNone/>
            </a:pPr>
            <a:r>
              <a:rPr lang="en-US" dirty="0"/>
              <a:t>3 – The creation of private property by the enclosure of common property</a:t>
            </a:r>
          </a:p>
          <a:p>
            <a:pPr marL="201168" lvl="1" indent="0">
              <a:buNone/>
            </a:pPr>
            <a:r>
              <a:rPr lang="en-US" dirty="0"/>
              <a:t>4 – The replacement of diversity that provides for multiple needs and performs multiple functions with monocultures that provide raw material</a:t>
            </a:r>
            <a:br>
              <a:rPr lang="en-US" dirty="0"/>
            </a:br>
            <a:r>
              <a:rPr lang="en-US" dirty="0"/>
              <a:t>5 – The enclosure of minds and imagination, with the result that enclosures are defined and perceived as universal human progress, not as growth of privilege and exclusive rights for a few and dispossession and impoverished for the many</a:t>
            </a:r>
          </a:p>
          <a:p>
            <a:pPr marL="201168" lvl="1" indent="0">
              <a:buNone/>
            </a:pPr>
            <a:endParaRPr lang="en-US" dirty="0"/>
          </a:p>
          <a:p>
            <a:pPr marL="201168" lvl="1" indent="0">
              <a:buNone/>
            </a:pPr>
            <a:r>
              <a:rPr lang="en-US" dirty="0"/>
              <a:t>Terra matter – Mother earth</a:t>
            </a:r>
          </a:p>
          <a:p>
            <a:pPr marL="201168" lvl="1" indent="0">
              <a:buNone/>
            </a:pPr>
            <a:r>
              <a:rPr lang="en-US" dirty="0"/>
              <a:t>Terra nullius – Empty land</a:t>
            </a:r>
          </a:p>
          <a:p>
            <a:pPr marL="201168" lvl="1" indent="0">
              <a:buNone/>
            </a:pPr>
            <a:r>
              <a:rPr lang="en-US" b="1" dirty="0"/>
              <a:t>Bio nullius – Life as empty intelligence</a:t>
            </a:r>
          </a:p>
        </p:txBody>
      </p:sp>
    </p:spTree>
    <p:extLst>
      <p:ext uri="{BB962C8B-B14F-4D97-AF65-F5344CB8AC3E}">
        <p14:creationId xmlns:p14="http://schemas.microsoft.com/office/powerpoint/2010/main" val="33796323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7DA52-B695-4F25-A276-6303DFA9CBD5}"/>
              </a:ext>
            </a:extLst>
          </p:cNvPr>
          <p:cNvSpPr>
            <a:spLocks noGrp="1"/>
          </p:cNvSpPr>
          <p:nvPr>
            <p:ph type="title"/>
          </p:nvPr>
        </p:nvSpPr>
        <p:spPr/>
        <p:txBody>
          <a:bodyPr>
            <a:normAutofit/>
          </a:bodyPr>
          <a:lstStyle/>
          <a:p>
            <a:r>
              <a:rPr lang="en-US" dirty="0"/>
              <a:t>Commons Toolkit - Recap</a:t>
            </a:r>
            <a:br>
              <a:rPr lang="en-US" dirty="0"/>
            </a:br>
            <a:r>
              <a:rPr lang="en-US" sz="1200" i="1" dirty="0"/>
              <a:t>Gibson-Graham, J.K., Cameron, J., Healy, S. (2013) Take Back the Economy: An Ethical Guide for Transforming Communities, University of Minnesota Press</a:t>
            </a:r>
            <a:endParaRPr lang="en-US" dirty="0"/>
          </a:p>
        </p:txBody>
      </p:sp>
      <p:sp>
        <p:nvSpPr>
          <p:cNvPr id="3" name="Content Placeholder 2">
            <a:extLst>
              <a:ext uri="{FF2B5EF4-FFF2-40B4-BE49-F238E27FC236}">
                <a16:creationId xmlns:a16="http://schemas.microsoft.com/office/drawing/2014/main" id="{233E080E-617E-4A8D-882E-37206660F559}"/>
              </a:ext>
            </a:extLst>
          </p:cNvPr>
          <p:cNvSpPr>
            <a:spLocks noGrp="1"/>
          </p:cNvSpPr>
          <p:nvPr>
            <p:ph idx="1"/>
          </p:nvPr>
        </p:nvSpPr>
        <p:spPr/>
        <p:txBody>
          <a:bodyPr/>
          <a:lstStyle/>
          <a:p>
            <a:r>
              <a:rPr lang="en-US" dirty="0"/>
              <a:t>Types of commons:</a:t>
            </a:r>
          </a:p>
          <a:p>
            <a:pPr lvl="1"/>
            <a:r>
              <a:rPr lang="en-US" dirty="0"/>
              <a:t>Biophysical</a:t>
            </a:r>
          </a:p>
          <a:p>
            <a:pPr lvl="1"/>
            <a:r>
              <a:rPr lang="en-US" dirty="0"/>
              <a:t>Cultural</a:t>
            </a:r>
          </a:p>
          <a:p>
            <a:pPr lvl="1"/>
            <a:r>
              <a:rPr lang="en-US" dirty="0"/>
              <a:t>Social</a:t>
            </a:r>
          </a:p>
          <a:p>
            <a:pPr lvl="1"/>
            <a:r>
              <a:rPr lang="en-US" dirty="0"/>
              <a:t>Knowledge</a:t>
            </a:r>
          </a:p>
          <a:p>
            <a:r>
              <a:rPr lang="en-US" dirty="0"/>
              <a:t>Ways to assess commons:</a:t>
            </a:r>
          </a:p>
          <a:p>
            <a:pPr lvl="1"/>
            <a:r>
              <a:rPr lang="en-US" dirty="0"/>
              <a:t>Access</a:t>
            </a:r>
          </a:p>
          <a:p>
            <a:pPr lvl="1"/>
            <a:r>
              <a:rPr lang="en-US" dirty="0"/>
              <a:t>Use</a:t>
            </a:r>
          </a:p>
          <a:p>
            <a:pPr lvl="1"/>
            <a:r>
              <a:rPr lang="en-US" dirty="0"/>
              <a:t>Benefit</a:t>
            </a:r>
          </a:p>
          <a:p>
            <a:pPr lvl="1"/>
            <a:r>
              <a:rPr lang="en-US" dirty="0"/>
              <a:t>Care</a:t>
            </a:r>
          </a:p>
          <a:p>
            <a:pPr lvl="1"/>
            <a:r>
              <a:rPr lang="en-US" dirty="0"/>
              <a:t>Responsibility</a:t>
            </a:r>
          </a:p>
          <a:p>
            <a:pPr lvl="1"/>
            <a:r>
              <a:rPr lang="en-US" dirty="0"/>
              <a:t>Property</a:t>
            </a:r>
          </a:p>
        </p:txBody>
      </p:sp>
    </p:spTree>
    <p:extLst>
      <p:ext uri="{BB962C8B-B14F-4D97-AF65-F5344CB8AC3E}">
        <p14:creationId xmlns:p14="http://schemas.microsoft.com/office/powerpoint/2010/main" val="42013139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8688D-67CB-4FEA-946C-CE06C2ED2E13}"/>
              </a:ext>
            </a:extLst>
          </p:cNvPr>
          <p:cNvSpPr>
            <a:spLocks noGrp="1"/>
          </p:cNvSpPr>
          <p:nvPr>
            <p:ph type="title"/>
          </p:nvPr>
        </p:nvSpPr>
        <p:spPr/>
        <p:txBody>
          <a:bodyPr>
            <a:normAutofit/>
          </a:bodyPr>
          <a:lstStyle/>
          <a:p>
            <a:r>
              <a:rPr lang="en-US" dirty="0"/>
              <a:t>Land Grab </a:t>
            </a:r>
            <a:br>
              <a:rPr lang="en-US" dirty="0"/>
            </a:br>
            <a:r>
              <a:rPr lang="en-US" sz="1600" dirty="0"/>
              <a:t>Vandana Shiva (2015) </a:t>
            </a:r>
            <a:r>
              <a:rPr lang="en-CA" sz="1600" dirty="0"/>
              <a:t>Who Really Feeds the World? The Failures of Agribusiness and the Promise of Agroecology</a:t>
            </a:r>
            <a:endParaRPr lang="en-US" sz="1600" dirty="0"/>
          </a:p>
        </p:txBody>
      </p:sp>
      <p:sp>
        <p:nvSpPr>
          <p:cNvPr id="3" name="Content Placeholder 2">
            <a:extLst>
              <a:ext uri="{FF2B5EF4-FFF2-40B4-BE49-F238E27FC236}">
                <a16:creationId xmlns:a16="http://schemas.microsoft.com/office/drawing/2014/main" id="{EF5CEF13-311B-4B19-A3AC-F8744AB70FC3}"/>
              </a:ext>
            </a:extLst>
          </p:cNvPr>
          <p:cNvSpPr>
            <a:spLocks noGrp="1"/>
          </p:cNvSpPr>
          <p:nvPr>
            <p:ph idx="1"/>
          </p:nvPr>
        </p:nvSpPr>
        <p:spPr/>
        <p:txBody>
          <a:bodyPr/>
          <a:lstStyle/>
          <a:p>
            <a:r>
              <a:rPr lang="en-US" dirty="0"/>
              <a:t>European Union</a:t>
            </a:r>
          </a:p>
          <a:p>
            <a:pPr lvl="1"/>
            <a:r>
              <a:rPr lang="en-US" dirty="0"/>
              <a:t>1% control 20% of EU Farmland</a:t>
            </a:r>
          </a:p>
          <a:p>
            <a:pPr lvl="1"/>
            <a:r>
              <a:rPr lang="en-US" dirty="0"/>
              <a:t>3% control 50% of EU Farmland</a:t>
            </a:r>
          </a:p>
          <a:p>
            <a:pPr lvl="1"/>
            <a:r>
              <a:rPr lang="en-US" dirty="0"/>
              <a:t>80% of farms (small-scale) control 14.5% of EU Farmland</a:t>
            </a:r>
          </a:p>
          <a:p>
            <a:pPr lvl="1"/>
            <a:r>
              <a:rPr lang="en-US" dirty="0"/>
              <a:t>Between 2007 and 2010,  small-scale farmers lost 17% of EU Farmland</a:t>
            </a:r>
          </a:p>
          <a:p>
            <a:pPr lvl="1"/>
            <a:endParaRPr lang="en-US" dirty="0"/>
          </a:p>
          <a:p>
            <a:pPr marL="201168" lvl="1" indent="0">
              <a:buNone/>
            </a:pPr>
            <a:r>
              <a:rPr lang="en-US" i="1" dirty="0"/>
              <a:t>Farmer suicide is linked o debt-induced landgrabs</a:t>
            </a:r>
          </a:p>
        </p:txBody>
      </p:sp>
    </p:spTree>
    <p:extLst>
      <p:ext uri="{BB962C8B-B14F-4D97-AF65-F5344CB8AC3E}">
        <p14:creationId xmlns:p14="http://schemas.microsoft.com/office/powerpoint/2010/main" val="8912554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D0B67-BA9C-4258-A67B-37912F1D7E51}"/>
              </a:ext>
            </a:extLst>
          </p:cNvPr>
          <p:cNvSpPr>
            <a:spLocks noGrp="1"/>
          </p:cNvSpPr>
          <p:nvPr>
            <p:ph type="title"/>
          </p:nvPr>
        </p:nvSpPr>
        <p:spPr/>
        <p:txBody>
          <a:bodyPr/>
          <a:lstStyle/>
          <a:p>
            <a:r>
              <a:rPr lang="en-US" dirty="0"/>
              <a:t>Seed Sovereignty </a:t>
            </a:r>
            <a:br>
              <a:rPr lang="en-US" dirty="0"/>
            </a:br>
            <a:r>
              <a:rPr lang="en-US" sz="1400" dirty="0"/>
              <a:t>Vandana Shiva (2015) </a:t>
            </a:r>
            <a:r>
              <a:rPr lang="en-CA" sz="1400" dirty="0"/>
              <a:t>Who Really Feeds the World? The Failures of Agribusiness and the Promise of Agroecology</a:t>
            </a:r>
            <a:endParaRPr lang="en-US" dirty="0"/>
          </a:p>
        </p:txBody>
      </p:sp>
      <p:sp>
        <p:nvSpPr>
          <p:cNvPr id="3" name="Content Placeholder 2">
            <a:extLst>
              <a:ext uri="{FF2B5EF4-FFF2-40B4-BE49-F238E27FC236}">
                <a16:creationId xmlns:a16="http://schemas.microsoft.com/office/drawing/2014/main" id="{B0086AFB-457E-466C-8830-8C5BE29F6906}"/>
              </a:ext>
            </a:extLst>
          </p:cNvPr>
          <p:cNvSpPr>
            <a:spLocks noGrp="1"/>
          </p:cNvSpPr>
          <p:nvPr>
            <p:ph idx="1"/>
          </p:nvPr>
        </p:nvSpPr>
        <p:spPr/>
        <p:txBody>
          <a:bodyPr/>
          <a:lstStyle/>
          <a:p>
            <a:r>
              <a:rPr lang="en-US" dirty="0"/>
              <a:t>Farmer varieties of seeds are being replaced by:</a:t>
            </a:r>
          </a:p>
          <a:p>
            <a:pPr lvl="1"/>
            <a:r>
              <a:rPr lang="en-US" dirty="0"/>
              <a:t>High yielding varieties</a:t>
            </a:r>
          </a:p>
          <a:p>
            <a:pPr lvl="1"/>
            <a:r>
              <a:rPr lang="en-US" dirty="0"/>
              <a:t>Hybrid seeds – combined from crossing two genetically dissimilar parent species – cannot be replanted because next generations will give lower yields</a:t>
            </a:r>
          </a:p>
          <a:p>
            <a:pPr lvl="1"/>
            <a:r>
              <a:rPr lang="en-US" dirty="0"/>
              <a:t>GMOs</a:t>
            </a:r>
          </a:p>
        </p:txBody>
      </p:sp>
    </p:spTree>
    <p:extLst>
      <p:ext uri="{BB962C8B-B14F-4D97-AF65-F5344CB8AC3E}">
        <p14:creationId xmlns:p14="http://schemas.microsoft.com/office/powerpoint/2010/main" val="2495837552"/>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3028</TotalTime>
  <Words>1349</Words>
  <Application>Microsoft Office PowerPoint</Application>
  <PresentationFormat>Widescreen</PresentationFormat>
  <Paragraphs>199</Paragraphs>
  <Slides>35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35</vt:i4>
      </vt:variant>
    </vt:vector>
  </HeadingPairs>
  <TitlesOfParts>
    <vt:vector size="38" baseType="lpstr">
      <vt:lpstr>Calibri</vt:lpstr>
      <vt:lpstr>Calibri Light</vt:lpstr>
      <vt:lpstr>Retrospect</vt:lpstr>
      <vt:lpstr>Food and Culture</vt:lpstr>
      <vt:lpstr>Discussion</vt:lpstr>
      <vt:lpstr>Issues with GMOs</vt:lpstr>
      <vt:lpstr>Commodification of Food </vt:lpstr>
      <vt:lpstr>Commodification of Food</vt:lpstr>
      <vt:lpstr>De-commodifying = Creating Commons</vt:lpstr>
      <vt:lpstr>Commons Toolkit - Recap Gibson-Graham, J.K., Cameron, J., Healy, S. (2013) Take Back the Economy: An Ethical Guide for Transforming Communities, University of Minnesota Press</vt:lpstr>
      <vt:lpstr>Land Grab  Vandana Shiva (2015) Who Really Feeds the World? The Failures of Agribusiness and the Promise of Agroecology</vt:lpstr>
      <vt:lpstr>Seed Sovereignty  Vandana Shiva (2015) Who Really Feeds the World? The Failures of Agribusiness and the Promise of Agroecology</vt:lpstr>
      <vt:lpstr>Violence Against Farmers  Vandana Shiva (2015) Who Really Feeds the World? The Failures of Agribusiness and the Promise of Agroecology</vt:lpstr>
      <vt:lpstr>TRIPS Agreement</vt:lpstr>
      <vt:lpstr>Corporation</vt:lpstr>
      <vt:lpstr>PowerPoint Presentation</vt:lpstr>
      <vt:lpstr>Seed &amp; Fertilizer Companies Merge Since the CBAN Report</vt:lpstr>
      <vt:lpstr>Companies of War, Destruction and Death</vt:lpstr>
      <vt:lpstr>Living Soil Not Chemical Fertilizers</vt:lpstr>
      <vt:lpstr>GMO Myths According to Vandana Shiva</vt:lpstr>
      <vt:lpstr>What is a GMO?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GMOs in Canada Presently</vt:lpstr>
      <vt:lpstr>Negative Consequences of GMOs</vt:lpstr>
      <vt:lpstr>Health Hazards of GMOs</vt:lpstr>
      <vt:lpstr>Documentary to Watch</vt:lpstr>
      <vt:lpstr>Biodiversity Vandana Shiva (2015) Who Really Feeds the World? The Failures of Agribusiness and the Promise of Agroecology </vt:lpstr>
      <vt:lpstr>Discussion About Group Projects</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Edible Activism!</dc:title>
  <dc:creator>Erik Chevrier</dc:creator>
  <cp:lastModifiedBy>Erik Chevrier</cp:lastModifiedBy>
  <cp:revision>273</cp:revision>
  <dcterms:created xsi:type="dcterms:W3CDTF">2016-08-29T02:04:56Z</dcterms:created>
  <dcterms:modified xsi:type="dcterms:W3CDTF">2018-11-08T00:49:23Z</dcterms:modified>
</cp:coreProperties>
</file>