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2018-11-08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YKuID53P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LO2dFfwLE" TargetMode="External"/><Relationship Id="rId2" Type="http://schemas.openxmlformats.org/officeDocument/2006/relationships/hyperlink" Target="https://www.youtube.com/watch?v=UQXPVZLBKL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OoHArAzdug" TargetMode="External"/><Relationship Id="rId5" Type="http://schemas.openxmlformats.org/officeDocument/2006/relationships/hyperlink" Target="https://www.redbullmediahouse.com/" TargetMode="External"/><Relationship Id="rId4" Type="http://schemas.openxmlformats.org/officeDocument/2006/relationships/hyperlink" Target="https://www.youtube.com/watch?v=b87B7zyucg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shtagpaid.com/" TargetMode="External"/><Relationship Id="rId2" Type="http://schemas.openxmlformats.org/officeDocument/2006/relationships/hyperlink" Target="https://www.bzzagent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olical.co.uk/" TargetMode="External"/><Relationship Id="rId2" Type="http://schemas.openxmlformats.org/officeDocument/2006/relationships/hyperlink" Target="https://www.youtube.com/watch?time_continue=32&amp;v=owGykVbfg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JRAHyPVFWU" TargetMode="External"/><Relationship Id="rId5" Type="http://schemas.openxmlformats.org/officeDocument/2006/relationships/hyperlink" Target="https://www.youtube.com/watch?v=KzzDG3lKdfs" TargetMode="External"/><Relationship Id="rId4" Type="http://schemas.openxmlformats.org/officeDocument/2006/relationships/hyperlink" Target="http://altterrain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KYUtUw-8ig&amp;list=PL6528B2FAD612803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7/11/CMCR_Media__Internet_Concentration_27112017_Final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bc.xy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p.tv/" TargetMode="External"/><Relationship Id="rId2" Type="http://schemas.openxmlformats.org/officeDocument/2006/relationships/hyperlink" Target="https://www.canoeventure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ambridgeanalytica.org/" TargetMode="External"/><Relationship Id="rId3" Type="http://schemas.openxmlformats.org/officeDocument/2006/relationships/hyperlink" Target="https://isapps.acxiom.com/personicx/personicx.aspx" TargetMode="External"/><Relationship Id="rId7" Type="http://schemas.openxmlformats.org/officeDocument/2006/relationships/hyperlink" Target="https://environicsanalytics.com/en-ca/data/segmentation" TargetMode="External"/><Relationship Id="rId2" Type="http://schemas.openxmlformats.org/officeDocument/2006/relationships/hyperlink" Target="https://www.acxio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tes.nielsen.com/daas-partners/partner/exelate/" TargetMode="External"/><Relationship Id="rId5" Type="http://schemas.openxmlformats.org/officeDocument/2006/relationships/hyperlink" Target="http://www.oracle.com/us/solutions/cloud/data-directory-2810741.pdf" TargetMode="External"/><Relationship Id="rId4" Type="http://schemas.openxmlformats.org/officeDocument/2006/relationships/hyperlink" Target="https://www.oracle.com/corporate/acquisitions/bluek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Advertising and the Consumer Culture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Advertising, the Internet, Social and Mobile Mediated Marketplaces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November 8</a:t>
            </a:r>
            <a:r>
              <a:rPr lang="en-CA" baseline="30000" dirty="0"/>
              <a:t>st</a:t>
            </a:r>
            <a:r>
              <a:rPr lang="en-CA" dirty="0"/>
              <a:t>, 2018 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D8505-DD12-48CF-94B9-F377D08E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Audience Segmentation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37D4B96-4143-46AD-A22D-CDDABF57F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1213500"/>
            <a:ext cx="10916463" cy="302931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520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807E-9CE0-4480-B781-34AD03D5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Intensifying Economy of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E9AA-06C5-4996-8EE9-8A8F8AF0A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 length progression</a:t>
            </a:r>
          </a:p>
          <a:p>
            <a:r>
              <a:rPr lang="en-US" dirty="0"/>
              <a:t>60-second ad</a:t>
            </a:r>
            <a:br>
              <a:rPr lang="en-US" dirty="0"/>
            </a:br>
            <a:r>
              <a:rPr lang="en-US" dirty="0"/>
              <a:t>30-second ad</a:t>
            </a:r>
            <a:br>
              <a:rPr lang="en-US" dirty="0"/>
            </a:br>
            <a:r>
              <a:rPr lang="en-US" dirty="0"/>
              <a:t>15-second ad</a:t>
            </a:r>
            <a:br>
              <a:rPr lang="en-US" dirty="0"/>
            </a:br>
            <a:r>
              <a:rPr lang="en-US" dirty="0"/>
              <a:t>Less than 15 seconds</a:t>
            </a:r>
          </a:p>
          <a:p>
            <a:endParaRPr lang="en-US" dirty="0"/>
          </a:p>
          <a:p>
            <a:r>
              <a:rPr lang="en-US" dirty="0"/>
              <a:t>Things that prevent ads from being attended to: </a:t>
            </a:r>
          </a:p>
          <a:p>
            <a:r>
              <a:rPr lang="en-US" dirty="0"/>
              <a:t>Zapping</a:t>
            </a:r>
            <a:br>
              <a:rPr lang="en-US" dirty="0"/>
            </a:br>
            <a:r>
              <a:rPr lang="en-US" dirty="0"/>
              <a:t>Banner blindness</a:t>
            </a:r>
            <a:br>
              <a:rPr lang="en-US" dirty="0"/>
            </a:br>
            <a:r>
              <a:rPr lang="en-US" dirty="0"/>
              <a:t>Ad blocker</a:t>
            </a:r>
            <a:br>
              <a:rPr lang="en-US" dirty="0"/>
            </a:br>
            <a:r>
              <a:rPr lang="en-US" dirty="0"/>
              <a:t>Ad avoidance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McDonalds Mindy </a:t>
            </a:r>
            <a:r>
              <a:rPr lang="en-US" dirty="0" err="1">
                <a:hlinkClick r:id="rId2"/>
              </a:rPr>
              <a:t>Kaling</a:t>
            </a:r>
            <a:r>
              <a:rPr lang="en-US" dirty="0">
                <a:hlinkClick r:id="rId2"/>
              </a:rPr>
              <a:t> 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FF5E-DBDD-4FBE-860A-5D9660BA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Branded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3CB6-3B39-4BCA-9A28-5AE67673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Content marketing</a:t>
            </a:r>
          </a:p>
          <a:p>
            <a:r>
              <a:rPr lang="en-US" dirty="0"/>
              <a:t>Works more on audience pull than push</a:t>
            </a:r>
          </a:p>
          <a:p>
            <a:r>
              <a:rPr lang="en-US" dirty="0"/>
              <a:t>Product placement requires negotiation to get a brand into someone else’s media content, branded media content on its own. </a:t>
            </a:r>
          </a:p>
          <a:p>
            <a:r>
              <a:rPr lang="en-US" dirty="0"/>
              <a:t>Cause related advertising and larger corporate social responsibility </a:t>
            </a:r>
          </a:p>
          <a:p>
            <a:pPr lvl="1"/>
            <a:r>
              <a:rPr lang="en-US" dirty="0">
                <a:hlinkClick r:id="rId2"/>
              </a:rPr>
              <a:t>The Scarecrow Chipotle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dirty="0"/>
              <a:t>Other Branded Content Videos:</a:t>
            </a:r>
          </a:p>
          <a:p>
            <a:pPr lvl="1"/>
            <a:r>
              <a:rPr lang="en-US" dirty="0">
                <a:hlinkClick r:id="rId3"/>
              </a:rPr>
              <a:t>H&amp;M Come Together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PRADA Castello Cavalcanti </a:t>
            </a:r>
            <a:endParaRPr lang="en-US" dirty="0"/>
          </a:p>
          <a:p>
            <a:r>
              <a:rPr lang="en-US" dirty="0"/>
              <a:t>Full Service Agency</a:t>
            </a:r>
            <a:endParaRPr lang="en-US" dirty="0">
              <a:hlinkClick r:id="rId5"/>
            </a:endParaRPr>
          </a:p>
          <a:p>
            <a:pPr lvl="1"/>
            <a:r>
              <a:rPr lang="en-US" dirty="0">
                <a:hlinkClick r:id="rId5"/>
              </a:rPr>
              <a:t>Red Bull Media House</a:t>
            </a:r>
            <a:endParaRPr lang="en-US" dirty="0"/>
          </a:p>
          <a:p>
            <a:pPr lvl="2"/>
            <a:r>
              <a:rPr lang="en-US" dirty="0">
                <a:hlinkClick r:id="rId6"/>
              </a:rPr>
              <a:t>Space Jump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3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F32E-0BAB-47E2-9A12-3DA81A84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7A369-37B3-4013-9CA0-242742172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Native Advertising: </a:t>
            </a:r>
          </a:p>
          <a:p>
            <a:pPr lvl="1"/>
            <a:r>
              <a:rPr lang="en-US" dirty="0"/>
              <a:t>Refers to the relationship within the flows of other surrounding non-sponsored content. </a:t>
            </a:r>
          </a:p>
          <a:p>
            <a:pPr lvl="1"/>
            <a:r>
              <a:rPr lang="en-US" dirty="0"/>
              <a:t>A form of paid advertising offered by a digital publisher or platform.</a:t>
            </a:r>
          </a:p>
          <a:p>
            <a:pPr lvl="1"/>
            <a:r>
              <a:rPr lang="en-US" dirty="0"/>
              <a:t>Reflects a desire to fit into, rater than interrupt, surrounding digital media content. </a:t>
            </a:r>
          </a:p>
          <a:p>
            <a:pPr lvl="1"/>
            <a:r>
              <a:rPr lang="en-US" dirty="0"/>
              <a:t>Sparked debate in journalism community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Examples, AdWords, promoted tweets, Facebook ads in news feed, video games with corporate content, fake news articles for companies, Buzzfeed (clickbait), etc.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create native advertising, publishers employ one of three models: </a:t>
            </a:r>
          </a:p>
          <a:p>
            <a:pPr lvl="2"/>
            <a:r>
              <a:rPr lang="en-US" dirty="0"/>
              <a:t>Underwriting model – publisher produces content.</a:t>
            </a:r>
          </a:p>
          <a:p>
            <a:pPr lvl="2"/>
            <a:r>
              <a:rPr lang="en-US" dirty="0"/>
              <a:t>Platform model – gives space to advertiser to publish media mascaraing as content.</a:t>
            </a:r>
          </a:p>
          <a:p>
            <a:pPr lvl="2"/>
            <a:r>
              <a:rPr lang="en-US" dirty="0"/>
              <a:t>Middle ground – a combination of both models presented above.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8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F300-E0B0-4BB7-A0D6-AC607DF5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Influencer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B4DD-BB8C-468D-839A-077565E39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Influencer marketing: </a:t>
            </a:r>
          </a:p>
          <a:p>
            <a:pPr lvl="1"/>
            <a:r>
              <a:rPr lang="en-US" dirty="0"/>
              <a:t>Embeds promotional messages within the flows of internet media content. </a:t>
            </a:r>
          </a:p>
          <a:p>
            <a:pPr lvl="1"/>
            <a:r>
              <a:rPr lang="en-US" dirty="0"/>
              <a:t>Relies upon content provided by individuals, bloggers, vloggers, YouTubers, Instagrammers.</a:t>
            </a:r>
          </a:p>
          <a:p>
            <a:pPr lvl="1"/>
            <a:r>
              <a:rPr lang="en-US" dirty="0"/>
              <a:t>Has created a new type of celebrity ‘micro-celebrity’</a:t>
            </a:r>
          </a:p>
          <a:p>
            <a:pPr lvl="1"/>
            <a:r>
              <a:rPr lang="en-US" dirty="0"/>
              <a:t>Uses same type of influence as ‘word-of-mouth’</a:t>
            </a:r>
          </a:p>
          <a:p>
            <a:pPr lvl="1"/>
            <a:r>
              <a:rPr lang="en-US" dirty="0"/>
              <a:t>Seems more authentic</a:t>
            </a:r>
          </a:p>
          <a:p>
            <a:pPr lvl="1"/>
            <a:r>
              <a:rPr lang="en-US" dirty="0"/>
              <a:t>Uses opinion leaders</a:t>
            </a:r>
          </a:p>
          <a:p>
            <a:pPr lvl="1"/>
            <a:r>
              <a:rPr lang="en-US" dirty="0"/>
              <a:t>Conscripting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Influencer relationships can take several forms: </a:t>
            </a:r>
          </a:p>
          <a:p>
            <a:pPr lvl="2"/>
            <a:r>
              <a:rPr lang="en-US" dirty="0"/>
              <a:t>Ship free products</a:t>
            </a:r>
          </a:p>
          <a:p>
            <a:pPr lvl="2"/>
            <a:r>
              <a:rPr lang="en-US" dirty="0"/>
              <a:t>Paid relationship</a:t>
            </a:r>
          </a:p>
          <a:p>
            <a:pPr lvl="2"/>
            <a:r>
              <a:rPr lang="en-US" dirty="0"/>
              <a:t>Commission on sales</a:t>
            </a:r>
          </a:p>
          <a:p>
            <a:pPr lvl="1"/>
            <a:r>
              <a:rPr lang="en-US" dirty="0" err="1">
                <a:hlinkClick r:id="rId2"/>
              </a:rPr>
              <a:t>BzzAgent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#Paid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4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7E14-1AAB-42FE-B843-B3D4F5CC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Guerilla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1FE2C-BF00-4F03-8CB1-F1C51725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Street marketing</a:t>
            </a:r>
          </a:p>
          <a:p>
            <a:r>
              <a:rPr lang="en-US" dirty="0"/>
              <a:t>Use of theatre, actors, etc. </a:t>
            </a:r>
          </a:p>
          <a:p>
            <a:r>
              <a:rPr lang="en-US" dirty="0" err="1"/>
              <a:t>Graffadi</a:t>
            </a:r>
            <a:r>
              <a:rPr lang="en-US" dirty="0"/>
              <a:t>, </a:t>
            </a:r>
            <a:r>
              <a:rPr lang="en-US" dirty="0" err="1"/>
              <a:t>Brandalism</a:t>
            </a:r>
            <a:endParaRPr lang="en-US" dirty="0"/>
          </a:p>
          <a:p>
            <a:r>
              <a:rPr lang="en-US" dirty="0"/>
              <a:t>Taps into ‘cool’</a:t>
            </a:r>
          </a:p>
          <a:p>
            <a:r>
              <a:rPr lang="en-US" dirty="0"/>
              <a:t>Campaigns: </a:t>
            </a:r>
          </a:p>
          <a:p>
            <a:pPr lvl="1"/>
            <a:r>
              <a:rPr lang="en-US" dirty="0">
                <a:hlinkClick r:id="rId2"/>
              </a:rPr>
              <a:t>Old Spice – Your man could smell like</a:t>
            </a:r>
            <a:endParaRPr lang="en-US" dirty="0"/>
          </a:p>
          <a:p>
            <a:r>
              <a:rPr lang="en-US" dirty="0"/>
              <a:t>Companies:</a:t>
            </a:r>
          </a:p>
          <a:p>
            <a:pPr lvl="1"/>
            <a:r>
              <a:rPr lang="en-US" dirty="0">
                <a:hlinkClick r:id="rId3"/>
              </a:rPr>
              <a:t>Diabolical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ALT TERRAIN</a:t>
            </a:r>
            <a:endParaRPr lang="en-US" dirty="0"/>
          </a:p>
          <a:p>
            <a:r>
              <a:rPr lang="en-US" dirty="0"/>
              <a:t>Culture Jams Against Guerilla Marketing</a:t>
            </a:r>
          </a:p>
          <a:p>
            <a:pPr lvl="1"/>
            <a:r>
              <a:rPr lang="en-US" dirty="0">
                <a:hlinkClick r:id="rId5"/>
              </a:rPr>
              <a:t>Coppertone Jam</a:t>
            </a:r>
            <a:r>
              <a:rPr lang="en-US" dirty="0"/>
              <a:t> – Culture Jam</a:t>
            </a:r>
          </a:p>
          <a:p>
            <a:pPr lvl="1"/>
            <a:r>
              <a:rPr lang="en-US" dirty="0">
                <a:hlinkClick r:id="rId6"/>
              </a:rPr>
              <a:t>Global Invisible Theatre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2F63-E523-4FCF-845C-875057C0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About Final Project</a:t>
            </a:r>
          </a:p>
        </p:txBody>
      </p:sp>
      <p:pic>
        <p:nvPicPr>
          <p:cNvPr id="1028" name="Picture 4" descr="http://erikchevrier.ca/wp-content/uploads/2018/09/Project-2.png">
            <a:extLst>
              <a:ext uri="{FF2B5EF4-FFF2-40B4-BE49-F238E27FC236}">
                <a16:creationId xmlns:a16="http://schemas.microsoft.com/office/drawing/2014/main" id="{4B394289-98EB-4FCF-9EBF-AE46E5F739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7" y="4229100"/>
            <a:ext cx="7809214" cy="19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971210-76FA-4690-85E4-512793E37BF3}"/>
              </a:ext>
            </a:extLst>
          </p:cNvPr>
          <p:cNvSpPr/>
          <p:nvPr/>
        </p:nvSpPr>
        <p:spPr>
          <a:xfrm>
            <a:off x="1097280" y="1737360"/>
            <a:ext cx="1005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The goal of the second assignment is to allow students to explore critical topics related to advertising that weren’t addressed in the assigned and recommended readings. These topics can include: advertising and desire; advertising and body image; feminist perspectives in advertising; Indigenous perspectives in advertising; race and advertising; new media and advertising; political advertising; data mining; future of advertising; technology and advertising; product placement; and </a:t>
            </a:r>
            <a:r>
              <a:rPr lang="en-CA" dirty="0" err="1"/>
              <a:t>mise</a:t>
            </a:r>
            <a:r>
              <a:rPr lang="en-CA" dirty="0"/>
              <a:t>-</a:t>
            </a:r>
            <a:r>
              <a:rPr lang="en-CA" dirty="0" err="1"/>
              <a:t>en</a:t>
            </a:r>
            <a:r>
              <a:rPr lang="en-CA" dirty="0"/>
              <a:t>-scène advertising. Students can propose other topics, but these must be approved by me. The paper should be no more than three pages long. If a student requests to submit the assignment in another form, we will discuss the parameters of the assignment together once I approve the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Great Night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 or concerns?</a:t>
            </a:r>
          </a:p>
          <a:p>
            <a:endParaRPr lang="en-US" sz="3600" dirty="0"/>
          </a:p>
          <a:p>
            <a:endParaRPr lang="en-US" sz="2400" i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507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41DA-C538-47BA-B06F-3E3DAC4C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E217-C21D-41FF-831E-25154403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Hire – Ambush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6406-7176-49C7-9BAD-37FFBF79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Internet Advertising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7500A-B495-4CD5-B8A3-81B5FCC9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sz="1500" dirty="0"/>
              <a:t>2017 – advertisers spent more money on internet advertising ($69.2 billion) than that of television advertising ($68.4). </a:t>
            </a:r>
          </a:p>
          <a:p>
            <a:r>
              <a:rPr lang="en-US" sz="1500" dirty="0"/>
              <a:t>2014 – in Canada advertisers spent more on internet advertising than television advertising. </a:t>
            </a:r>
          </a:p>
          <a:p>
            <a:pPr lvl="1"/>
            <a:r>
              <a:rPr lang="en-US" sz="1500" dirty="0"/>
              <a:t>2016 internet advertising = $5.48 billion; television advertising = $3.19 billion.</a:t>
            </a:r>
          </a:p>
          <a:p>
            <a:r>
              <a:rPr lang="en-US" sz="1500" dirty="0"/>
              <a:t>Internet advertising is neither a simple nor a singular advertisement category. </a:t>
            </a:r>
          </a:p>
          <a:p>
            <a:r>
              <a:rPr lang="en-US" sz="1500" dirty="0"/>
              <a:t>Internet is a ‘key moment’ in advertising history.</a:t>
            </a:r>
          </a:p>
          <a:p>
            <a:r>
              <a:rPr lang="en-US" sz="1500" dirty="0"/>
              <a:t>Continuation (acceleration) of double mediation. </a:t>
            </a:r>
          </a:p>
          <a:p>
            <a:pPr lvl="1"/>
            <a:r>
              <a:rPr lang="en-US" sz="1500" dirty="0"/>
              <a:t>Daily lives are increasingly mediated through technological devices</a:t>
            </a:r>
          </a:p>
          <a:p>
            <a:pPr lvl="1"/>
            <a:r>
              <a:rPr lang="en-US" sz="1500" dirty="0"/>
              <a:t>The communications and cultural environment is the result of a mediation between a variety of semi-autonomous institutions. These institutions simultaneously work together and struggle against one another.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68C50-1ACA-4C91-B90A-F1122C62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668236"/>
            <a:ext cx="8992721" cy="16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2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EBC11-C6FC-4C75-910A-74159D5D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38" y="144615"/>
            <a:ext cx="9228023" cy="607586"/>
          </a:xfrm>
        </p:spPr>
        <p:txBody>
          <a:bodyPr>
            <a:normAutofit/>
          </a:bodyPr>
          <a:lstStyle/>
          <a:p>
            <a:r>
              <a:rPr lang="en-US" sz="3400" dirty="0"/>
              <a:t>The Google and Facebook ‘Duopoly’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A21B10-4847-4073-B5C9-51B2717D0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15" y="1089236"/>
            <a:ext cx="8259970" cy="52450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2C08E-FB21-41EF-8145-814FCD462F0B}"/>
              </a:ext>
            </a:extLst>
          </p:cNvPr>
          <p:cNvSpPr txBox="1"/>
          <p:nvPr/>
        </p:nvSpPr>
        <p:spPr>
          <a:xfrm>
            <a:off x="10796956" y="5813560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Source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3804-4A31-4050-B63E-FEE6E442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F325-93B7-4456-ACDC-CA201869D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Larry Page and Sergey </a:t>
            </a:r>
            <a:r>
              <a:rPr lang="en-US" dirty="0" err="1"/>
              <a:t>Brin</a:t>
            </a:r>
            <a:r>
              <a:rPr lang="en-US" dirty="0"/>
              <a:t> founded the company as PhD students in 1998.</a:t>
            </a:r>
          </a:p>
          <a:p>
            <a:pPr lvl="1"/>
            <a:r>
              <a:rPr lang="en-US" dirty="0"/>
              <a:t>Was originally a research project in 1996. </a:t>
            </a:r>
          </a:p>
          <a:p>
            <a:pPr lvl="1"/>
            <a:r>
              <a:rPr lang="en-US" dirty="0"/>
              <a:t>Developed the PageRank algorithm. </a:t>
            </a:r>
          </a:p>
          <a:p>
            <a:r>
              <a:rPr lang="en-US" dirty="0"/>
              <a:t>In 2000s expanded rapidly – Gmail, Google Maps, Google Docs, Android, Chrome, </a:t>
            </a:r>
            <a:r>
              <a:rPr lang="en-US" dirty="0" err="1"/>
              <a:t>Youtube</a:t>
            </a:r>
            <a:r>
              <a:rPr lang="en-US" dirty="0"/>
              <a:t> (2006), Motorola (2011), Nest (2014).</a:t>
            </a:r>
          </a:p>
          <a:p>
            <a:r>
              <a:rPr lang="en-US" dirty="0"/>
              <a:t>Google is now </a:t>
            </a:r>
            <a:r>
              <a:rPr lang="en-US" dirty="0">
                <a:hlinkClick r:id="rId2"/>
              </a:rPr>
              <a:t>Alphabet</a:t>
            </a:r>
            <a:endParaRPr lang="en-US" dirty="0"/>
          </a:p>
          <a:p>
            <a:r>
              <a:rPr lang="en-US" dirty="0"/>
              <a:t>Google was born out of a distain for advertising – they created a search engine that cared more about efficiency and relevance of search results. </a:t>
            </a:r>
          </a:p>
          <a:p>
            <a:r>
              <a:rPr lang="en-US" dirty="0"/>
              <a:t>In 2000, Google started to offer advertising – meant to be as unobtrusive as possible. </a:t>
            </a:r>
          </a:p>
          <a:p>
            <a:r>
              <a:rPr lang="en-US" dirty="0"/>
              <a:t>In 2002, Google developed AdWords</a:t>
            </a:r>
          </a:p>
          <a:p>
            <a:pPr lvl="1"/>
            <a:r>
              <a:rPr lang="en-US" dirty="0"/>
              <a:t>Advertisers paid based on the number of users who clicked on an ad – click through rate. </a:t>
            </a:r>
          </a:p>
          <a:p>
            <a:pPr lvl="1"/>
            <a:r>
              <a:rPr lang="en-US" dirty="0"/>
              <a:t>Google developed an auction system where advertisers bid on the keywords corresponding to their ads</a:t>
            </a:r>
          </a:p>
          <a:p>
            <a:pPr lvl="1"/>
            <a:r>
              <a:rPr lang="en-US" dirty="0"/>
              <a:t>Carefully designed AdWords to ensure that a high bid is still not the only quality that determines whether an ad will appear</a:t>
            </a:r>
          </a:p>
          <a:p>
            <a:r>
              <a:rPr lang="en-US" dirty="0"/>
              <a:t>2008 – Google acquired DoubleClick to make deals with webpages for banner ads.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4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E964-2D8B-4BD4-82E5-75A0390D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415B1-0C95-4925-B208-ACDF3567D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by Mark </a:t>
            </a:r>
            <a:r>
              <a:rPr lang="en-US" dirty="0" err="1"/>
              <a:t>Zukerberg</a:t>
            </a:r>
            <a:r>
              <a:rPr lang="en-US" dirty="0"/>
              <a:t> in 2004</a:t>
            </a:r>
          </a:p>
          <a:p>
            <a:r>
              <a:rPr lang="en-US" dirty="0"/>
              <a:t>In 2005 – 2006 it was mainly used by college/university students but in 2006 it became available for anyone to open a Facebook account. </a:t>
            </a:r>
          </a:p>
          <a:p>
            <a:r>
              <a:rPr lang="en-US" dirty="0"/>
              <a:t>At the beginning, Facebook turned away advertisers, but now they allow business profiles and banner ads. </a:t>
            </a:r>
          </a:p>
          <a:p>
            <a:r>
              <a:rPr lang="en-US" dirty="0"/>
              <a:t>Advertisers can target specific demographics via Facebook ads. </a:t>
            </a:r>
          </a:p>
          <a:p>
            <a:r>
              <a:rPr lang="en-US" dirty="0"/>
              <a:t>In 2017 Facebook created Facebook Creative Shop to assist people in building Facebook ads.</a:t>
            </a:r>
          </a:p>
          <a:p>
            <a:r>
              <a:rPr lang="en-US" dirty="0"/>
              <a:t>Facebook now gives Facebook advertising awards.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EF65-58A0-4143-B999-9228F75F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&amp; Addressable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E329-EBDC-40B4-B949-B3D8F544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Programmatic advertising: </a:t>
            </a:r>
          </a:p>
          <a:p>
            <a:pPr lvl="1"/>
            <a:r>
              <a:rPr lang="en-US" dirty="0"/>
              <a:t>refers to digital advertising on computer and mobile platforms, bought and sold through some automated process, usually algorithms to optimize media buying. </a:t>
            </a:r>
          </a:p>
          <a:p>
            <a:pPr lvl="1"/>
            <a:r>
              <a:rPr lang="en-US" dirty="0"/>
              <a:t>represents advertisers’ ability to purchase media without having to talk to a human. </a:t>
            </a:r>
          </a:p>
          <a:p>
            <a:pPr lvl="1"/>
            <a:r>
              <a:rPr lang="en-US" dirty="0"/>
              <a:t>real-time bidding</a:t>
            </a:r>
          </a:p>
          <a:p>
            <a:pPr lvl="1"/>
            <a:r>
              <a:rPr lang="en-US" dirty="0"/>
              <a:t>advertisers can ‘buy’ a person instead of space</a:t>
            </a:r>
          </a:p>
          <a:p>
            <a:pPr lvl="1"/>
            <a:r>
              <a:rPr lang="en-US" dirty="0"/>
              <a:t>is immediately connected to behavioural data, microtargeting, and data-mining</a:t>
            </a:r>
          </a:p>
          <a:p>
            <a:pPr lvl="1"/>
            <a:r>
              <a:rPr lang="en-US" dirty="0"/>
              <a:t>began with banner ads but now incorporates video ads and has moved across platforms like Facebook and Twitter. </a:t>
            </a:r>
          </a:p>
          <a:p>
            <a:pPr lvl="1"/>
            <a:r>
              <a:rPr lang="en-US" dirty="0"/>
              <a:t>eliminates (or reduces) ad waste</a:t>
            </a:r>
          </a:p>
          <a:p>
            <a:r>
              <a:rPr lang="en-US" dirty="0"/>
              <a:t>Addressable advertising: </a:t>
            </a:r>
          </a:p>
          <a:p>
            <a:pPr lvl="1"/>
            <a:r>
              <a:rPr lang="en-US" dirty="0"/>
              <a:t>television now has ‘addressable’ ads, like programmatic advertising but catered to television user profiles.</a:t>
            </a:r>
          </a:p>
          <a:p>
            <a:pPr lvl="2"/>
            <a:r>
              <a:rPr lang="en-US" dirty="0">
                <a:hlinkClick r:id="rId2"/>
              </a:rPr>
              <a:t>Canoe Ventures</a:t>
            </a:r>
            <a:endParaRPr lang="en-US" dirty="0"/>
          </a:p>
          <a:p>
            <a:pPr lvl="2"/>
            <a:r>
              <a:rPr lang="en-US" dirty="0" err="1">
                <a:hlinkClick r:id="rId3"/>
              </a:rPr>
              <a:t>OpenAP</a:t>
            </a:r>
            <a:endParaRPr lang="en-US" dirty="0"/>
          </a:p>
          <a:p>
            <a:pPr lvl="2"/>
            <a:r>
              <a:rPr lang="en-US" dirty="0"/>
              <a:t>makes up 6% of television advertising </a:t>
            </a:r>
          </a:p>
        </p:txBody>
      </p:sp>
    </p:spTree>
    <p:extLst>
      <p:ext uri="{BB962C8B-B14F-4D97-AF65-F5344CB8AC3E}">
        <p14:creationId xmlns:p14="http://schemas.microsoft.com/office/powerpoint/2010/main" val="83713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ED48-ECAC-42AD-A129-D526282C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Controversy With Programmatic and Addressable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EBE-104F-46C5-B9C6-B069F907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Individualizes people and removes them from their collective experience. </a:t>
            </a:r>
          </a:p>
          <a:p>
            <a:r>
              <a:rPr lang="en-US" dirty="0"/>
              <a:t>Ads might run with/beside controversial ads. </a:t>
            </a:r>
          </a:p>
          <a:p>
            <a:pPr lvl="1"/>
            <a:r>
              <a:rPr lang="en-US" dirty="0"/>
              <a:t>Snapchat with nude pictures</a:t>
            </a:r>
          </a:p>
          <a:p>
            <a:pPr lvl="1"/>
            <a:r>
              <a:rPr lang="en-US" dirty="0"/>
              <a:t>Macy’s article beside Breitbart articles. </a:t>
            </a:r>
          </a:p>
          <a:p>
            <a:pPr lvl="1"/>
            <a:r>
              <a:rPr lang="en-US" dirty="0"/>
              <a:t>Solutions? Omnicom ‘inclusion’ vs ‘exclusion’</a:t>
            </a:r>
          </a:p>
          <a:p>
            <a:pPr lvl="1"/>
            <a:r>
              <a:rPr lang="en-US" dirty="0"/>
              <a:t>Measurement problems</a:t>
            </a:r>
          </a:p>
          <a:p>
            <a:pPr lvl="2"/>
            <a:r>
              <a:rPr lang="en-US" dirty="0"/>
              <a:t>Viewability</a:t>
            </a:r>
          </a:p>
          <a:p>
            <a:pPr lvl="2"/>
            <a:r>
              <a:rPr lang="en-US" dirty="0" err="1"/>
              <a:t>Clickfraud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4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8D72-7799-4CA3-B685-6D6D5DD5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is a Commodity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093C-EEAF-4059-99CE-6DB6FC7E9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media = advertising = labour of being a consumer = attention</a:t>
            </a:r>
          </a:p>
          <a:p>
            <a:r>
              <a:rPr lang="en-US" dirty="0"/>
              <a:t>Cookie &amp; persistent identifier = digital fingerprint </a:t>
            </a:r>
          </a:p>
          <a:p>
            <a:r>
              <a:rPr lang="en-US" dirty="0"/>
              <a:t>Log-into multiple devices = convenience = data-mining &amp; surveillance</a:t>
            </a:r>
          </a:p>
          <a:p>
            <a:r>
              <a:rPr lang="en-US" dirty="0"/>
              <a:t>Data brokers</a:t>
            </a:r>
          </a:p>
          <a:p>
            <a:pPr lvl="1"/>
            <a:r>
              <a:rPr lang="en-US" dirty="0" err="1">
                <a:hlinkClick r:id="rId2"/>
              </a:rPr>
              <a:t>Axciom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Clusters </a:t>
            </a:r>
            <a:endParaRPr lang="en-US" dirty="0"/>
          </a:p>
          <a:p>
            <a:pPr lvl="1"/>
            <a:r>
              <a:rPr lang="en-US" dirty="0" err="1">
                <a:hlinkClick r:id="rId4"/>
              </a:rPr>
              <a:t>BlueKai</a:t>
            </a:r>
            <a:r>
              <a:rPr lang="en-US" dirty="0">
                <a:hlinkClick r:id="rId4"/>
              </a:rPr>
              <a:t>/Oracle 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Data Directory</a:t>
            </a:r>
            <a:endParaRPr lang="en-US" dirty="0"/>
          </a:p>
          <a:p>
            <a:pPr lvl="1"/>
            <a:r>
              <a:rPr lang="en-US" dirty="0" err="1">
                <a:hlinkClick r:id="rId6"/>
              </a:rPr>
              <a:t>eXelate</a:t>
            </a:r>
            <a:r>
              <a:rPr lang="en-US" dirty="0">
                <a:hlinkClick r:id="rId6"/>
              </a:rPr>
              <a:t>/Nielsen 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PRISM – Customer Data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Cambridge Analytica </a:t>
            </a:r>
            <a:r>
              <a:rPr lang="en-US" dirty="0"/>
              <a:t>harvested data off Facebook and sold it to political clients.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849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2093</TotalTime>
  <Words>1125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Advertising and the Consumer Culture </vt:lpstr>
      <vt:lpstr>Video</vt:lpstr>
      <vt:lpstr>Internet Advertising </vt:lpstr>
      <vt:lpstr>The Google and Facebook ‘Duopoly’ </vt:lpstr>
      <vt:lpstr>Google </vt:lpstr>
      <vt:lpstr>Facebook</vt:lpstr>
      <vt:lpstr>Programmatic &amp; Addressable Advertising</vt:lpstr>
      <vt:lpstr>Controversy With Programmatic and Addressable Advertising</vt:lpstr>
      <vt:lpstr>Audience is a Commodity</vt:lpstr>
      <vt:lpstr>Audience Segmentation</vt:lpstr>
      <vt:lpstr>Intensifying Economy of Attention</vt:lpstr>
      <vt:lpstr>Branded Content</vt:lpstr>
      <vt:lpstr>Native Advertising</vt:lpstr>
      <vt:lpstr>Influencer Marketing</vt:lpstr>
      <vt:lpstr>Guerilla Marketing</vt:lpstr>
      <vt:lpstr>Discussion About Final Project</vt:lpstr>
      <vt:lpstr>Have a Great Night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304</cp:revision>
  <cp:lastPrinted>2017-07-26T18:23:54Z</cp:lastPrinted>
  <dcterms:created xsi:type="dcterms:W3CDTF">2016-01-27T06:10:50Z</dcterms:created>
  <dcterms:modified xsi:type="dcterms:W3CDTF">2018-11-08T21:29:54Z</dcterms:modified>
</cp:coreProperties>
</file>