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81" r:id="rId5"/>
    <p:sldId id="282" r:id="rId6"/>
    <p:sldId id="283" r:id="rId7"/>
    <p:sldId id="285" r:id="rId8"/>
    <p:sldId id="262" r:id="rId9"/>
    <p:sldId id="286" r:id="rId10"/>
    <p:sldId id="263" r:id="rId11"/>
    <p:sldId id="264" r:id="rId12"/>
    <p:sldId id="265" r:id="rId13"/>
    <p:sldId id="259" r:id="rId14"/>
    <p:sldId id="266" r:id="rId15"/>
    <p:sldId id="267" r:id="rId16"/>
    <p:sldId id="288" r:id="rId17"/>
    <p:sldId id="270" r:id="rId18"/>
    <p:sldId id="297" r:id="rId19"/>
    <p:sldId id="273" r:id="rId20"/>
    <p:sldId id="260" r:id="rId21"/>
    <p:sldId id="275" r:id="rId22"/>
    <p:sldId id="284" r:id="rId23"/>
    <p:sldId id="287" r:id="rId24"/>
    <p:sldId id="276" r:id="rId25"/>
    <p:sldId id="277" r:id="rId26"/>
    <p:sldId id="278" r:id="rId27"/>
    <p:sldId id="280" r:id="rId28"/>
    <p:sldId id="27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k Chevrier" initials="EC" lastIdx="1" clrIdx="0">
    <p:extLst>
      <p:ext uri="{19B8F6BF-5375-455C-9EA6-DF929625EA0E}">
        <p15:presenceInfo xmlns:p15="http://schemas.microsoft.com/office/powerpoint/2012/main" userId="371976d59e4c749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2" autoAdjust="0"/>
    <p:restoredTop sz="94660"/>
  </p:normalViewPr>
  <p:slideViewPr>
    <p:cSldViewPr snapToGrid="0">
      <p:cViewPr varScale="1">
        <p:scale>
          <a:sx n="90" d="100"/>
          <a:sy n="90" d="100"/>
        </p:scale>
        <p:origin x="84" y="2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1/14/2019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1/14/2019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1/14/2019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blog.fagstein.com/media-ownership-chart/" TargetMode="External"/><Relationship Id="rId2" Type="http://schemas.openxmlformats.org/officeDocument/2006/relationships/hyperlink" Target="http://www.cmcrp.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hyperlink" Target="https://www.youtube.com/watch?v=cDBXeBoYK2A" TargetMode="External"/><Relationship Id="rId3" Type="http://schemas.openxmlformats.org/officeDocument/2006/relationships/hyperlink" Target="http://www.youtube.com/watch?v=hibyAJOSW8U" TargetMode="External"/><Relationship Id="rId7" Type="http://schemas.openxmlformats.org/officeDocument/2006/relationships/hyperlink" Target="https://www.youtube.com/watch?v=1eYi1qL1A-M" TargetMode="External"/><Relationship Id="rId2" Type="http://schemas.openxmlformats.org/officeDocument/2006/relationships/hyperlink" Target="http://www.dove.us/" TargetMode="External"/><Relationship Id="rId1" Type="http://schemas.openxmlformats.org/officeDocument/2006/relationships/slideLayout" Target="../slideLayouts/slideLayout2.xml"/><Relationship Id="rId6" Type="http://schemas.openxmlformats.org/officeDocument/2006/relationships/hyperlink" Target="https://www.youtube.com/watch?v=B7evC55NU8I" TargetMode="External"/><Relationship Id="rId5" Type="http://schemas.openxmlformats.org/officeDocument/2006/relationships/hyperlink" Target="http://www.axe.ca/" TargetMode="External"/><Relationship Id="rId4" Type="http://schemas.openxmlformats.org/officeDocument/2006/relationships/hyperlink" Target="https://www.youtube.com/watch?v=Ei6JvK0W60I"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hyperlink" Target="https://www.youtube.com/watch?v=3bMLsGutH-o" TargetMode="External"/><Relationship Id="rId3" Type="http://schemas.openxmlformats.org/officeDocument/2006/relationships/hyperlink" Target="https://www.youtube.com/watch?v=wG80IoFECd8" TargetMode="External"/><Relationship Id="rId7" Type="http://schemas.openxmlformats.org/officeDocument/2006/relationships/hyperlink" Target="https://www.youtube.com/watch?v=fu-Uwj7U7W4" TargetMode="External"/><Relationship Id="rId2" Type="http://schemas.openxmlformats.org/officeDocument/2006/relationships/hyperlink" Target="https://red.org/" TargetMode="External"/><Relationship Id="rId1" Type="http://schemas.openxmlformats.org/officeDocument/2006/relationships/slideLayout" Target="../slideLayouts/slideLayout2.xml"/><Relationship Id="rId6" Type="http://schemas.openxmlformats.org/officeDocument/2006/relationships/hyperlink" Target="https://www.youtube.com/watch?v=Sr9kGTDbM1c" TargetMode="External"/><Relationship Id="rId5" Type="http://schemas.openxmlformats.org/officeDocument/2006/relationships/hyperlink" Target="https://www.youtube.com/watch?v=wldUQvLCRnU" TargetMode="External"/><Relationship Id="rId4" Type="http://schemas.openxmlformats.org/officeDocument/2006/relationships/hyperlink" Target="https://www.youtube.com/watch?v=V9OnyWEoIjw"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collectivevision.ca/" TargetMode="External"/><Relationship Id="rId7" Type="http://schemas.openxmlformats.org/officeDocument/2006/relationships/hyperlink" Target="http://spectrum.library.concordia.ca/7292/1/Chevrier_MA_S2011.pdf" TargetMode="External"/><Relationship Id="rId2" Type="http://schemas.openxmlformats.org/officeDocument/2006/relationships/hyperlink" Target="http://erikchevrier.ca/" TargetMode="External"/><Relationship Id="rId1" Type="http://schemas.openxmlformats.org/officeDocument/2006/relationships/slideLayout" Target="../slideLayouts/slideLayout2.xml"/><Relationship Id="rId6" Type="http://schemas.openxmlformats.org/officeDocument/2006/relationships/hyperlink" Target="http://erikchevrier.ca/research/ethical-investment-research-for-the-concordia-student-union" TargetMode="External"/><Relationship Id="rId5" Type="http://schemas.openxmlformats.org/officeDocument/2006/relationships/hyperlink" Target="http://concordiaagainstausterity.org/" TargetMode="External"/><Relationship Id="rId4" Type="http://schemas.openxmlformats.org/officeDocument/2006/relationships/hyperlink" Target="http://concordiafoodgroups.ca/"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s://twitter.com/realDonaldTrump?ref_src=twsrc%5egoogle|twcamp%5eserp|twgr%5eauthor"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GZGY0wPAnus" TargetMode="External"/><Relationship Id="rId2" Type="http://schemas.openxmlformats.org/officeDocument/2006/relationships/hyperlink" Target="https://www.youtube.com/watch?v=uTOlURndRiQ" TargetMode="External"/><Relationship Id="rId1" Type="http://schemas.openxmlformats.org/officeDocument/2006/relationships/slideLayout" Target="../slideLayouts/slideLayout2.xml"/><Relationship Id="rId4" Type="http://schemas.openxmlformats.org/officeDocument/2006/relationships/hyperlink" Target="https://www.youtube.com/watch?v=HAxee1QN0hw"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Media, Technology and Politics</a:t>
            </a:r>
          </a:p>
        </p:txBody>
      </p:sp>
      <p:sp>
        <p:nvSpPr>
          <p:cNvPr id="3" name="Subtitle 2"/>
          <p:cNvSpPr>
            <a:spLocks noGrp="1"/>
          </p:cNvSpPr>
          <p:nvPr>
            <p:ph type="subTitle" idx="1"/>
          </p:nvPr>
        </p:nvSpPr>
        <p:spPr/>
        <p:txBody>
          <a:bodyPr>
            <a:normAutofit fontScale="85000" lnSpcReduction="20000"/>
          </a:bodyPr>
          <a:lstStyle/>
          <a:p>
            <a:r>
              <a:rPr lang="en-CA" dirty="0"/>
              <a:t>Introduction</a:t>
            </a:r>
          </a:p>
          <a:p>
            <a:r>
              <a:rPr lang="en-CA" dirty="0"/>
              <a:t>Erik Chevrier</a:t>
            </a:r>
          </a:p>
          <a:p>
            <a:r>
              <a:rPr lang="en-CA"/>
              <a:t>January </a:t>
            </a:r>
            <a:r>
              <a:rPr lang="en-CA" dirty="0"/>
              <a:t>11, 2019</a:t>
            </a:r>
          </a:p>
        </p:txBody>
      </p:sp>
    </p:spTree>
    <p:extLst>
      <p:ext uri="{BB962C8B-B14F-4D97-AF65-F5344CB8AC3E}">
        <p14:creationId xmlns:p14="http://schemas.microsoft.com/office/powerpoint/2010/main" val="3752153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Course Materials</a:t>
            </a:r>
          </a:p>
        </p:txBody>
      </p:sp>
      <p:sp>
        <p:nvSpPr>
          <p:cNvPr id="3" name="Content Placeholder 2"/>
          <p:cNvSpPr>
            <a:spLocks noGrp="1"/>
          </p:cNvSpPr>
          <p:nvPr>
            <p:ph idx="1"/>
          </p:nvPr>
        </p:nvSpPr>
        <p:spPr/>
        <p:txBody>
          <a:bodyPr>
            <a:noAutofit/>
          </a:bodyPr>
          <a:lstStyle/>
          <a:p>
            <a:r>
              <a:rPr lang="en-US" sz="1200" b="1" u="sng" dirty="0"/>
              <a:t>Course Materials and Text</a:t>
            </a:r>
            <a:r>
              <a:rPr lang="en-US" sz="1200" b="1" dirty="0"/>
              <a:t>:</a:t>
            </a:r>
            <a:endParaRPr lang="en-US" sz="1200" dirty="0"/>
          </a:p>
          <a:p>
            <a:r>
              <a:rPr lang="en-US" sz="1200" dirty="0"/>
              <a:t>Students are expected to complete</a:t>
            </a:r>
            <a:r>
              <a:rPr lang="en-US" sz="1200" b="1" dirty="0"/>
              <a:t> ALL</a:t>
            </a:r>
            <a:r>
              <a:rPr lang="en-US" sz="1200" dirty="0"/>
              <a:t> the designated readings and watch</a:t>
            </a:r>
            <a:r>
              <a:rPr lang="en-US" sz="1200" b="1" dirty="0"/>
              <a:t> ALL</a:t>
            </a:r>
            <a:r>
              <a:rPr lang="en-US" sz="1200" dirty="0"/>
              <a:t> of the assigned videos </a:t>
            </a:r>
            <a:r>
              <a:rPr lang="en-US" sz="1200" b="1" dirty="0"/>
              <a:t>BEFORE EACH CLASS</a:t>
            </a:r>
            <a:r>
              <a:rPr lang="en-US" sz="1200" dirty="0"/>
              <a:t>. Students are also expected to attend </a:t>
            </a:r>
            <a:r>
              <a:rPr lang="en-US" sz="1200" b="1" dirty="0"/>
              <a:t>ALL</a:t>
            </a:r>
            <a:r>
              <a:rPr lang="en-US" sz="1200" dirty="0"/>
              <a:t> classes, and participate in class discussions. </a:t>
            </a:r>
          </a:p>
          <a:p>
            <a:r>
              <a:rPr lang="en-US" sz="1200" dirty="0"/>
              <a:t>The </a:t>
            </a:r>
            <a:r>
              <a:rPr lang="en-US" sz="1200" b="1" i="1" u="sng" dirty="0"/>
              <a:t>required readings</a:t>
            </a:r>
            <a:r>
              <a:rPr lang="en-US" sz="1200" dirty="0"/>
              <a:t> for this course is contained in a course-pack available at the library bookstore. Please see the course schedule below for the dates the readings are due. </a:t>
            </a:r>
          </a:p>
          <a:p>
            <a:r>
              <a:rPr lang="en-US" sz="1200" dirty="0"/>
              <a:t>The power-point </a:t>
            </a:r>
            <a:r>
              <a:rPr lang="en-US" sz="1200" b="1" i="1" u="sng" dirty="0"/>
              <a:t>lecture notes</a:t>
            </a:r>
            <a:r>
              <a:rPr lang="en-US" sz="1200" dirty="0"/>
              <a:t> will be posted on the course site on a weekly basis before each class. </a:t>
            </a:r>
          </a:p>
          <a:p>
            <a:endParaRPr lang="en-US" sz="1200" b="1" i="1" u="sng" dirty="0"/>
          </a:p>
          <a:p>
            <a:r>
              <a:rPr lang="en-US" sz="1200" b="1" i="1" u="sng" dirty="0"/>
              <a:t>Students are encouraged to watch the following documentary movies:</a:t>
            </a:r>
            <a:endParaRPr lang="en-US" sz="1200" dirty="0"/>
          </a:p>
          <a:p>
            <a:pPr marL="0">
              <a:lnSpc>
                <a:spcPct val="100000"/>
              </a:lnSpc>
              <a:spcBef>
                <a:spcPts val="0"/>
              </a:spcBef>
              <a:spcAft>
                <a:spcPts val="0"/>
              </a:spcAft>
            </a:pPr>
            <a:r>
              <a:rPr lang="en-US" sz="1200" dirty="0"/>
              <a:t>The Century of the Self (2002) – Adam Curtis </a:t>
            </a:r>
          </a:p>
          <a:p>
            <a:pPr marL="0">
              <a:lnSpc>
                <a:spcPct val="100000"/>
              </a:lnSpc>
              <a:spcBef>
                <a:spcPts val="0"/>
              </a:spcBef>
              <a:spcAft>
                <a:spcPts val="0"/>
              </a:spcAft>
            </a:pPr>
            <a:r>
              <a:rPr lang="en-US" sz="1200" dirty="0"/>
              <a:t>The Persuaders (2003) – Barak Goodman and Rachel Dretzin</a:t>
            </a:r>
          </a:p>
          <a:p>
            <a:pPr marL="0">
              <a:lnSpc>
                <a:spcPct val="100000"/>
              </a:lnSpc>
              <a:spcBef>
                <a:spcPts val="0"/>
              </a:spcBef>
              <a:spcAft>
                <a:spcPts val="0"/>
              </a:spcAft>
            </a:pPr>
            <a:r>
              <a:rPr lang="en-US" sz="1200" dirty="0"/>
              <a:t>Manufacturing Consent (1992) – Mark </a:t>
            </a:r>
            <a:r>
              <a:rPr lang="en-US" sz="1200" dirty="0" err="1"/>
              <a:t>Achbar</a:t>
            </a:r>
            <a:r>
              <a:rPr lang="en-US" sz="1200" dirty="0"/>
              <a:t> and Peter </a:t>
            </a:r>
            <a:r>
              <a:rPr lang="en-US" sz="1200" dirty="0" err="1"/>
              <a:t>Wintonick</a:t>
            </a:r>
            <a:endParaRPr lang="en-US" sz="1200" dirty="0"/>
          </a:p>
          <a:p>
            <a:pPr marL="0">
              <a:lnSpc>
                <a:spcPct val="100000"/>
              </a:lnSpc>
              <a:spcBef>
                <a:spcPts val="0"/>
              </a:spcBef>
              <a:spcAft>
                <a:spcPts val="0"/>
              </a:spcAft>
            </a:pPr>
            <a:r>
              <a:rPr lang="en-US" sz="1200" dirty="0"/>
              <a:t>Control Room (2004) – </a:t>
            </a:r>
            <a:r>
              <a:rPr lang="en-US" sz="1200" dirty="0" err="1"/>
              <a:t>Jehane</a:t>
            </a:r>
            <a:r>
              <a:rPr lang="en-US" sz="1200" dirty="0"/>
              <a:t> </a:t>
            </a:r>
            <a:r>
              <a:rPr lang="en-US" sz="1200" dirty="0" err="1"/>
              <a:t>Noujaim</a:t>
            </a:r>
            <a:endParaRPr lang="en-US" sz="1200" dirty="0"/>
          </a:p>
          <a:p>
            <a:pPr marL="0">
              <a:lnSpc>
                <a:spcPct val="100000"/>
              </a:lnSpc>
              <a:spcBef>
                <a:spcPts val="0"/>
              </a:spcBef>
              <a:spcAft>
                <a:spcPts val="0"/>
              </a:spcAft>
            </a:pPr>
            <a:r>
              <a:rPr lang="en-US" sz="1200" dirty="0"/>
              <a:t>Operation Hollywood (2004) – Emilio </a:t>
            </a:r>
            <a:r>
              <a:rPr lang="en-US" sz="1200" dirty="0" err="1"/>
              <a:t>Pacull</a:t>
            </a:r>
            <a:endParaRPr lang="en-US" sz="1200" dirty="0"/>
          </a:p>
          <a:p>
            <a:pPr marL="0">
              <a:lnSpc>
                <a:spcPct val="100000"/>
              </a:lnSpc>
              <a:spcBef>
                <a:spcPts val="0"/>
              </a:spcBef>
              <a:spcAft>
                <a:spcPts val="0"/>
              </a:spcAft>
            </a:pPr>
            <a:r>
              <a:rPr lang="en-US" sz="1200" dirty="0"/>
              <a:t>This Film is Not Yet Rated (2006) – Kirby Dick</a:t>
            </a:r>
          </a:p>
          <a:p>
            <a:pPr marL="0">
              <a:lnSpc>
                <a:spcPct val="100000"/>
              </a:lnSpc>
              <a:spcBef>
                <a:spcPts val="0"/>
              </a:spcBef>
              <a:spcAft>
                <a:spcPts val="0"/>
              </a:spcAft>
            </a:pPr>
            <a:r>
              <a:rPr lang="en-US" sz="1200" dirty="0"/>
              <a:t>We are Legion: The Story of Hacktivists (2012) – Brian </a:t>
            </a:r>
            <a:r>
              <a:rPr lang="en-US" sz="1200" dirty="0" err="1"/>
              <a:t>Knappenberger</a:t>
            </a:r>
            <a:endParaRPr lang="en-US" sz="1200" dirty="0"/>
          </a:p>
          <a:p>
            <a:endParaRPr lang="en-CA" sz="1200" dirty="0"/>
          </a:p>
        </p:txBody>
      </p:sp>
    </p:spTree>
    <p:extLst>
      <p:ext uri="{BB962C8B-B14F-4D97-AF65-F5344CB8AC3E}">
        <p14:creationId xmlns:p14="http://schemas.microsoft.com/office/powerpoint/2010/main" val="2622343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Schedule</a:t>
            </a:r>
          </a:p>
        </p:txBody>
      </p:sp>
      <p:sp>
        <p:nvSpPr>
          <p:cNvPr id="3" name="Content Placeholder 2"/>
          <p:cNvSpPr>
            <a:spLocks noGrp="1"/>
          </p:cNvSpPr>
          <p:nvPr>
            <p:ph idx="1"/>
          </p:nvPr>
        </p:nvSpPr>
        <p:spPr/>
        <p:txBody>
          <a:bodyPr>
            <a:normAutofit fontScale="47500" lnSpcReduction="20000"/>
          </a:bodyPr>
          <a:lstStyle/>
          <a:p>
            <a:r>
              <a:rPr lang="en-US" sz="3400" dirty="0"/>
              <a:t>This is a </a:t>
            </a:r>
            <a:r>
              <a:rPr lang="en-US" sz="3400" b="1" dirty="0"/>
              <a:t>TENTATIVE</a:t>
            </a:r>
            <a:r>
              <a:rPr lang="en-US" sz="3400" dirty="0"/>
              <a:t> schedule and is subject to change. Be sure to consult the course website regularly to be aware of any changes. </a:t>
            </a:r>
          </a:p>
          <a:p>
            <a:r>
              <a:rPr lang="en-US" sz="3400" b="1" dirty="0"/>
              <a:t>January 11</a:t>
            </a:r>
            <a:r>
              <a:rPr lang="en-US" sz="3400" b="1" baseline="30000" dirty="0"/>
              <a:t>th</a:t>
            </a:r>
            <a:r>
              <a:rPr lang="en-US" sz="3400" b="1" dirty="0"/>
              <a:t> – Introduction </a:t>
            </a:r>
            <a:br>
              <a:rPr lang="en-US" dirty="0"/>
            </a:br>
            <a:r>
              <a:rPr lang="en-US" dirty="0"/>
              <a:t>Nesbitt-Larking, P. (2009) </a:t>
            </a:r>
            <a:r>
              <a:rPr lang="en-US" i="1" dirty="0"/>
              <a:t>Politics, Society and the Media</a:t>
            </a:r>
            <a:r>
              <a:rPr lang="en-US" dirty="0"/>
              <a:t> (2</a:t>
            </a:r>
            <a:r>
              <a:rPr lang="en-US" baseline="30000" dirty="0"/>
              <a:t>nd</a:t>
            </a:r>
            <a:r>
              <a:rPr lang="en-US" dirty="0"/>
              <a:t> Edition), Broadview Press. (Pages 15, 16 and 17)		</a:t>
            </a:r>
          </a:p>
          <a:p>
            <a:r>
              <a:rPr lang="en-CA" sz="3400" b="1" dirty="0"/>
              <a:t>January 18</a:t>
            </a:r>
            <a:r>
              <a:rPr lang="en-CA" sz="3400" b="1" baseline="30000" dirty="0"/>
              <a:t>th</a:t>
            </a:r>
            <a:r>
              <a:rPr lang="en-CA" sz="3400" b="1" dirty="0"/>
              <a:t> – History of the Canadian Mass Media</a:t>
            </a:r>
            <a:r>
              <a:rPr lang="en-CA" sz="2900" b="1" dirty="0"/>
              <a:t>	</a:t>
            </a:r>
            <a:br>
              <a:rPr lang="en-CA" b="1" dirty="0"/>
            </a:br>
            <a:r>
              <a:rPr lang="en-US" dirty="0"/>
              <a:t>Nesbitt-Larking, P. (2009) </a:t>
            </a:r>
            <a:r>
              <a:rPr lang="en-US" i="1" dirty="0"/>
              <a:t>Politics, Society and the Media</a:t>
            </a:r>
            <a:r>
              <a:rPr lang="en-US" dirty="0"/>
              <a:t> (2</a:t>
            </a:r>
            <a:r>
              <a:rPr lang="en-US" baseline="30000" dirty="0"/>
              <a:t>nd</a:t>
            </a:r>
            <a:r>
              <a:rPr lang="en-US" dirty="0"/>
              <a:t> Edition), Broadview Press. (Chapter 2 and 3)</a:t>
            </a:r>
          </a:p>
          <a:p>
            <a:r>
              <a:rPr lang="en-CA" sz="3400" b="1" dirty="0"/>
              <a:t>January 25</a:t>
            </a:r>
            <a:r>
              <a:rPr lang="en-CA" sz="3400" b="1" baseline="30000" dirty="0"/>
              <a:t>th</a:t>
            </a:r>
            <a:r>
              <a:rPr lang="en-CA" sz="3400" b="1" dirty="0"/>
              <a:t> – Time, Space, Culture, Nation</a:t>
            </a:r>
            <a:br>
              <a:rPr lang="en-CA" b="1" dirty="0"/>
            </a:br>
            <a:r>
              <a:rPr lang="en-CA" dirty="0"/>
              <a:t>Robinson, D. (2009) Communication History in Canada, Oxford University Press. (Section 2) </a:t>
            </a:r>
          </a:p>
          <a:p>
            <a:r>
              <a:rPr lang="en-CA" sz="3400" b="1" dirty="0"/>
              <a:t>February 1</a:t>
            </a:r>
            <a:r>
              <a:rPr lang="en-CA" sz="3400" b="1" baseline="30000" dirty="0"/>
              <a:t>st</a:t>
            </a:r>
            <a:r>
              <a:rPr lang="en-CA" sz="3400" b="1" dirty="0"/>
              <a:t> – NO CLASS</a:t>
            </a:r>
            <a:br>
              <a:rPr lang="en-CA" sz="3400" b="1" dirty="0"/>
            </a:br>
            <a:r>
              <a:rPr lang="en-CA" sz="3400" b="1" dirty="0"/>
              <a:t>	</a:t>
            </a:r>
            <a:br>
              <a:rPr lang="en-CA" sz="3400" b="1" dirty="0"/>
            </a:br>
            <a:r>
              <a:rPr lang="en-CA" sz="3400" b="1" dirty="0"/>
              <a:t>February 8</a:t>
            </a:r>
            <a:r>
              <a:rPr lang="en-CA" sz="3400" b="1" baseline="30000" dirty="0"/>
              <a:t>th</a:t>
            </a:r>
            <a:r>
              <a:rPr lang="en-CA" sz="3400" b="1" dirty="0"/>
              <a:t> – Media in the Political, Socio-Economic Environment </a:t>
            </a:r>
            <a:r>
              <a:rPr lang="en-CA" sz="2900" b="1" dirty="0"/>
              <a:t>	</a:t>
            </a:r>
            <a:r>
              <a:rPr lang="en-CA" b="1" dirty="0"/>
              <a:t>	</a:t>
            </a:r>
            <a:br>
              <a:rPr lang="en-CA" b="1" dirty="0"/>
            </a:br>
            <a:r>
              <a:rPr lang="en-US" dirty="0"/>
              <a:t>Nesbitt-Larking, P. (2009) </a:t>
            </a:r>
            <a:r>
              <a:rPr lang="en-US" i="1" dirty="0"/>
              <a:t>Politics, Society and the Media</a:t>
            </a:r>
            <a:r>
              <a:rPr lang="en-US" dirty="0"/>
              <a:t> (2</a:t>
            </a:r>
            <a:r>
              <a:rPr lang="en-US" baseline="30000" dirty="0"/>
              <a:t>nd</a:t>
            </a:r>
            <a:r>
              <a:rPr lang="en-US" dirty="0"/>
              <a:t> Edition), Broadview Press. (Chapter 4)</a:t>
            </a:r>
            <a:br>
              <a:rPr lang="en-US" dirty="0"/>
            </a:br>
            <a:r>
              <a:rPr lang="en-US" dirty="0" err="1"/>
              <a:t>Taras</a:t>
            </a:r>
            <a:r>
              <a:rPr lang="en-US" dirty="0"/>
              <a:t>, D. (2015) </a:t>
            </a:r>
            <a:r>
              <a:rPr lang="en-US" i="1" dirty="0"/>
              <a:t>Digital Mosaic; Media, Power and Identity in Canada, </a:t>
            </a:r>
            <a:r>
              <a:rPr lang="en-US" dirty="0"/>
              <a:t>University of Toronto Press, (Chapter 1) </a:t>
            </a:r>
          </a:p>
          <a:p>
            <a:r>
              <a:rPr lang="en-CA" sz="3400" b="1" dirty="0"/>
              <a:t>February 15</a:t>
            </a:r>
            <a:r>
              <a:rPr lang="en-CA" sz="3400" b="1" baseline="30000" dirty="0"/>
              <a:t>th </a:t>
            </a:r>
            <a:r>
              <a:rPr lang="en-CA" sz="3400" b="1" dirty="0"/>
              <a:t>– Political Economy of the Media in Canada</a:t>
            </a:r>
            <a:br>
              <a:rPr lang="en-CA" b="1" dirty="0"/>
            </a:br>
            <a:r>
              <a:rPr lang="en-US" dirty="0"/>
              <a:t>Nesbitt-Larking, P. (2009) </a:t>
            </a:r>
            <a:r>
              <a:rPr lang="en-US" i="1" dirty="0"/>
              <a:t>Politics, Society and the Media</a:t>
            </a:r>
            <a:r>
              <a:rPr lang="en-US" dirty="0"/>
              <a:t> (2</a:t>
            </a:r>
            <a:r>
              <a:rPr lang="en-US" baseline="30000" dirty="0"/>
              <a:t>nd</a:t>
            </a:r>
            <a:r>
              <a:rPr lang="en-US" dirty="0"/>
              <a:t> Edition), Broadview Press. (Chapter 5)</a:t>
            </a:r>
            <a:br>
              <a:rPr lang="en-US" dirty="0"/>
            </a:br>
            <a:r>
              <a:rPr lang="en-US" dirty="0" err="1"/>
              <a:t>Winseck</a:t>
            </a:r>
            <a:r>
              <a:rPr lang="en-US" dirty="0"/>
              <a:t>, D. (2016) </a:t>
            </a:r>
            <a:r>
              <a:rPr lang="en-US" i="1" dirty="0"/>
              <a:t>Media Ownership in Canada</a:t>
            </a:r>
            <a:r>
              <a:rPr lang="en-US" dirty="0"/>
              <a:t>. In Who Owns the World’s Media, Oxford University Press. </a:t>
            </a:r>
            <a:r>
              <a:rPr lang="fr-CA" dirty="0"/>
              <a:t>(</a:t>
            </a:r>
            <a:r>
              <a:rPr lang="fr-CA" dirty="0" err="1"/>
              <a:t>Chapter</a:t>
            </a:r>
            <a:r>
              <a:rPr lang="fr-CA" dirty="0"/>
              <a:t> 17)</a:t>
            </a:r>
            <a:br>
              <a:rPr lang="en-US" dirty="0"/>
            </a:br>
            <a:r>
              <a:rPr lang="fr-CA" dirty="0">
                <a:hlinkClick r:id="rId2"/>
              </a:rPr>
              <a:t>http://www.cmcrp.org</a:t>
            </a:r>
            <a:br>
              <a:rPr lang="fr-CA" dirty="0"/>
            </a:br>
            <a:r>
              <a:rPr lang="fr-CA" dirty="0">
                <a:hlinkClick r:id="rId3"/>
              </a:rPr>
              <a:t>http://blog.fagstein.com/media-ownership-chart/</a:t>
            </a:r>
            <a:endParaRPr lang="fr-CA" dirty="0"/>
          </a:p>
          <a:p>
            <a:r>
              <a:rPr lang="en-CA" sz="3400" b="1" dirty="0"/>
              <a:t>February 22</a:t>
            </a:r>
            <a:r>
              <a:rPr lang="en-CA" sz="3400" b="1" baseline="30000" dirty="0"/>
              <a:t>nd</a:t>
            </a:r>
            <a:r>
              <a:rPr lang="en-CA" sz="3400" b="1" dirty="0"/>
              <a:t> – Mid-Term Exam</a:t>
            </a:r>
            <a:r>
              <a:rPr lang="en-CA" b="1" dirty="0"/>
              <a:t>		</a:t>
            </a:r>
            <a:endParaRPr lang="en-US" dirty="0"/>
          </a:p>
          <a:p>
            <a:endParaRPr lang="en-CA" dirty="0"/>
          </a:p>
        </p:txBody>
      </p:sp>
    </p:spTree>
    <p:extLst>
      <p:ext uri="{BB962C8B-B14F-4D97-AF65-F5344CB8AC3E}">
        <p14:creationId xmlns:p14="http://schemas.microsoft.com/office/powerpoint/2010/main" val="2389330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Schedule</a:t>
            </a:r>
          </a:p>
        </p:txBody>
      </p:sp>
      <p:sp>
        <p:nvSpPr>
          <p:cNvPr id="3" name="Content Placeholder 2"/>
          <p:cNvSpPr>
            <a:spLocks noGrp="1"/>
          </p:cNvSpPr>
          <p:nvPr>
            <p:ph idx="1"/>
          </p:nvPr>
        </p:nvSpPr>
        <p:spPr/>
        <p:txBody>
          <a:bodyPr>
            <a:normAutofit fontScale="47500" lnSpcReduction="20000"/>
          </a:bodyPr>
          <a:lstStyle/>
          <a:p>
            <a:r>
              <a:rPr lang="en-US" sz="2900" dirty="0"/>
              <a:t>This is a </a:t>
            </a:r>
            <a:r>
              <a:rPr lang="en-US" sz="2900" b="1" dirty="0"/>
              <a:t>TENTATIVE</a:t>
            </a:r>
            <a:r>
              <a:rPr lang="en-US" sz="2900" dirty="0"/>
              <a:t> schedule and is subject to change. Be sure to consult the course website regularly to be aware of any changes. </a:t>
            </a:r>
            <a:r>
              <a:rPr lang="en-CA" b="1" dirty="0"/>
              <a:t>	</a:t>
            </a:r>
          </a:p>
          <a:p>
            <a:r>
              <a:rPr lang="en-CA" sz="2900" b="1" dirty="0"/>
              <a:t>March 8</a:t>
            </a:r>
            <a:r>
              <a:rPr lang="en-CA" sz="2900" b="1" baseline="30000" dirty="0"/>
              <a:t>th</a:t>
            </a:r>
            <a:r>
              <a:rPr lang="en-CA" sz="2900" b="1" dirty="0"/>
              <a:t> –– Short Paper Due</a:t>
            </a:r>
          </a:p>
          <a:p>
            <a:r>
              <a:rPr lang="en-CA" sz="2900" b="1" dirty="0"/>
              <a:t>March 15</a:t>
            </a:r>
            <a:r>
              <a:rPr lang="en-CA" sz="2900" b="1" baseline="30000" dirty="0"/>
              <a:t>th</a:t>
            </a:r>
            <a:r>
              <a:rPr lang="en-CA" sz="2900" b="1" dirty="0"/>
              <a:t> – State and Political Regulating of the Media</a:t>
            </a:r>
            <a:br>
              <a:rPr lang="en-CA" sz="2900" b="1" dirty="0"/>
            </a:br>
            <a:r>
              <a:rPr lang="en-CA" sz="2100" dirty="0"/>
              <a:t>Nesbitt-Larking, P. (2009) Politics, Society and the Media (2nd Edition), Broadview Press. (Chapter 6)</a:t>
            </a:r>
          </a:p>
          <a:p>
            <a:r>
              <a:rPr lang="en-CA" sz="2900" b="1" dirty="0"/>
              <a:t>March 22</a:t>
            </a:r>
            <a:r>
              <a:rPr lang="en-CA" sz="2900" b="1" baseline="30000" dirty="0"/>
              <a:t>nd</a:t>
            </a:r>
            <a:r>
              <a:rPr lang="en-CA" sz="2900" b="1" dirty="0"/>
              <a:t> – Media Organizations</a:t>
            </a:r>
            <a:r>
              <a:rPr lang="en-CA" b="1" dirty="0"/>
              <a:t>		</a:t>
            </a:r>
            <a:br>
              <a:rPr lang="en-CA" b="1" dirty="0"/>
            </a:br>
            <a:r>
              <a:rPr lang="en-US" dirty="0"/>
              <a:t>Nesbitt-Larking, P. (2009) </a:t>
            </a:r>
            <a:r>
              <a:rPr lang="en-US" i="1" dirty="0"/>
              <a:t>Politics, Society and the Media</a:t>
            </a:r>
            <a:r>
              <a:rPr lang="en-US" dirty="0"/>
              <a:t> (2</a:t>
            </a:r>
            <a:r>
              <a:rPr lang="en-US" baseline="30000" dirty="0"/>
              <a:t>nd</a:t>
            </a:r>
            <a:r>
              <a:rPr lang="en-US" dirty="0"/>
              <a:t> Edition), Broadview Press. (Chapter 7 &amp; 13)</a:t>
            </a:r>
          </a:p>
          <a:p>
            <a:r>
              <a:rPr lang="en-US" sz="2900" b="1" dirty="0"/>
              <a:t>March 29</a:t>
            </a:r>
            <a:r>
              <a:rPr lang="en-US" sz="2900" b="1" baseline="30000" dirty="0"/>
              <a:t>th</a:t>
            </a:r>
            <a:r>
              <a:rPr lang="en-US" sz="2900" b="1" dirty="0"/>
              <a:t> – Construction and Deconstruction of Texts</a:t>
            </a:r>
            <a:br>
              <a:rPr lang="en-US" b="1" dirty="0"/>
            </a:br>
            <a:r>
              <a:rPr lang="en-US" dirty="0"/>
              <a:t>Nesbitt-Larking, P. (2009) </a:t>
            </a:r>
            <a:r>
              <a:rPr lang="en-US" i="1" dirty="0"/>
              <a:t>Politics, Society and the Media</a:t>
            </a:r>
            <a:r>
              <a:rPr lang="en-US" dirty="0"/>
              <a:t> (2</a:t>
            </a:r>
            <a:r>
              <a:rPr lang="en-US" baseline="30000" dirty="0"/>
              <a:t>nd</a:t>
            </a:r>
            <a:r>
              <a:rPr lang="en-US" dirty="0"/>
              <a:t> Edition), Broadview Press. (Chapter 10)</a:t>
            </a:r>
            <a:br>
              <a:rPr lang="en-US" dirty="0"/>
            </a:br>
            <a:r>
              <a:rPr lang="en-US" dirty="0" err="1"/>
              <a:t>Riffe</a:t>
            </a:r>
            <a:r>
              <a:rPr lang="en-US" dirty="0"/>
              <a:t>, D., Lacy, S., Fico, F. (2014) Analyzing Media Messages; Using Quantitative Content Analysis in Research, 3</a:t>
            </a:r>
            <a:r>
              <a:rPr lang="en-US" baseline="30000" dirty="0"/>
              <a:t>rd</a:t>
            </a:r>
            <a:r>
              <a:rPr lang="en-US" dirty="0"/>
              <a:t> edition, Routledge. (Chapter 1 and 2) </a:t>
            </a:r>
          </a:p>
          <a:p>
            <a:r>
              <a:rPr lang="en-US" sz="2900" b="1" dirty="0"/>
              <a:t>April 5</a:t>
            </a:r>
            <a:r>
              <a:rPr lang="en-US" sz="2900" b="1" baseline="30000" dirty="0"/>
              <a:t>th</a:t>
            </a:r>
            <a:r>
              <a:rPr lang="en-US" sz="2900" b="1" dirty="0"/>
              <a:t> – Media Effects – Politics of Reading </a:t>
            </a:r>
            <a:r>
              <a:rPr lang="en-US" b="1" dirty="0"/>
              <a:t>	</a:t>
            </a:r>
            <a:br>
              <a:rPr lang="en-US" b="1" dirty="0"/>
            </a:br>
            <a:r>
              <a:rPr lang="en-US" dirty="0" err="1"/>
              <a:t>Danesi</a:t>
            </a:r>
            <a:r>
              <a:rPr lang="en-US" dirty="0"/>
              <a:t>, M. (2010) Semiotics of Media and Culture. In </a:t>
            </a:r>
            <a:r>
              <a:rPr lang="en-US" dirty="0" err="1"/>
              <a:t>Cobley</a:t>
            </a:r>
            <a:r>
              <a:rPr lang="en-US" dirty="0"/>
              <a:t>, P., The Routledge Companion to Semiotics, Routledge. (Chapter 9)</a:t>
            </a:r>
            <a:br>
              <a:rPr lang="en-US" dirty="0"/>
            </a:br>
            <a:r>
              <a:rPr lang="en-US" dirty="0"/>
              <a:t>Nesbitt-Larking, P. (2009) </a:t>
            </a:r>
            <a:r>
              <a:rPr lang="en-US" i="1" dirty="0"/>
              <a:t>Politics, Society and the Media</a:t>
            </a:r>
            <a:r>
              <a:rPr lang="en-US" dirty="0"/>
              <a:t> (2</a:t>
            </a:r>
            <a:r>
              <a:rPr lang="en-US" baseline="30000" dirty="0"/>
              <a:t>nd</a:t>
            </a:r>
            <a:r>
              <a:rPr lang="en-US" dirty="0"/>
              <a:t> Edition), Broadview Press. (Chapter 9 &amp; 11)</a:t>
            </a:r>
            <a:br>
              <a:rPr lang="en-US" dirty="0"/>
            </a:br>
            <a:r>
              <a:rPr lang="en-US" dirty="0" err="1"/>
              <a:t>Taras</a:t>
            </a:r>
            <a:r>
              <a:rPr lang="en-US" dirty="0"/>
              <a:t>, D. (2015) </a:t>
            </a:r>
            <a:r>
              <a:rPr lang="en-US" i="1" dirty="0"/>
              <a:t>Digital Mosaic; Media, Power and Identity in Canada, </a:t>
            </a:r>
            <a:r>
              <a:rPr lang="en-US" dirty="0"/>
              <a:t>University of Toronto Press, (Chapter 4) </a:t>
            </a:r>
          </a:p>
          <a:p>
            <a:r>
              <a:rPr lang="en-CA" sz="2900" b="1" dirty="0"/>
              <a:t>April 12</a:t>
            </a:r>
            <a:r>
              <a:rPr lang="en-CA" sz="2900" b="1" baseline="30000" dirty="0"/>
              <a:t>th</a:t>
            </a:r>
            <a:r>
              <a:rPr lang="en-CA" sz="2900" b="1" dirty="0"/>
              <a:t> – Media, Technology and Privacy</a:t>
            </a:r>
            <a:br>
              <a:rPr lang="en-CA" b="1" dirty="0"/>
            </a:br>
            <a:r>
              <a:rPr lang="en-US" dirty="0"/>
              <a:t>Dwyer, T., (2016), </a:t>
            </a:r>
            <a:r>
              <a:rPr lang="en-US" i="1" dirty="0"/>
              <a:t>Convergent Media and Privacy, </a:t>
            </a:r>
            <a:r>
              <a:rPr lang="en-US" dirty="0"/>
              <a:t>Palgrave MacMillan. (Chapter 5)</a:t>
            </a:r>
            <a:br>
              <a:rPr lang="en-US" dirty="0"/>
            </a:br>
            <a:r>
              <a:rPr lang="en-US" dirty="0"/>
              <a:t>Goggin, G. (2012), </a:t>
            </a:r>
            <a:r>
              <a:rPr lang="en-US" i="1" dirty="0"/>
              <a:t>New Technologies and the Media</a:t>
            </a:r>
            <a:r>
              <a:rPr lang="en-US" dirty="0"/>
              <a:t>, Palgrave MacMillan. (Chapter 2)</a:t>
            </a:r>
            <a:br>
              <a:rPr lang="en-US" dirty="0"/>
            </a:br>
            <a:r>
              <a:rPr lang="en-US" dirty="0" err="1"/>
              <a:t>Taras</a:t>
            </a:r>
            <a:r>
              <a:rPr lang="en-US" dirty="0"/>
              <a:t>, D. (2015) </a:t>
            </a:r>
            <a:r>
              <a:rPr lang="en-US" i="1" dirty="0"/>
              <a:t>Digital Mosaic; Media, Power and Identity in Canada, </a:t>
            </a:r>
            <a:r>
              <a:rPr lang="en-US" dirty="0"/>
              <a:t>University of Toronto Press, (Chapter 5) </a:t>
            </a:r>
          </a:p>
          <a:p>
            <a:r>
              <a:rPr lang="en-US" sz="2900" b="1" dirty="0"/>
              <a:t>Final Exam During Exam Schedule </a:t>
            </a:r>
            <a:endParaRPr lang="en-US" sz="2900" dirty="0"/>
          </a:p>
        </p:txBody>
      </p:sp>
    </p:spTree>
    <p:extLst>
      <p:ext uri="{BB962C8B-B14F-4D97-AF65-F5344CB8AC3E}">
        <p14:creationId xmlns:p14="http://schemas.microsoft.com/office/powerpoint/2010/main" val="3199694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is media?</a:t>
            </a:r>
          </a:p>
        </p:txBody>
      </p:sp>
      <p:sp>
        <p:nvSpPr>
          <p:cNvPr id="3" name="Content Placeholder 2"/>
          <p:cNvSpPr>
            <a:spLocks noGrp="1"/>
          </p:cNvSpPr>
          <p:nvPr>
            <p:ph idx="1"/>
          </p:nvPr>
        </p:nvSpPr>
        <p:spPr/>
        <p:txBody>
          <a:bodyPr>
            <a:normAutofit lnSpcReduction="10000"/>
          </a:bodyPr>
          <a:lstStyle/>
          <a:p>
            <a:r>
              <a:rPr lang="en-CA" dirty="0"/>
              <a:t>Media is a pleural noun that describes a form of communication</a:t>
            </a:r>
          </a:p>
          <a:p>
            <a:r>
              <a:rPr lang="en-CA" dirty="0"/>
              <a:t>Media are vehicles for the transmission of meaning</a:t>
            </a:r>
          </a:p>
          <a:p>
            <a:r>
              <a:rPr lang="en-CA" dirty="0"/>
              <a:t>Media consist of a vast array of signs and symbols</a:t>
            </a:r>
          </a:p>
          <a:p>
            <a:r>
              <a:rPr lang="en-CA" dirty="0"/>
              <a:t>Popular media forms consist of:</a:t>
            </a:r>
          </a:p>
          <a:p>
            <a:pPr lvl="1"/>
            <a:r>
              <a:rPr lang="en-CA" dirty="0"/>
              <a:t>Television</a:t>
            </a:r>
          </a:p>
          <a:p>
            <a:pPr lvl="1"/>
            <a:r>
              <a:rPr lang="en-CA" dirty="0"/>
              <a:t>Internet</a:t>
            </a:r>
          </a:p>
          <a:p>
            <a:pPr lvl="1"/>
            <a:r>
              <a:rPr lang="en-CA" dirty="0"/>
              <a:t>Radio</a:t>
            </a:r>
          </a:p>
          <a:p>
            <a:pPr lvl="1"/>
            <a:r>
              <a:rPr lang="en-CA" dirty="0"/>
              <a:t>Music</a:t>
            </a:r>
          </a:p>
          <a:p>
            <a:pPr lvl="1"/>
            <a:r>
              <a:rPr lang="en-CA" dirty="0"/>
              <a:t>Newspapers</a:t>
            </a:r>
          </a:p>
          <a:p>
            <a:pPr lvl="1"/>
            <a:r>
              <a:rPr lang="en-CA" dirty="0"/>
              <a:t>Movies</a:t>
            </a:r>
          </a:p>
          <a:p>
            <a:pPr lvl="1"/>
            <a:r>
              <a:rPr lang="en-CA" dirty="0"/>
              <a:t>Phones</a:t>
            </a:r>
          </a:p>
          <a:p>
            <a:pPr lvl="1"/>
            <a:r>
              <a:rPr lang="en-CA" dirty="0"/>
              <a:t>Tablets</a:t>
            </a:r>
          </a:p>
          <a:p>
            <a:pPr marL="0" indent="0">
              <a:buNone/>
            </a:pPr>
            <a:endParaRPr lang="en-CA" dirty="0"/>
          </a:p>
        </p:txBody>
      </p:sp>
    </p:spTree>
    <p:extLst>
      <p:ext uri="{BB962C8B-B14F-4D97-AF65-F5344CB8AC3E}">
        <p14:creationId xmlns:p14="http://schemas.microsoft.com/office/powerpoint/2010/main" val="3014178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General Framework</a:t>
            </a:r>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43627" y="1846263"/>
            <a:ext cx="4845383" cy="4022725"/>
          </a:xfrm>
        </p:spPr>
      </p:pic>
      <p:sp>
        <p:nvSpPr>
          <p:cNvPr id="5" name="Content Placeholder 4"/>
          <p:cNvSpPr>
            <a:spLocks noGrp="1"/>
          </p:cNvSpPr>
          <p:nvPr>
            <p:ph sz="half" idx="2"/>
          </p:nvPr>
        </p:nvSpPr>
        <p:spPr/>
        <p:txBody>
          <a:bodyPr/>
          <a:lstStyle/>
          <a:p>
            <a:r>
              <a:rPr lang="en-US" altLang="en-US" sz="5400" dirty="0"/>
              <a:t>Richard Johnson</a:t>
            </a:r>
            <a:br>
              <a:rPr lang="en-US" altLang="en-US" dirty="0"/>
            </a:br>
            <a:r>
              <a:rPr lang="en-US" altLang="en-US" dirty="0"/>
              <a:t>What is Cultural Studies Anyways, Social Text, (1986-87)</a:t>
            </a:r>
            <a:endParaRPr lang="en-CA" dirty="0"/>
          </a:p>
        </p:txBody>
      </p:sp>
    </p:spTree>
    <p:extLst>
      <p:ext uri="{BB962C8B-B14F-4D97-AF65-F5344CB8AC3E}">
        <p14:creationId xmlns:p14="http://schemas.microsoft.com/office/powerpoint/2010/main" val="2596999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General Framework</a:t>
            </a:r>
          </a:p>
        </p:txBody>
      </p:sp>
      <p:pic>
        <p:nvPicPr>
          <p:cNvPr id="5" name="Content Placeholder 4"/>
          <p:cNvPicPr>
            <a:picLocks noGrp="1" noChangeAspect="1"/>
          </p:cNvPicPr>
          <p:nvPr>
            <p:ph sz="half" idx="1"/>
          </p:nvPr>
        </p:nvPicPr>
        <p:blipFill>
          <a:blip r:embed="rId2"/>
          <a:stretch>
            <a:fillRect/>
          </a:stretch>
        </p:blipFill>
        <p:spPr>
          <a:xfrm>
            <a:off x="1096963" y="2039317"/>
            <a:ext cx="4938712" cy="3636617"/>
          </a:xfrm>
          <a:prstGeom prst="rect">
            <a:avLst/>
          </a:prstGeom>
        </p:spPr>
      </p:pic>
      <p:sp>
        <p:nvSpPr>
          <p:cNvPr id="4" name="Content Placeholder 3"/>
          <p:cNvSpPr>
            <a:spLocks noGrp="1"/>
          </p:cNvSpPr>
          <p:nvPr>
            <p:ph sz="half" idx="2"/>
          </p:nvPr>
        </p:nvSpPr>
        <p:spPr/>
        <p:txBody>
          <a:bodyPr/>
          <a:lstStyle/>
          <a:p>
            <a:r>
              <a:rPr lang="en-US" dirty="0"/>
              <a:t>Paul Nesbitt-Larking. </a:t>
            </a:r>
            <a:r>
              <a:rPr lang="en-US" i="1" dirty="0"/>
              <a:t>Politics, Society and the Media</a:t>
            </a:r>
            <a:r>
              <a:rPr lang="en-US" dirty="0"/>
              <a:t> (2</a:t>
            </a:r>
            <a:r>
              <a:rPr lang="en-US" baseline="30000" dirty="0"/>
              <a:t>nd</a:t>
            </a:r>
            <a:r>
              <a:rPr lang="en-US" dirty="0"/>
              <a:t> Edition). Broadview Press. 2009.</a:t>
            </a:r>
            <a:endParaRPr lang="en-CA" dirty="0"/>
          </a:p>
        </p:txBody>
      </p:sp>
    </p:spTree>
    <p:extLst>
      <p:ext uri="{BB962C8B-B14F-4D97-AF65-F5344CB8AC3E}">
        <p14:creationId xmlns:p14="http://schemas.microsoft.com/office/powerpoint/2010/main" val="3463939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33496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dirty="0">
                <a:solidFill>
                  <a:srgbClr val="000000"/>
                </a:solidFill>
              </a:rPr>
              <a:t>Compare and contrast ad campaigns!</a:t>
            </a:r>
          </a:p>
        </p:txBody>
      </p:sp>
      <p:sp>
        <p:nvSpPr>
          <p:cNvPr id="3" name="Content Placeholder 2"/>
          <p:cNvSpPr>
            <a:spLocks noGrp="1"/>
          </p:cNvSpPr>
          <p:nvPr>
            <p:ph idx="1"/>
          </p:nvPr>
        </p:nvSpPr>
        <p:spPr/>
        <p:txBody>
          <a:bodyPr>
            <a:normAutofit fontScale="85000" lnSpcReduction="20000"/>
          </a:bodyPr>
          <a:lstStyle/>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4600" dirty="0">
                <a:solidFill>
                  <a:srgbClr val="000000"/>
                </a:solidFill>
                <a:hlinkClick r:id="rId2"/>
              </a:rPr>
              <a:t>Dove </a:t>
            </a:r>
            <a:endParaRPr lang="en-US" altLang="en-US" sz="4600" dirty="0">
              <a:solidFill>
                <a:srgbClr val="000000"/>
              </a:solidFill>
            </a:endParaRPr>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3100" dirty="0">
                <a:solidFill>
                  <a:srgbClr val="000000"/>
                </a:solidFill>
                <a:hlinkClick r:id="rId3"/>
              </a:rPr>
              <a:t>Dove Evolution Video</a:t>
            </a:r>
            <a:endParaRPr lang="en-US" altLang="en-US" sz="3100" dirty="0">
              <a:solidFill>
                <a:srgbClr val="000000"/>
              </a:solidFill>
            </a:endParaRPr>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3100" dirty="0">
                <a:solidFill>
                  <a:srgbClr val="000000"/>
                </a:solidFill>
                <a:hlinkClick r:id="rId4"/>
              </a:rPr>
              <a:t>Dove Onslaught Video</a:t>
            </a:r>
            <a:endParaRPr lang="en-US" altLang="en-US" sz="3100" dirty="0">
              <a:solidFill>
                <a:srgbClr val="000000"/>
              </a:solidFill>
            </a:endParaRPr>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sz="2400" dirty="0">
              <a:solidFill>
                <a:srgbClr val="000000"/>
              </a:solidFill>
            </a:endParaRPr>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4600" dirty="0">
                <a:solidFill>
                  <a:srgbClr val="000000"/>
                </a:solidFill>
                <a:hlinkClick r:id="rId5"/>
              </a:rPr>
              <a:t>Axe </a:t>
            </a:r>
            <a:endParaRPr lang="en-US" altLang="en-US" sz="4600" dirty="0">
              <a:solidFill>
                <a:srgbClr val="000000"/>
              </a:solidFill>
            </a:endParaRPr>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3100" dirty="0">
                <a:solidFill>
                  <a:srgbClr val="000000"/>
                </a:solidFill>
                <a:hlinkClick r:id="rId6"/>
              </a:rPr>
              <a:t>Axe Music Video</a:t>
            </a:r>
            <a:endParaRPr lang="en-US" altLang="en-US" sz="3100" dirty="0">
              <a:solidFill>
                <a:srgbClr val="000000"/>
              </a:solidFill>
            </a:endParaRPr>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3100" dirty="0">
                <a:solidFill>
                  <a:srgbClr val="000000"/>
                </a:solidFill>
                <a:hlinkClick r:id="rId7"/>
              </a:rPr>
              <a:t>Axe Television Ad Diner Party</a:t>
            </a:r>
            <a:endParaRPr lang="en-US" altLang="en-US" sz="3100" dirty="0">
              <a:solidFill>
                <a:srgbClr val="000000"/>
              </a:solidFill>
            </a:endParaRPr>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3100" dirty="0">
                <a:solidFill>
                  <a:srgbClr val="000000"/>
                </a:solidFill>
                <a:hlinkClick r:id="rId8"/>
              </a:rPr>
              <a:t>Axe Television Ad Dentist</a:t>
            </a:r>
            <a:endParaRPr lang="en-US" altLang="en-US" sz="3100" dirty="0">
              <a:solidFill>
                <a:srgbClr val="000000"/>
              </a:solidFill>
            </a:endParaRPr>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sz="4000" dirty="0">
              <a:solidFill>
                <a:srgbClr val="000000"/>
              </a:solidFill>
            </a:endParaRPr>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sz="4000" dirty="0">
              <a:solidFill>
                <a:srgbClr val="000000"/>
              </a:solidFill>
            </a:endParaRPr>
          </a:p>
          <a:p>
            <a:endParaRPr lang="en-CA" dirty="0"/>
          </a:p>
        </p:txBody>
      </p:sp>
    </p:spTree>
    <p:extLst>
      <p:ext uri="{BB962C8B-B14F-4D97-AF65-F5344CB8AC3E}">
        <p14:creationId xmlns:p14="http://schemas.microsoft.com/office/powerpoint/2010/main" val="1508097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General Framework</a:t>
            </a:r>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43627" y="1846263"/>
            <a:ext cx="4845383" cy="4022725"/>
          </a:xfrm>
        </p:spPr>
      </p:pic>
      <p:pic>
        <p:nvPicPr>
          <p:cNvPr id="6" name="Content Placeholder 4"/>
          <p:cNvPicPr>
            <a:picLocks noChangeAspect="1"/>
          </p:cNvPicPr>
          <p:nvPr/>
        </p:nvPicPr>
        <p:blipFill>
          <a:blip r:embed="rId3"/>
          <a:stretch>
            <a:fillRect/>
          </a:stretch>
        </p:blipFill>
        <p:spPr>
          <a:xfrm>
            <a:off x="6216968" y="2039316"/>
            <a:ext cx="4938712" cy="3636617"/>
          </a:xfrm>
          <a:prstGeom prst="rect">
            <a:avLst/>
          </a:prstGeom>
        </p:spPr>
      </p:pic>
    </p:spTree>
    <p:extLst>
      <p:ext uri="{BB962C8B-B14F-4D97-AF65-F5344CB8AC3E}">
        <p14:creationId xmlns:p14="http://schemas.microsoft.com/office/powerpoint/2010/main" val="4276617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FA9E7-02A7-4892-8177-965E6A9361FA}"/>
              </a:ext>
            </a:extLst>
          </p:cNvPr>
          <p:cNvSpPr>
            <a:spLocks noGrp="1"/>
          </p:cNvSpPr>
          <p:nvPr>
            <p:ph type="title"/>
          </p:nvPr>
        </p:nvSpPr>
        <p:spPr/>
        <p:txBody>
          <a:bodyPr>
            <a:normAutofit/>
          </a:bodyPr>
          <a:lstStyle/>
          <a:p>
            <a:r>
              <a:rPr lang="en-US" dirty="0"/>
              <a:t>Analyze the Red Campaign</a:t>
            </a:r>
            <a:endParaRPr lang="en-US" sz="1600" dirty="0"/>
          </a:p>
        </p:txBody>
      </p:sp>
      <p:sp>
        <p:nvSpPr>
          <p:cNvPr id="3" name="Content Placeholder 2">
            <a:extLst>
              <a:ext uri="{FF2B5EF4-FFF2-40B4-BE49-F238E27FC236}">
                <a16:creationId xmlns:a16="http://schemas.microsoft.com/office/drawing/2014/main" id="{C3F09875-38C4-485C-89B9-006F1C2B29F5}"/>
              </a:ext>
            </a:extLst>
          </p:cNvPr>
          <p:cNvSpPr>
            <a:spLocks noGrp="1"/>
          </p:cNvSpPr>
          <p:nvPr>
            <p:ph idx="1"/>
          </p:nvPr>
        </p:nvSpPr>
        <p:spPr/>
        <p:txBody>
          <a:bodyPr>
            <a:normAutofit/>
          </a:bodyPr>
          <a:lstStyle/>
          <a:p>
            <a:r>
              <a:rPr lang="en-CA" sz="3200" dirty="0">
                <a:hlinkClick r:id="rId2"/>
              </a:rPr>
              <a:t>Red Campaign</a:t>
            </a:r>
            <a:endParaRPr lang="en-CA" dirty="0"/>
          </a:p>
          <a:p>
            <a:pPr lvl="1"/>
            <a:r>
              <a:rPr lang="en-CA" dirty="0">
                <a:hlinkClick r:id="rId3"/>
              </a:rPr>
              <a:t>Jimmy Kimmel</a:t>
            </a:r>
            <a:endParaRPr lang="en-CA" dirty="0"/>
          </a:p>
          <a:p>
            <a:pPr lvl="1"/>
            <a:r>
              <a:rPr lang="en-CA" dirty="0">
                <a:hlinkClick r:id="rId4"/>
              </a:rPr>
              <a:t>Red Campaign Shopathon</a:t>
            </a:r>
            <a:endParaRPr lang="en-CA" dirty="0"/>
          </a:p>
          <a:p>
            <a:pPr lvl="1"/>
            <a:r>
              <a:rPr lang="en-CA" dirty="0">
                <a:hlinkClick r:id="rId5"/>
              </a:rPr>
              <a:t>Bike Ride with Bono</a:t>
            </a:r>
            <a:endParaRPr lang="en-CA" dirty="0"/>
          </a:p>
          <a:p>
            <a:pPr lvl="1"/>
            <a:r>
              <a:rPr lang="en-CA" dirty="0">
                <a:hlinkClick r:id="rId6"/>
              </a:rPr>
              <a:t>Red Song</a:t>
            </a:r>
            <a:endParaRPr lang="en-CA" dirty="0"/>
          </a:p>
          <a:p>
            <a:pPr lvl="1"/>
            <a:r>
              <a:rPr lang="en-CA" dirty="0">
                <a:hlinkClick r:id="rId7"/>
              </a:rPr>
              <a:t>Bono &amp; Oprah News</a:t>
            </a:r>
            <a:endParaRPr lang="en-CA" dirty="0"/>
          </a:p>
          <a:p>
            <a:pPr lvl="1"/>
            <a:r>
              <a:rPr lang="en-CA" dirty="0">
                <a:hlinkClick r:id="rId8"/>
              </a:rPr>
              <a:t>Bono on Oprah</a:t>
            </a:r>
            <a:endParaRPr lang="en-CA" dirty="0"/>
          </a:p>
          <a:p>
            <a:endParaRPr lang="en-CA" sz="2400" dirty="0"/>
          </a:p>
          <a:p>
            <a:pPr lvl="1"/>
            <a:endParaRPr lang="en-US" dirty="0"/>
          </a:p>
        </p:txBody>
      </p:sp>
    </p:spTree>
    <p:extLst>
      <p:ext uri="{BB962C8B-B14F-4D97-AF65-F5344CB8AC3E}">
        <p14:creationId xmlns:p14="http://schemas.microsoft.com/office/powerpoint/2010/main" val="3580073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General Framework</a:t>
            </a:r>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43627" y="1846263"/>
            <a:ext cx="4845383" cy="4022725"/>
          </a:xfrm>
        </p:spPr>
      </p:pic>
      <p:pic>
        <p:nvPicPr>
          <p:cNvPr id="6" name="Content Placeholder 4"/>
          <p:cNvPicPr>
            <a:picLocks noChangeAspect="1"/>
          </p:cNvPicPr>
          <p:nvPr/>
        </p:nvPicPr>
        <p:blipFill>
          <a:blip r:embed="rId3"/>
          <a:stretch>
            <a:fillRect/>
          </a:stretch>
        </p:blipFill>
        <p:spPr>
          <a:xfrm>
            <a:off x="6216968" y="2039316"/>
            <a:ext cx="4938712" cy="3636617"/>
          </a:xfrm>
          <a:prstGeom prst="rect">
            <a:avLst/>
          </a:prstGeom>
        </p:spPr>
      </p:pic>
    </p:spTree>
    <p:extLst>
      <p:ext uri="{BB962C8B-B14F-4D97-AF65-F5344CB8AC3E}">
        <p14:creationId xmlns:p14="http://schemas.microsoft.com/office/powerpoint/2010/main" val="2086912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Erik Chevrier</a:t>
            </a:r>
          </a:p>
        </p:txBody>
      </p:sp>
      <p:sp>
        <p:nvSpPr>
          <p:cNvPr id="3" name="Content Placeholder 2"/>
          <p:cNvSpPr>
            <a:spLocks noGrp="1"/>
          </p:cNvSpPr>
          <p:nvPr>
            <p:ph idx="1"/>
          </p:nvPr>
        </p:nvSpPr>
        <p:spPr/>
        <p:txBody>
          <a:bodyPr>
            <a:normAutofit fontScale="92500" lnSpcReduction="10000"/>
          </a:bodyPr>
          <a:lstStyle/>
          <a:p>
            <a:r>
              <a:rPr lang="en-CA" sz="3600" dirty="0">
                <a:hlinkClick r:id="rId2"/>
              </a:rPr>
              <a:t>Erik Chevrier Website</a:t>
            </a:r>
            <a:endParaRPr lang="en-CA" sz="3600" dirty="0"/>
          </a:p>
          <a:p>
            <a:endParaRPr lang="en-CA" dirty="0"/>
          </a:p>
          <a:p>
            <a:r>
              <a:rPr lang="en-CA" sz="3600" dirty="0"/>
              <a:t>Projects:</a:t>
            </a:r>
          </a:p>
          <a:p>
            <a:pPr marL="201168" lvl="1" indent="0">
              <a:buNone/>
            </a:pPr>
            <a:r>
              <a:rPr lang="en-CA" dirty="0">
                <a:hlinkClick r:id="rId3"/>
              </a:rPr>
              <a:t>Coop Collective Vision</a:t>
            </a:r>
            <a:endParaRPr lang="en-CA" dirty="0"/>
          </a:p>
          <a:p>
            <a:pPr marL="201168" lvl="1" indent="0">
              <a:buNone/>
            </a:pPr>
            <a:r>
              <a:rPr lang="en-CA" dirty="0">
                <a:hlinkClick r:id="rId4"/>
              </a:rPr>
              <a:t>Concordia Food Groups Research Project</a:t>
            </a:r>
            <a:endParaRPr lang="en-CA" dirty="0"/>
          </a:p>
          <a:p>
            <a:pPr marL="201168" lvl="1" indent="0">
              <a:buNone/>
            </a:pPr>
            <a:r>
              <a:rPr lang="en-CA" dirty="0">
                <a:hlinkClick r:id="rId5"/>
              </a:rPr>
              <a:t>Concordia Against Austerity</a:t>
            </a:r>
            <a:endParaRPr lang="en-CA" dirty="0"/>
          </a:p>
          <a:p>
            <a:pPr marL="201168" lvl="1" indent="0">
              <a:buNone/>
            </a:pPr>
            <a:r>
              <a:rPr lang="en-CA" dirty="0">
                <a:hlinkClick r:id="rId6"/>
              </a:rPr>
              <a:t>Research for the CSU on Concordia’s Investment Practices</a:t>
            </a:r>
            <a:endParaRPr lang="en-CA" dirty="0"/>
          </a:p>
          <a:p>
            <a:pPr marL="201168" lvl="1" indent="0">
              <a:buNone/>
            </a:pPr>
            <a:r>
              <a:rPr lang="en-CA" dirty="0"/>
              <a:t>Post-Capitalist Futures</a:t>
            </a:r>
          </a:p>
          <a:p>
            <a:pPr marL="201168" lvl="1" indent="0">
              <a:buNone/>
            </a:pPr>
            <a:endParaRPr lang="en-CA" dirty="0"/>
          </a:p>
          <a:p>
            <a:pPr marL="201168" lvl="1" indent="0">
              <a:buNone/>
            </a:pPr>
            <a:r>
              <a:rPr lang="en-CA" sz="3600" dirty="0"/>
              <a:t>Masters Thesis:</a:t>
            </a:r>
          </a:p>
          <a:p>
            <a:pPr marL="201168" lvl="1" indent="0">
              <a:buNone/>
            </a:pPr>
            <a:r>
              <a:rPr lang="en-CA" dirty="0">
                <a:hlinkClick r:id="rId7"/>
              </a:rPr>
              <a:t>How Individuals are Affected by Profuse Amounts of Publicity: A multidimensional approach</a:t>
            </a:r>
            <a:endParaRPr lang="en-CA" dirty="0"/>
          </a:p>
        </p:txBody>
      </p:sp>
    </p:spTree>
    <p:extLst>
      <p:ext uri="{BB962C8B-B14F-4D97-AF65-F5344CB8AC3E}">
        <p14:creationId xmlns:p14="http://schemas.microsoft.com/office/powerpoint/2010/main" val="2989998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Addressing False Assumptions</a:t>
            </a:r>
          </a:p>
        </p:txBody>
      </p:sp>
      <p:sp>
        <p:nvSpPr>
          <p:cNvPr id="3" name="Content Placeholder 2"/>
          <p:cNvSpPr>
            <a:spLocks noGrp="1"/>
          </p:cNvSpPr>
          <p:nvPr>
            <p:ph idx="1"/>
          </p:nvPr>
        </p:nvSpPr>
        <p:spPr/>
        <p:txBody>
          <a:bodyPr>
            <a:normAutofit fontScale="85000" lnSpcReduction="20000"/>
          </a:bodyPr>
          <a:lstStyle/>
          <a:p>
            <a:r>
              <a:rPr lang="en-CA" dirty="0"/>
              <a:t>There is a liberal bias in the media</a:t>
            </a:r>
          </a:p>
          <a:p>
            <a:r>
              <a:rPr lang="en-CA" dirty="0"/>
              <a:t>People are brainwashed by the media</a:t>
            </a:r>
          </a:p>
          <a:p>
            <a:r>
              <a:rPr lang="en-CA" dirty="0"/>
              <a:t>The mass media controls how people think – people do not have agency</a:t>
            </a:r>
          </a:p>
          <a:p>
            <a:r>
              <a:rPr lang="en-CA" dirty="0"/>
              <a:t>People are fully in control of their behaviour – media does not affect them</a:t>
            </a:r>
          </a:p>
          <a:p>
            <a:r>
              <a:rPr lang="en-CA" dirty="0"/>
              <a:t>We should be careful of subliminal messages</a:t>
            </a:r>
          </a:p>
          <a:p>
            <a:r>
              <a:rPr lang="en-CA" dirty="0"/>
              <a:t>Advertising has no effect on me</a:t>
            </a:r>
          </a:p>
          <a:p>
            <a:r>
              <a:rPr lang="en-CA" dirty="0"/>
              <a:t>The goal of news media is to provide balancing points of view in every story</a:t>
            </a:r>
          </a:p>
          <a:p>
            <a:r>
              <a:rPr lang="en-CA" dirty="0"/>
              <a:t>Watching violent media will make you a violent person</a:t>
            </a:r>
          </a:p>
          <a:p>
            <a:r>
              <a:rPr lang="en-CA" dirty="0"/>
              <a:t>News media is just propaganda</a:t>
            </a:r>
          </a:p>
          <a:p>
            <a:r>
              <a:rPr lang="en-CA" dirty="0"/>
              <a:t>I am really smart therefore, media does not affect me at all</a:t>
            </a:r>
          </a:p>
          <a:p>
            <a:r>
              <a:rPr lang="en-CA" dirty="0">
                <a:hlinkClick r:id="rId2"/>
              </a:rPr>
              <a:t>CNN is ‘Fake News’ – as suggested by Donald Trump</a:t>
            </a:r>
            <a:endParaRPr lang="en-CA" dirty="0"/>
          </a:p>
          <a:p>
            <a:endParaRPr lang="en-CA" dirty="0"/>
          </a:p>
          <a:p>
            <a:endParaRPr lang="en-CA" dirty="0"/>
          </a:p>
          <a:p>
            <a:endParaRPr lang="en-CA" dirty="0"/>
          </a:p>
          <a:p>
            <a:endParaRPr lang="en-CA" dirty="0"/>
          </a:p>
        </p:txBody>
      </p:sp>
    </p:spTree>
    <p:extLst>
      <p:ext uri="{BB962C8B-B14F-4D97-AF65-F5344CB8AC3E}">
        <p14:creationId xmlns:p14="http://schemas.microsoft.com/office/powerpoint/2010/main" val="608114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General Realities of Media</a:t>
            </a:r>
          </a:p>
        </p:txBody>
      </p:sp>
      <p:sp>
        <p:nvSpPr>
          <p:cNvPr id="3" name="Content Placeholder 2"/>
          <p:cNvSpPr>
            <a:spLocks noGrp="1"/>
          </p:cNvSpPr>
          <p:nvPr>
            <p:ph idx="1"/>
          </p:nvPr>
        </p:nvSpPr>
        <p:spPr/>
        <p:txBody>
          <a:bodyPr>
            <a:normAutofit fontScale="70000" lnSpcReduction="20000"/>
          </a:bodyPr>
          <a:lstStyle/>
          <a:p>
            <a:r>
              <a:rPr lang="en-CA" dirty="0">
                <a:hlinkClick r:id="rId2"/>
              </a:rPr>
              <a:t>Media organizations are not all the same, they complete with each other for your attention</a:t>
            </a:r>
            <a:endParaRPr lang="en-CA" dirty="0"/>
          </a:p>
          <a:p>
            <a:r>
              <a:rPr lang="en-CA" dirty="0"/>
              <a:t>Media forms change with advances in technology – Advances in technology shape social and political spheres</a:t>
            </a:r>
          </a:p>
          <a:p>
            <a:r>
              <a:rPr lang="en-CA" dirty="0"/>
              <a:t>People are active agents and capable of deciphering complex messages</a:t>
            </a:r>
          </a:p>
          <a:p>
            <a:r>
              <a:rPr lang="en-CA" dirty="0">
                <a:hlinkClick r:id="rId3"/>
              </a:rPr>
              <a:t>Perceptual biases and cognitive overload lead us to make judgement errors</a:t>
            </a:r>
            <a:endParaRPr lang="en-CA" dirty="0"/>
          </a:p>
          <a:p>
            <a:r>
              <a:rPr lang="en-CA" dirty="0">
                <a:hlinkClick r:id="rId4"/>
              </a:rPr>
              <a:t>Media organizations are devising sophisticated tools to make their messages more effective</a:t>
            </a:r>
            <a:endParaRPr lang="en-CA" dirty="0"/>
          </a:p>
          <a:p>
            <a:r>
              <a:rPr lang="en-CA" dirty="0"/>
              <a:t>Media sources direct our attention to specific messages and suggest how to think about these topics</a:t>
            </a:r>
          </a:p>
          <a:p>
            <a:r>
              <a:rPr lang="en-CA" dirty="0"/>
              <a:t>Media produces and reflects the socio-economic conditions in society</a:t>
            </a:r>
          </a:p>
          <a:p>
            <a:r>
              <a:rPr lang="en-CA" dirty="0"/>
              <a:t>Both the left and right use an array of propaganda tactics</a:t>
            </a:r>
          </a:p>
          <a:p>
            <a:r>
              <a:rPr lang="en-CA" dirty="0"/>
              <a:t>Media is a key factor in social movements</a:t>
            </a:r>
          </a:p>
          <a:p>
            <a:r>
              <a:rPr lang="en-CA" dirty="0"/>
              <a:t>Advertising revenue is a key factor that determines what media gets produced</a:t>
            </a:r>
          </a:p>
          <a:p>
            <a:r>
              <a:rPr lang="en-CA" dirty="0"/>
              <a:t>Media can produce an array of visceral responses </a:t>
            </a:r>
          </a:p>
          <a:p>
            <a:r>
              <a:rPr lang="en-CA" dirty="0"/>
              <a:t>A proper analysis of media messages evaluate what is shown as well as what is left out</a:t>
            </a:r>
          </a:p>
        </p:txBody>
      </p:sp>
    </p:spTree>
    <p:extLst>
      <p:ext uri="{BB962C8B-B14F-4D97-AF65-F5344CB8AC3E}">
        <p14:creationId xmlns:p14="http://schemas.microsoft.com/office/powerpoint/2010/main" val="408068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‘Media Shock’</a:t>
            </a:r>
            <a:r>
              <a:rPr lang="en-US" sz="2000" dirty="0"/>
              <a:t>(</a:t>
            </a:r>
            <a:r>
              <a:rPr lang="en-US" sz="2000" dirty="0" err="1"/>
              <a:t>Taras</a:t>
            </a:r>
            <a:r>
              <a:rPr lang="en-US" sz="2000" dirty="0"/>
              <a:t>, 2015)</a:t>
            </a:r>
            <a:endParaRPr lang="en-US" dirty="0"/>
          </a:p>
        </p:txBody>
      </p:sp>
      <p:sp>
        <p:nvSpPr>
          <p:cNvPr id="3" name="Content Placeholder 2"/>
          <p:cNvSpPr>
            <a:spLocks noGrp="1"/>
          </p:cNvSpPr>
          <p:nvPr>
            <p:ph idx="1"/>
          </p:nvPr>
        </p:nvSpPr>
        <p:spPr/>
        <p:txBody>
          <a:bodyPr/>
          <a:lstStyle/>
          <a:p>
            <a:r>
              <a:rPr lang="en-US" dirty="0"/>
              <a:t>1 – Media changes rapidly and suddenly</a:t>
            </a:r>
            <a:br>
              <a:rPr lang="en-US" dirty="0"/>
            </a:br>
            <a:r>
              <a:rPr lang="en-US" dirty="0"/>
              <a:t>2 – Web-based media have permeated virtually every aspect of life</a:t>
            </a:r>
            <a:br>
              <a:rPr lang="en-US" dirty="0"/>
            </a:br>
            <a:r>
              <a:rPr lang="en-US" dirty="0"/>
              <a:t>3 – Individuals can alter top down flows of information</a:t>
            </a:r>
            <a:br>
              <a:rPr lang="en-US" dirty="0"/>
            </a:br>
            <a:r>
              <a:rPr lang="en-US" dirty="0"/>
              <a:t>4 – There is a greater concentration of media than ever before</a:t>
            </a:r>
            <a:br>
              <a:rPr lang="en-US" dirty="0"/>
            </a:br>
            <a:r>
              <a:rPr lang="en-US" dirty="0"/>
              <a:t>5 – Media is converging</a:t>
            </a:r>
            <a:br>
              <a:rPr lang="en-US" dirty="0"/>
            </a:br>
            <a:r>
              <a:rPr lang="en-US" dirty="0"/>
              <a:t>6 – Traditional media is loosing audience</a:t>
            </a:r>
            <a:br>
              <a:rPr lang="en-US" dirty="0"/>
            </a:br>
            <a:r>
              <a:rPr lang="en-US" dirty="0"/>
              <a:t>7 – Television continues to dominate public and cultural life but in radically new ways</a:t>
            </a:r>
            <a:br>
              <a:rPr lang="en-US" dirty="0"/>
            </a:br>
            <a:r>
              <a:rPr lang="en-US" dirty="0"/>
              <a:t>8 – Media facilitates global communication</a:t>
            </a:r>
            <a:br>
              <a:rPr lang="en-US" dirty="0"/>
            </a:br>
            <a:r>
              <a:rPr lang="en-US" dirty="0"/>
              <a:t>9 – Social media have created a new cultural, business and political dynamic</a:t>
            </a:r>
            <a:br>
              <a:rPr lang="en-US" dirty="0"/>
            </a:br>
            <a:r>
              <a:rPr lang="en-US" dirty="0"/>
              <a:t>10 – Government, political parties and corporations are gathering vast amounts of personal information</a:t>
            </a:r>
          </a:p>
        </p:txBody>
      </p:sp>
    </p:spTree>
    <p:extLst>
      <p:ext uri="{BB962C8B-B14F-4D97-AF65-F5344CB8AC3E}">
        <p14:creationId xmlns:p14="http://schemas.microsoft.com/office/powerpoint/2010/main" val="2938491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2AF5A-8CD7-4DD1-88C7-A09BB884F785}"/>
              </a:ext>
            </a:extLst>
          </p:cNvPr>
          <p:cNvSpPr>
            <a:spLocks noGrp="1"/>
          </p:cNvSpPr>
          <p:nvPr>
            <p:ph type="title"/>
          </p:nvPr>
        </p:nvSpPr>
        <p:spPr/>
        <p:txBody>
          <a:bodyPr/>
          <a:lstStyle/>
          <a:p>
            <a:r>
              <a:rPr lang="en-US" dirty="0"/>
              <a:t>Key Points to Consider </a:t>
            </a:r>
          </a:p>
        </p:txBody>
      </p:sp>
      <p:sp>
        <p:nvSpPr>
          <p:cNvPr id="3" name="Content Placeholder 2">
            <a:extLst>
              <a:ext uri="{FF2B5EF4-FFF2-40B4-BE49-F238E27FC236}">
                <a16:creationId xmlns:a16="http://schemas.microsoft.com/office/drawing/2014/main" id="{32FC0D75-1A60-44BC-8D65-FCE964423D19}"/>
              </a:ext>
            </a:extLst>
          </p:cNvPr>
          <p:cNvSpPr>
            <a:spLocks noGrp="1"/>
          </p:cNvSpPr>
          <p:nvPr>
            <p:ph idx="1"/>
          </p:nvPr>
        </p:nvSpPr>
        <p:spPr/>
        <p:txBody>
          <a:bodyPr/>
          <a:lstStyle/>
          <a:p>
            <a:r>
              <a:rPr lang="en-US" dirty="0"/>
              <a:t>Objectivity vs subjectivity</a:t>
            </a:r>
          </a:p>
          <a:p>
            <a:r>
              <a:rPr lang="en-US" dirty="0"/>
              <a:t>Parts vs whole</a:t>
            </a:r>
          </a:p>
          <a:p>
            <a:r>
              <a:rPr lang="en-US" dirty="0"/>
              <a:t>Representation vs reality</a:t>
            </a:r>
          </a:p>
          <a:p>
            <a:r>
              <a:rPr lang="en-US" dirty="0"/>
              <a:t>Process vs structure</a:t>
            </a:r>
          </a:p>
          <a:p>
            <a:r>
              <a:rPr lang="en-US" dirty="0"/>
              <a:t>Epistemology vs ontology</a:t>
            </a:r>
          </a:p>
          <a:p>
            <a:endParaRPr lang="en-US" dirty="0"/>
          </a:p>
        </p:txBody>
      </p:sp>
    </p:spTree>
    <p:extLst>
      <p:ext uri="{BB962C8B-B14F-4D97-AF65-F5344CB8AC3E}">
        <p14:creationId xmlns:p14="http://schemas.microsoft.com/office/powerpoint/2010/main" val="2416538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Perception of Media is Subjective</a:t>
            </a:r>
          </a:p>
        </p:txBody>
      </p:sp>
      <p:pic>
        <p:nvPicPr>
          <p:cNvPr id="5" name="trianglekiwi-580x562.jpg"/>
          <p:cNvPicPr/>
          <p:nvPr/>
        </p:nvPicPr>
        <p:blipFill>
          <a:blip r:embed="rId2">
            <a:extLst/>
          </a:blip>
          <a:stretch>
            <a:fillRect/>
          </a:stretch>
        </p:blipFill>
        <p:spPr>
          <a:xfrm>
            <a:off x="1233924" y="1820042"/>
            <a:ext cx="4486561" cy="4434454"/>
          </a:xfrm>
          <a:prstGeom prst="rect">
            <a:avLst/>
          </a:prstGeom>
          <a:ln>
            <a:noFill/>
          </a:ln>
          <a:effectLst/>
        </p:spPr>
      </p:pic>
      <p:pic>
        <p:nvPicPr>
          <p:cNvPr id="8" name="image.png"/>
          <p:cNvPicPr/>
          <p:nvPr/>
        </p:nvPicPr>
        <p:blipFill>
          <a:blip r:embed="rId3">
            <a:extLst/>
          </a:blip>
          <a:stretch>
            <a:fillRect/>
          </a:stretch>
        </p:blipFill>
        <p:spPr>
          <a:xfrm>
            <a:off x="7181613" y="1820042"/>
            <a:ext cx="3974067" cy="4434454"/>
          </a:xfrm>
          <a:prstGeom prst="rect">
            <a:avLst/>
          </a:prstGeom>
          <a:ln>
            <a:noFill/>
          </a:ln>
          <a:effectLst/>
        </p:spPr>
      </p:pic>
    </p:spTree>
    <p:extLst>
      <p:ext uri="{BB962C8B-B14F-4D97-AF65-F5344CB8AC3E}">
        <p14:creationId xmlns:p14="http://schemas.microsoft.com/office/powerpoint/2010/main" val="3940983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Perception of Media is Deceptive</a:t>
            </a:r>
          </a:p>
        </p:txBody>
      </p:sp>
      <p:pic>
        <p:nvPicPr>
          <p:cNvPr id="5" name="dauphins.jpg"/>
          <p:cNvPicPr/>
          <p:nvPr/>
        </p:nvPicPr>
        <p:blipFill>
          <a:blip r:embed="rId2">
            <a:extLst/>
          </a:blip>
          <a:stretch>
            <a:fillRect/>
          </a:stretch>
        </p:blipFill>
        <p:spPr>
          <a:xfrm>
            <a:off x="1097280" y="1839774"/>
            <a:ext cx="2973186" cy="3924604"/>
          </a:xfrm>
          <a:prstGeom prst="rect">
            <a:avLst/>
          </a:prstGeom>
          <a:ln>
            <a:noFill/>
          </a:ln>
          <a:effectLst/>
        </p:spPr>
      </p:pic>
    </p:spTree>
    <p:extLst>
      <p:ext uri="{BB962C8B-B14F-4D97-AF65-F5344CB8AC3E}">
        <p14:creationId xmlns:p14="http://schemas.microsoft.com/office/powerpoint/2010/main" val="2799634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Perception of Media is Deceptive</a:t>
            </a:r>
          </a:p>
        </p:txBody>
      </p:sp>
      <p:pic>
        <p:nvPicPr>
          <p:cNvPr id="5" name="dauphins1eu.jpg"/>
          <p:cNvPicPr/>
          <p:nvPr/>
        </p:nvPicPr>
        <p:blipFill>
          <a:blip r:embed="rId2">
            <a:extLst/>
          </a:blip>
          <a:stretch>
            <a:fillRect/>
          </a:stretch>
        </p:blipFill>
        <p:spPr>
          <a:xfrm>
            <a:off x="1097280" y="1845734"/>
            <a:ext cx="2973587" cy="3806190"/>
          </a:xfrm>
          <a:prstGeom prst="rect">
            <a:avLst/>
          </a:prstGeom>
          <a:ln>
            <a:noFill/>
          </a:ln>
          <a:effectLst/>
        </p:spPr>
      </p:pic>
    </p:spTree>
    <p:extLst>
      <p:ext uri="{BB962C8B-B14F-4D97-AF65-F5344CB8AC3E}">
        <p14:creationId xmlns:p14="http://schemas.microsoft.com/office/powerpoint/2010/main" val="1161500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Sometimes we cannot see what’s right in front of us!</a:t>
            </a:r>
          </a:p>
        </p:txBody>
      </p:sp>
      <p:pic>
        <p:nvPicPr>
          <p:cNvPr id="1026" name="Picture 2" descr="http://image.slidesharecdn.com/opticalillusions-091206182711-phpapp02/95/optical-illusions-57-728.jpg?cb=126012489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44346" y="1846263"/>
            <a:ext cx="5363633"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187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Thanks!</a:t>
            </a:r>
          </a:p>
        </p:txBody>
      </p:sp>
      <p:sp>
        <p:nvSpPr>
          <p:cNvPr id="3" name="Content Placeholder 2"/>
          <p:cNvSpPr>
            <a:spLocks noGrp="1"/>
          </p:cNvSpPr>
          <p:nvPr>
            <p:ph idx="1"/>
          </p:nvPr>
        </p:nvSpPr>
        <p:spPr/>
        <p:txBody>
          <a:bodyPr>
            <a:normAutofit/>
          </a:bodyPr>
          <a:lstStyle/>
          <a:p>
            <a:r>
              <a:rPr lang="en-CA" sz="7200" dirty="0"/>
              <a:t>Questions?</a:t>
            </a:r>
          </a:p>
        </p:txBody>
      </p:sp>
    </p:spTree>
    <p:extLst>
      <p:ext uri="{BB962C8B-B14F-4D97-AF65-F5344CB8AC3E}">
        <p14:creationId xmlns:p14="http://schemas.microsoft.com/office/powerpoint/2010/main" val="3592199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Who are you?</a:t>
            </a:r>
          </a:p>
        </p:txBody>
      </p:sp>
      <p:sp>
        <p:nvSpPr>
          <p:cNvPr id="3" name="Content Placeholder 2"/>
          <p:cNvSpPr>
            <a:spLocks noGrp="1"/>
          </p:cNvSpPr>
          <p:nvPr>
            <p:ph idx="1"/>
          </p:nvPr>
        </p:nvSpPr>
        <p:spPr/>
        <p:txBody>
          <a:bodyPr>
            <a:normAutofit lnSpcReduction="10000"/>
          </a:bodyPr>
          <a:lstStyle/>
          <a:p>
            <a:r>
              <a:rPr lang="en-CA" sz="2400" dirty="0"/>
              <a:t>What is your name?</a:t>
            </a:r>
          </a:p>
          <a:p>
            <a:r>
              <a:rPr lang="en-CA" sz="2400" dirty="0"/>
              <a:t>What is your program major and minor?</a:t>
            </a:r>
          </a:p>
          <a:p>
            <a:r>
              <a:rPr lang="en-CA" sz="2400" dirty="0"/>
              <a:t>What is your level of knowledge about media technology and/or politics?</a:t>
            </a:r>
          </a:p>
          <a:p>
            <a:r>
              <a:rPr lang="en-CA" sz="2400" dirty="0"/>
              <a:t>Why are you interested in this course?</a:t>
            </a:r>
          </a:p>
          <a:p>
            <a:r>
              <a:rPr lang="en-CA" sz="2400" dirty="0"/>
              <a:t>What do you want to get out of this course?</a:t>
            </a:r>
          </a:p>
          <a:p>
            <a:endParaRPr lang="en-CA" sz="2400" dirty="0"/>
          </a:p>
          <a:p>
            <a:r>
              <a:rPr lang="en-CA" sz="2400" dirty="0"/>
              <a:t>Where do you get your news media?</a:t>
            </a:r>
            <a:br>
              <a:rPr lang="en-CA" sz="2400" dirty="0"/>
            </a:br>
            <a:r>
              <a:rPr lang="en-CA" sz="2400" dirty="0"/>
              <a:t>What kind of media platforms do you use? </a:t>
            </a:r>
            <a:br>
              <a:rPr lang="en-CA" sz="2400" dirty="0"/>
            </a:br>
            <a:r>
              <a:rPr lang="en-CA" sz="2400" dirty="0"/>
              <a:t>How much time do you spend with different media platforms? </a:t>
            </a:r>
          </a:p>
          <a:p>
            <a:endParaRPr lang="en-CA" dirty="0"/>
          </a:p>
        </p:txBody>
      </p:sp>
    </p:spTree>
    <p:extLst>
      <p:ext uri="{BB962C8B-B14F-4D97-AF65-F5344CB8AC3E}">
        <p14:creationId xmlns:p14="http://schemas.microsoft.com/office/powerpoint/2010/main" val="1377467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Course Overview</a:t>
            </a:r>
          </a:p>
        </p:txBody>
      </p:sp>
      <p:sp>
        <p:nvSpPr>
          <p:cNvPr id="3" name="Content Placeholder 2"/>
          <p:cNvSpPr>
            <a:spLocks noGrp="1"/>
          </p:cNvSpPr>
          <p:nvPr>
            <p:ph idx="1"/>
          </p:nvPr>
        </p:nvSpPr>
        <p:spPr/>
        <p:txBody>
          <a:bodyPr>
            <a:normAutofit fontScale="70000" lnSpcReduction="20000"/>
          </a:bodyPr>
          <a:lstStyle/>
          <a:p>
            <a:r>
              <a:rPr lang="en-US" dirty="0"/>
              <a:t>Politics and media studies are interrelated and multifaceted topics. Newspapers, radio, TV, and the internet are some of many media forms that carry messages about political ideas, social relations and prevailing power structures. Signs and symbols can be creative and/or coercive. They can be used to educate people about world issues so that people can participate in political platforms as informed citizens; however they can also be used to misinform the public in order to manage public opinion and push a specific political agenda. A variety of political actors, such as political parties, pressure groups, people with wealth and influence, and concerned citizens everywhere use media to their advantage – some with more, others with less success. </a:t>
            </a:r>
          </a:p>
          <a:p>
            <a:r>
              <a:rPr lang="en-US" dirty="0"/>
              <a:t>Changes in technology have revolutionized the social, economic and political landscape. Global communication has been facilitated by the proliferation of portable communication devices and social media platforms. Internet sites, like Facebook and Twitter have allowed people to become amateur journalists and political commentators. In 2014, in Ferguson, Missouri, protesters themselves broadcast the demonstrations against police brutality allowing the world to witness their uprising; recently in Syria, civilians have been livestreaming the aftermath of the bombing campaigns and gas attacks; even the president of the U.S.A Donald Trump, has been informing citizens about policy reforms and executive orders via Twitter. </a:t>
            </a:r>
          </a:p>
          <a:p>
            <a:r>
              <a:rPr lang="en-US" dirty="0"/>
              <a:t>In this course, we will examine the interaction between politics and media by looking at how technological changes in communication has shaped political life. We will use a multidimensional framework considering the complex relationship between media producers, spectators, messages and technologies as well as the political and socio-economic environment from which media is produced and received. </a:t>
            </a:r>
          </a:p>
          <a:p>
            <a:r>
              <a:rPr lang="en-US" dirty="0"/>
              <a:t>In this course, we will address questions like: What is the key to effective media management? Who controls what gets onto the media and what gets excluded? What makes something newsworthy? Why are some issues covered and many others ignored? How does the media shape our political culture, our minds and identities as a people? What can we do to ensure, that this instrument that plays such a powerful role in the formation of our political consciousness, remains fair, and factual? How can we ensure that the media does not fall into the hands of those who are driven by selfish or vested interests? </a:t>
            </a:r>
          </a:p>
          <a:p>
            <a:pPr>
              <a:lnSpc>
                <a:spcPct val="100000"/>
              </a:lnSpc>
              <a:spcBef>
                <a:spcPts val="0"/>
              </a:spcBef>
              <a:spcAft>
                <a:spcPts val="0"/>
              </a:spcAft>
            </a:pPr>
            <a:endParaRPr lang="en-CA" dirty="0"/>
          </a:p>
          <a:p>
            <a:pPr>
              <a:lnSpc>
                <a:spcPct val="100000"/>
              </a:lnSpc>
              <a:spcBef>
                <a:spcPts val="0"/>
              </a:spcBef>
              <a:spcAft>
                <a:spcPts val="0"/>
              </a:spcAft>
            </a:pPr>
            <a:endParaRPr lang="en-CA" dirty="0"/>
          </a:p>
        </p:txBody>
      </p:sp>
    </p:spTree>
    <p:extLst>
      <p:ext uri="{BB962C8B-B14F-4D97-AF65-F5344CB8AC3E}">
        <p14:creationId xmlns:p14="http://schemas.microsoft.com/office/powerpoint/2010/main" val="1965911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Learning Objectives</a:t>
            </a:r>
          </a:p>
        </p:txBody>
      </p:sp>
      <p:sp>
        <p:nvSpPr>
          <p:cNvPr id="3" name="Content Placeholder 2"/>
          <p:cNvSpPr>
            <a:spLocks noGrp="1"/>
          </p:cNvSpPr>
          <p:nvPr>
            <p:ph idx="1"/>
          </p:nvPr>
        </p:nvSpPr>
        <p:spPr/>
        <p:txBody>
          <a:bodyPr/>
          <a:lstStyle/>
          <a:p>
            <a:pPr>
              <a:lnSpc>
                <a:spcPct val="100000"/>
              </a:lnSpc>
              <a:spcBef>
                <a:spcPts val="0"/>
              </a:spcBef>
              <a:spcAft>
                <a:spcPts val="0"/>
              </a:spcAft>
            </a:pPr>
            <a:r>
              <a:rPr lang="en-US" sz="3600" dirty="0"/>
              <a:t>By the end of this course, students will:</a:t>
            </a:r>
            <a:endParaRPr lang="en-CA" sz="3600" dirty="0"/>
          </a:p>
          <a:p>
            <a:pPr>
              <a:lnSpc>
                <a:spcPct val="100000"/>
              </a:lnSpc>
              <a:spcBef>
                <a:spcPts val="0"/>
              </a:spcBef>
              <a:spcAft>
                <a:spcPts val="0"/>
              </a:spcAft>
            </a:pPr>
            <a:r>
              <a:rPr lang="en-US" sz="1600" dirty="0"/>
              <a:t>- Understand the complex inter-relationship between the media and politics and the impact of technological changes on democratic governance</a:t>
            </a:r>
            <a:endParaRPr lang="en-CA" sz="1600" dirty="0"/>
          </a:p>
          <a:p>
            <a:pPr lvl="0">
              <a:lnSpc>
                <a:spcPct val="100000"/>
              </a:lnSpc>
              <a:spcBef>
                <a:spcPts val="0"/>
              </a:spcBef>
              <a:spcAft>
                <a:spcPts val="0"/>
              </a:spcAft>
            </a:pPr>
            <a:r>
              <a:rPr lang="en-US" sz="1600" dirty="0"/>
              <a:t>- Be sensitive to the language of political deception, the use of illusion as an instrument to manufacture consent</a:t>
            </a:r>
            <a:endParaRPr lang="en-CA" sz="1600" dirty="0"/>
          </a:p>
          <a:p>
            <a:pPr lvl="0">
              <a:lnSpc>
                <a:spcPct val="100000"/>
              </a:lnSpc>
              <a:spcBef>
                <a:spcPts val="0"/>
              </a:spcBef>
              <a:spcAft>
                <a:spcPts val="0"/>
              </a:spcAft>
            </a:pPr>
            <a:r>
              <a:rPr lang="en-US" sz="1600" dirty="0"/>
              <a:t>- Understand the use of marketing, advertising, public relations, public opinion research as tools of political persuasion  </a:t>
            </a:r>
            <a:endParaRPr lang="en-CA" sz="1600" dirty="0"/>
          </a:p>
          <a:p>
            <a:pPr lvl="0">
              <a:lnSpc>
                <a:spcPct val="100000"/>
              </a:lnSpc>
              <a:spcBef>
                <a:spcPts val="0"/>
              </a:spcBef>
              <a:spcAft>
                <a:spcPts val="0"/>
              </a:spcAft>
            </a:pPr>
            <a:r>
              <a:rPr lang="en-US" sz="1600" dirty="0"/>
              <a:t>- Be familiar with the ideas of the most significant theorists in this field</a:t>
            </a:r>
            <a:endParaRPr lang="en-CA" sz="1600" dirty="0"/>
          </a:p>
          <a:p>
            <a:pPr lvl="0">
              <a:lnSpc>
                <a:spcPct val="100000"/>
              </a:lnSpc>
              <a:spcBef>
                <a:spcPts val="0"/>
              </a:spcBef>
              <a:spcAft>
                <a:spcPts val="0"/>
              </a:spcAft>
            </a:pPr>
            <a:r>
              <a:rPr lang="en-US" sz="1600" dirty="0"/>
              <a:t>- Know how the news agenda is set and how media managers filter the news</a:t>
            </a:r>
            <a:endParaRPr lang="en-CA" sz="1600" dirty="0"/>
          </a:p>
          <a:p>
            <a:pPr lvl="0">
              <a:lnSpc>
                <a:spcPct val="100000"/>
              </a:lnSpc>
              <a:spcBef>
                <a:spcPts val="0"/>
              </a:spcBef>
              <a:spcAft>
                <a:spcPts val="0"/>
              </a:spcAft>
            </a:pPr>
            <a:r>
              <a:rPr lang="en-US" sz="1600" dirty="0"/>
              <a:t>- Understand the emerging role of the internet in the political electoral process</a:t>
            </a:r>
            <a:endParaRPr lang="en-CA" sz="1600" dirty="0"/>
          </a:p>
          <a:p>
            <a:pPr lvl="0">
              <a:lnSpc>
                <a:spcPct val="100000"/>
              </a:lnSpc>
              <a:spcBef>
                <a:spcPts val="0"/>
              </a:spcBef>
              <a:spcAft>
                <a:spcPts val="0"/>
              </a:spcAft>
            </a:pPr>
            <a:r>
              <a:rPr lang="en-US" sz="1600" dirty="0"/>
              <a:t>- Have explored ways to enhance the social responsibility of the media</a:t>
            </a:r>
            <a:endParaRPr lang="en-CA" sz="1600" dirty="0"/>
          </a:p>
          <a:p>
            <a:endParaRPr lang="en-CA" dirty="0"/>
          </a:p>
        </p:txBody>
      </p:sp>
    </p:spTree>
    <p:extLst>
      <p:ext uri="{BB962C8B-B14F-4D97-AF65-F5344CB8AC3E}">
        <p14:creationId xmlns:p14="http://schemas.microsoft.com/office/powerpoint/2010/main" val="72955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Pedagogical Methods</a:t>
            </a:r>
          </a:p>
        </p:txBody>
      </p:sp>
      <p:sp>
        <p:nvSpPr>
          <p:cNvPr id="3" name="Content Placeholder 2"/>
          <p:cNvSpPr>
            <a:spLocks noGrp="1"/>
          </p:cNvSpPr>
          <p:nvPr>
            <p:ph idx="1"/>
          </p:nvPr>
        </p:nvSpPr>
        <p:spPr/>
        <p:txBody>
          <a:bodyPr/>
          <a:lstStyle/>
          <a:p>
            <a:r>
              <a:rPr lang="en-CA" dirty="0"/>
              <a:t>Lectures</a:t>
            </a:r>
          </a:p>
          <a:p>
            <a:r>
              <a:rPr lang="en-CA" dirty="0"/>
              <a:t>Guest Speakers</a:t>
            </a:r>
          </a:p>
          <a:p>
            <a:r>
              <a:rPr lang="en-CA" dirty="0"/>
              <a:t>Class Participation</a:t>
            </a:r>
          </a:p>
          <a:p>
            <a:r>
              <a:rPr lang="en-CA" dirty="0"/>
              <a:t>Class Activities</a:t>
            </a:r>
          </a:p>
          <a:p>
            <a:r>
              <a:rPr lang="en-CA" dirty="0"/>
              <a:t>Community Service Learning</a:t>
            </a:r>
          </a:p>
          <a:p>
            <a:r>
              <a:rPr lang="en-CA" dirty="0"/>
              <a:t>Interacting with various media campaigns/sources</a:t>
            </a:r>
          </a:p>
        </p:txBody>
      </p:sp>
    </p:spTree>
    <p:extLst>
      <p:ext uri="{BB962C8B-B14F-4D97-AF65-F5344CB8AC3E}">
        <p14:creationId xmlns:p14="http://schemas.microsoft.com/office/powerpoint/2010/main" val="3274697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Classroom Rules</a:t>
            </a:r>
          </a:p>
        </p:txBody>
      </p:sp>
      <p:sp>
        <p:nvSpPr>
          <p:cNvPr id="3" name="Content Placeholder 2"/>
          <p:cNvSpPr>
            <a:spLocks noGrp="1"/>
          </p:cNvSpPr>
          <p:nvPr>
            <p:ph idx="1"/>
          </p:nvPr>
        </p:nvSpPr>
        <p:spPr/>
        <p:txBody>
          <a:bodyPr>
            <a:normAutofit fontScale="77500" lnSpcReduction="20000"/>
          </a:bodyPr>
          <a:lstStyle/>
          <a:p>
            <a:r>
              <a:rPr lang="en-US" b="1" u="sng" dirty="0"/>
              <a:t>Classroom Conduct</a:t>
            </a:r>
            <a:r>
              <a:rPr lang="en-US" u="sng" dirty="0"/>
              <a:t>: </a:t>
            </a:r>
            <a:r>
              <a:rPr lang="en-US" dirty="0"/>
              <a:t>The governing principle of classroom conduct is mutual respect. Oppressive statements will not be tolerated in any form. This includes but is not limited to racism, sexism, classism, homophobia, transphobia, hate speech, bullying, and/or forms of derogatory statements. It is important that when others (including the professor) speak, we listen quietly and do nothing to hinder the attentiveness of anyone around us. If anyone is perceived to be hindering the ability of others to be attentive, they will be warned by the instructor. If the behavior continues, they will be asked to leave the room. </a:t>
            </a:r>
          </a:p>
          <a:p>
            <a:r>
              <a:rPr lang="en-US" dirty="0"/>
              <a:t> </a:t>
            </a:r>
            <a:r>
              <a:rPr lang="en-US" b="1" u="sng" dirty="0"/>
              <a:t>Late assignment policy:</a:t>
            </a:r>
            <a:r>
              <a:rPr lang="en-US" b="1" dirty="0"/>
              <a:t>  </a:t>
            </a:r>
            <a:r>
              <a:rPr lang="en-US" dirty="0"/>
              <a:t>Unless you are given permission in advance, late assignments </a:t>
            </a:r>
            <a:r>
              <a:rPr lang="en-US" b="1" u="sng" dirty="0"/>
              <a:t>will not be accepted</a:t>
            </a:r>
            <a:r>
              <a:rPr lang="en-US" dirty="0"/>
              <a:t> without adequate documentation of medical or personal emergencies.</a:t>
            </a:r>
          </a:p>
          <a:p>
            <a:r>
              <a:rPr lang="en-US" dirty="0"/>
              <a:t> </a:t>
            </a:r>
            <a:r>
              <a:rPr lang="en-US" b="1" u="sng" dirty="0"/>
              <a:t>Handing in Assignments:</a:t>
            </a:r>
            <a:r>
              <a:rPr lang="en-US" b="1" dirty="0"/>
              <a:t> </a:t>
            </a:r>
            <a:r>
              <a:rPr lang="en-US" dirty="0"/>
              <a:t>All assignments </a:t>
            </a:r>
            <a:r>
              <a:rPr lang="en-US" b="1" u="sng" dirty="0"/>
              <a:t>MUST</a:t>
            </a:r>
            <a:r>
              <a:rPr lang="en-US" dirty="0"/>
              <a:t> be submitted in hard copy at the beginning of class on the due date. Any assignment submitted electronically will be subject to a reduction of 25% of the value of the assignment. </a:t>
            </a:r>
          </a:p>
          <a:p>
            <a:r>
              <a:rPr lang="en-US" b="1" dirty="0"/>
              <a:t> </a:t>
            </a:r>
            <a:r>
              <a:rPr lang="en-US" b="1" u="sng" dirty="0"/>
              <a:t>Academic Honesty:</a:t>
            </a:r>
            <a:r>
              <a:rPr lang="en-US" b="1" dirty="0"/>
              <a:t>  </a:t>
            </a:r>
            <a:r>
              <a:rPr lang="en-US" dirty="0"/>
              <a:t>Academic dishonesty is a serious offense and will not be tolerated.  Acts of dishonesty include, but are not limited to, plagiarism. It is your responsibility to know and understand university and departmental policies.  All acts of academic dishonesty will be reported.  Please refer to the Undergraduate Calendar for complete details of offenses and penalties: http://registrar.concordia.ca/calendar/17/17.10.html</a:t>
            </a:r>
          </a:p>
          <a:p>
            <a:r>
              <a:rPr lang="en-US" b="1" u="sng" dirty="0"/>
              <a:t>Students with Disabilities</a:t>
            </a:r>
            <a:r>
              <a:rPr lang="en-US" b="1" dirty="0"/>
              <a:t>: </a:t>
            </a:r>
            <a:r>
              <a:rPr lang="en-US" dirty="0"/>
              <a:t>Students with disabilities should register with the Office for Students with Disabilities and follow its procedures for obtaining assistance.  In addition, please inform me of any special needs you have so that I can make appropriate accommodations. Please visit this website for more information.  http://www.concordia.ca/students/accessibility.html</a:t>
            </a:r>
          </a:p>
          <a:p>
            <a:endParaRPr lang="en-US" dirty="0"/>
          </a:p>
        </p:txBody>
      </p:sp>
    </p:spTree>
    <p:extLst>
      <p:ext uri="{BB962C8B-B14F-4D97-AF65-F5344CB8AC3E}">
        <p14:creationId xmlns:p14="http://schemas.microsoft.com/office/powerpoint/2010/main" val="2487351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Course Evaluation</a:t>
            </a:r>
          </a:p>
        </p:txBody>
      </p:sp>
      <p:sp>
        <p:nvSpPr>
          <p:cNvPr id="3" name="Content Placeholder 2"/>
          <p:cNvSpPr>
            <a:spLocks noGrp="1"/>
          </p:cNvSpPr>
          <p:nvPr>
            <p:ph idx="1"/>
          </p:nvPr>
        </p:nvSpPr>
        <p:spPr/>
        <p:txBody>
          <a:bodyPr/>
          <a:lstStyle/>
          <a:p>
            <a:r>
              <a:rPr lang="en-US" b="1" dirty="0"/>
              <a:t> </a:t>
            </a:r>
            <a:endParaRPr lang="en-CA" dirty="0"/>
          </a:p>
          <a:p>
            <a:r>
              <a:rPr lang="en-US" dirty="0"/>
              <a:t>Exam 1					30%</a:t>
            </a:r>
            <a:endParaRPr lang="en-CA" dirty="0"/>
          </a:p>
          <a:p>
            <a:r>
              <a:rPr lang="en-US" dirty="0"/>
              <a:t>Exam 2 					30%</a:t>
            </a:r>
            <a:endParaRPr lang="en-CA" dirty="0"/>
          </a:p>
          <a:p>
            <a:r>
              <a:rPr lang="en-CA" dirty="0"/>
              <a:t>Short Paper				20%</a:t>
            </a:r>
          </a:p>
          <a:p>
            <a:r>
              <a:rPr lang="en-US" dirty="0"/>
              <a:t>Group Project (research cluster)		15%</a:t>
            </a:r>
            <a:endParaRPr lang="en-CA" dirty="0"/>
          </a:p>
          <a:p>
            <a:r>
              <a:rPr lang="en-US" dirty="0"/>
              <a:t>Class Participation			5%</a:t>
            </a:r>
            <a:endParaRPr lang="en-CA" dirty="0"/>
          </a:p>
          <a:p>
            <a:endParaRPr lang="en-CA" dirty="0"/>
          </a:p>
        </p:txBody>
      </p:sp>
    </p:spTree>
    <p:extLst>
      <p:ext uri="{BB962C8B-B14F-4D97-AF65-F5344CB8AC3E}">
        <p14:creationId xmlns:p14="http://schemas.microsoft.com/office/powerpoint/2010/main" val="4180172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Assignments</a:t>
            </a:r>
          </a:p>
        </p:txBody>
      </p:sp>
      <p:sp>
        <p:nvSpPr>
          <p:cNvPr id="3" name="Content Placeholder 2"/>
          <p:cNvSpPr>
            <a:spLocks noGrp="1"/>
          </p:cNvSpPr>
          <p:nvPr>
            <p:ph idx="1"/>
          </p:nvPr>
        </p:nvSpPr>
        <p:spPr/>
        <p:txBody>
          <a:bodyPr>
            <a:normAutofit fontScale="92500" lnSpcReduction="10000"/>
          </a:bodyPr>
          <a:lstStyle/>
          <a:p>
            <a:r>
              <a:rPr lang="en-CA" sz="2400" b="1" dirty="0"/>
              <a:t>Short Paper:</a:t>
            </a:r>
          </a:p>
          <a:p>
            <a:r>
              <a:rPr lang="en-CA" sz="1600" dirty="0"/>
              <a:t>Chose a media product – message, campaign, blog post, video, movie, song</a:t>
            </a:r>
          </a:p>
          <a:p>
            <a:r>
              <a:rPr lang="en-CA" sz="1600" dirty="0"/>
              <a:t>Perform an analysis of the media product using the Nesbitt-Larking Model of Politics, Society and the Media (page 2 of the course-pack)</a:t>
            </a:r>
          </a:p>
          <a:p>
            <a:r>
              <a:rPr lang="en-CA" sz="1600" dirty="0"/>
              <a:t>Must be no more than 3 (pages; not including references &amp; title page)</a:t>
            </a:r>
          </a:p>
          <a:p>
            <a:r>
              <a:rPr lang="en-CA" sz="1600" dirty="0"/>
              <a:t>Must include at least 5 references (peer-reviewed journals and/or reliable sources of information)</a:t>
            </a:r>
          </a:p>
          <a:p>
            <a:r>
              <a:rPr lang="en-US" sz="2400" b="1" dirty="0"/>
              <a:t>Exams:</a:t>
            </a:r>
          </a:p>
          <a:p>
            <a:r>
              <a:rPr lang="en-US" sz="1600" dirty="0"/>
              <a:t>Will be a combination of short answer, multiple choice, essay question</a:t>
            </a:r>
          </a:p>
          <a:p>
            <a:r>
              <a:rPr lang="en-US" sz="2400" b="1" dirty="0"/>
              <a:t>Group Project (research cluster):</a:t>
            </a:r>
          </a:p>
          <a:p>
            <a:r>
              <a:rPr lang="en-US" sz="1700" dirty="0"/>
              <a:t>You will form research clusters and produce a short research report in collaboration with your group. Each individual will submit their own part and will be graded individually.</a:t>
            </a:r>
            <a:endParaRPr lang="en-US" sz="1700" b="1" dirty="0"/>
          </a:p>
          <a:p>
            <a:endParaRPr lang="en-US" sz="1600" dirty="0"/>
          </a:p>
        </p:txBody>
      </p:sp>
    </p:spTree>
    <p:extLst>
      <p:ext uri="{BB962C8B-B14F-4D97-AF65-F5344CB8AC3E}">
        <p14:creationId xmlns:p14="http://schemas.microsoft.com/office/powerpoint/2010/main" val="398845244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4007</TotalTime>
  <Words>1629</Words>
  <Application>Microsoft Office PowerPoint</Application>
  <PresentationFormat>Widescreen</PresentationFormat>
  <Paragraphs>177</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Calibri</vt:lpstr>
      <vt:lpstr>Calibri Light</vt:lpstr>
      <vt:lpstr>Retrospect</vt:lpstr>
      <vt:lpstr>Media, Technology and Politics</vt:lpstr>
      <vt:lpstr>Erik Chevrier</vt:lpstr>
      <vt:lpstr>Who are you?</vt:lpstr>
      <vt:lpstr>Course Overview</vt:lpstr>
      <vt:lpstr>Learning Objectives</vt:lpstr>
      <vt:lpstr>Pedagogical Methods</vt:lpstr>
      <vt:lpstr>Classroom Rules</vt:lpstr>
      <vt:lpstr>The Course Evaluation</vt:lpstr>
      <vt:lpstr>Assignments</vt:lpstr>
      <vt:lpstr>Course Materials</vt:lpstr>
      <vt:lpstr>Schedule</vt:lpstr>
      <vt:lpstr>Schedule</vt:lpstr>
      <vt:lpstr>What is media?</vt:lpstr>
      <vt:lpstr>General Framework</vt:lpstr>
      <vt:lpstr>General Framework</vt:lpstr>
      <vt:lpstr>Compare and contrast ad campaigns!</vt:lpstr>
      <vt:lpstr>General Framework</vt:lpstr>
      <vt:lpstr>Analyze the Red Campaign</vt:lpstr>
      <vt:lpstr>General Framework</vt:lpstr>
      <vt:lpstr>Addressing False Assumptions</vt:lpstr>
      <vt:lpstr>The General Realities of Media</vt:lpstr>
      <vt:lpstr>Characteristics of ‘Media Shock’(Taras, 2015)</vt:lpstr>
      <vt:lpstr>Key Points to Consider </vt:lpstr>
      <vt:lpstr>Perception of Media is Subjective</vt:lpstr>
      <vt:lpstr>Perception of Media is Deceptive</vt:lpstr>
      <vt:lpstr>Perception of Media is Deceptive</vt:lpstr>
      <vt:lpstr>Sometimes we cannot see what’s right in front of us!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dc:title>
  <dc:creator>Erik Chevrier</dc:creator>
  <cp:lastModifiedBy>Erik Chevrier</cp:lastModifiedBy>
  <cp:revision>350</cp:revision>
  <dcterms:created xsi:type="dcterms:W3CDTF">2015-09-08T04:44:55Z</dcterms:created>
  <dcterms:modified xsi:type="dcterms:W3CDTF">2019-01-14T17:05:48Z</dcterms:modified>
</cp:coreProperties>
</file>