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62" r:id="rId4"/>
    <p:sldId id="259" r:id="rId5"/>
    <p:sldId id="264" r:id="rId6"/>
    <p:sldId id="263" r:id="rId7"/>
    <p:sldId id="265" r:id="rId8"/>
    <p:sldId id="267" r:id="rId9"/>
    <p:sldId id="268" r:id="rId10"/>
    <p:sldId id="266" r:id="rId11"/>
    <p:sldId id="269" r:id="rId12"/>
    <p:sldId id="270" r:id="rId13"/>
    <p:sldId id="271" r:id="rId14"/>
    <p:sldId id="275" r:id="rId15"/>
    <p:sldId id="276" r:id="rId16"/>
    <p:sldId id="272" r:id="rId17"/>
    <p:sldId id="277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>
        <p:scale>
          <a:sx n="88" d="100"/>
          <a:sy n="88" d="100"/>
        </p:scale>
        <p:origin x="8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2019-01-14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2019-01-14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2019-01-14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2019-01-14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2019-01-14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Motivation and Emotion in Daily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Overview of Motivation and emotion</a:t>
            </a:r>
          </a:p>
          <a:p>
            <a:r>
              <a:rPr lang="en-CA" dirty="0"/>
              <a:t>January 14</a:t>
            </a:r>
            <a:r>
              <a:rPr lang="en-CA" baseline="30000" dirty="0"/>
              <a:t>th</a:t>
            </a:r>
            <a:r>
              <a:rPr lang="en-CA" dirty="0"/>
              <a:t>, 2019</a:t>
            </a:r>
          </a:p>
          <a:p>
            <a:r>
              <a:rPr lang="en-CA" dirty="0"/>
              <a:t>Erik Chevrier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34B8-EE28-4C2E-A6F5-04159F3D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Extent of Engagement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BA1864-25C6-414E-95E7-815DC15F5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1810111"/>
            <a:ext cx="5626449" cy="4306108"/>
          </a:xfrm>
        </p:spPr>
      </p:pic>
    </p:spTree>
    <p:extLst>
      <p:ext uri="{BB962C8B-B14F-4D97-AF65-F5344CB8AC3E}">
        <p14:creationId xmlns:p14="http://schemas.microsoft.com/office/powerpoint/2010/main" val="101100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A569-729B-475D-817C-747E079A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Psychophysiological Expressions of Emotion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B8F479-3D21-43B0-B72C-41526E40C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16" y="1846217"/>
            <a:ext cx="8814928" cy="3836126"/>
          </a:xfrm>
        </p:spPr>
      </p:pic>
    </p:spTree>
    <p:extLst>
      <p:ext uri="{BB962C8B-B14F-4D97-AF65-F5344CB8AC3E}">
        <p14:creationId xmlns:p14="http://schemas.microsoft.com/office/powerpoint/2010/main" val="306590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0D20-724F-49B9-9680-E0614D7E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to Understand Motivation and Emotion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6FA4F6-2875-4F4F-BFBB-B20906A52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13" y="2191657"/>
            <a:ext cx="8981534" cy="3353528"/>
          </a:xfrm>
        </p:spPr>
      </p:pic>
    </p:spTree>
    <p:extLst>
      <p:ext uri="{BB962C8B-B14F-4D97-AF65-F5344CB8AC3E}">
        <p14:creationId xmlns:p14="http://schemas.microsoft.com/office/powerpoint/2010/main" val="46353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81E5-F1F1-43A7-B7DF-E496AAFA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Unifying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95BB7-896F-47CA-B6FD-59D09FBF0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– Motivation and emotion benefit adaptation and functioning</a:t>
            </a:r>
            <a:br>
              <a:rPr lang="en-US" dirty="0"/>
            </a:br>
            <a:r>
              <a:rPr lang="en-US" dirty="0"/>
              <a:t>2 – Motivation and emotion direct attention</a:t>
            </a:r>
            <a:br>
              <a:rPr lang="en-US" dirty="0"/>
            </a:br>
            <a:r>
              <a:rPr lang="en-US" dirty="0"/>
              <a:t>3 – Motivation and emotion are ‘intervening variables’ </a:t>
            </a:r>
            <a:br>
              <a:rPr lang="en-US" dirty="0"/>
            </a:br>
            <a:r>
              <a:rPr lang="en-US" dirty="0"/>
              <a:t>4 – Motives vary over time and influence the ongoing stream of behaviour</a:t>
            </a:r>
            <a:br>
              <a:rPr lang="en-US" dirty="0"/>
            </a:br>
            <a:r>
              <a:rPr lang="en-US" dirty="0"/>
              <a:t>5 – Types of motivations exist</a:t>
            </a:r>
            <a:br>
              <a:rPr lang="en-US" dirty="0"/>
            </a:br>
            <a:r>
              <a:rPr lang="en-US" dirty="0"/>
              <a:t>6 – We are not always consciously aware of the motivational basis of our behaviour </a:t>
            </a:r>
            <a:br>
              <a:rPr lang="en-US" dirty="0"/>
            </a:br>
            <a:r>
              <a:rPr lang="en-US" dirty="0"/>
              <a:t>7 – Motivation study reveals what people want</a:t>
            </a:r>
            <a:br>
              <a:rPr lang="en-US" dirty="0"/>
            </a:br>
            <a:r>
              <a:rPr lang="en-US" dirty="0"/>
              <a:t>8 – To flourish, motivation needs supportive conditions</a:t>
            </a:r>
            <a:br>
              <a:rPr lang="en-US" dirty="0"/>
            </a:br>
            <a:r>
              <a:rPr lang="en-US" dirty="0"/>
              <a:t>9 – When trying to motivate others, what is easy to do is rarely what is effective</a:t>
            </a:r>
            <a:br>
              <a:rPr lang="en-US" dirty="0"/>
            </a:br>
            <a:r>
              <a:rPr lang="en-US" dirty="0"/>
              <a:t>10 – There is nothing so practical as a good theory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1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8532-C5D4-4775-A1A3-C6D6C557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Intervening Variables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22552D-E30A-43D2-8121-C55242F80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71" y="2910114"/>
            <a:ext cx="7919617" cy="2444793"/>
          </a:xfrm>
        </p:spPr>
      </p:pic>
    </p:spTree>
    <p:extLst>
      <p:ext uri="{BB962C8B-B14F-4D97-AF65-F5344CB8AC3E}">
        <p14:creationId xmlns:p14="http://schemas.microsoft.com/office/powerpoint/2010/main" val="394897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4999-8027-42AB-9322-E5168118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Behaviour Stream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F319D1-1953-4AB4-B2DC-35D5E6060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92" y="2441502"/>
            <a:ext cx="5658141" cy="2832246"/>
          </a:xfrm>
        </p:spPr>
      </p:pic>
    </p:spTree>
    <p:extLst>
      <p:ext uri="{BB962C8B-B14F-4D97-AF65-F5344CB8AC3E}">
        <p14:creationId xmlns:p14="http://schemas.microsoft.com/office/powerpoint/2010/main" val="40652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9C37EB-1109-4200-A62D-665FF832CA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03" y="217714"/>
            <a:ext cx="4067437" cy="5950857"/>
          </a:xfrm>
        </p:spPr>
      </p:pic>
    </p:spTree>
    <p:extLst>
      <p:ext uri="{BB962C8B-B14F-4D97-AF65-F5344CB8AC3E}">
        <p14:creationId xmlns:p14="http://schemas.microsoft.com/office/powerpoint/2010/main" val="3559764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67FE-3DE5-4812-AB6D-266B6929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9BDDB-884E-460A-B11A-5AAA6FAAB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 – Please reproduce the ‘Three Categories of Internal Motives’ chart. Also, explain each point on the chart. </a:t>
            </a:r>
          </a:p>
          <a:p>
            <a:r>
              <a:rPr lang="en-US" dirty="0"/>
              <a:t>2 – What do the following terms mean in reference to motivation: energy, direction, persistence, needs, cognitions, emotions. </a:t>
            </a:r>
          </a:p>
          <a:p>
            <a:r>
              <a:rPr lang="en-US" dirty="0"/>
              <a:t>3 – Please explain how motivational science typically understands representation and application. How do motivational scientists generate hypotheses and test them? Please describe figure 1.1, illustration of a theory. </a:t>
            </a:r>
          </a:p>
          <a:p>
            <a:r>
              <a:rPr lang="en-US" dirty="0"/>
              <a:t>4 – Please name and describe the five expressions of motivation. </a:t>
            </a:r>
          </a:p>
          <a:p>
            <a:r>
              <a:rPr lang="en-US" dirty="0"/>
              <a:t>5 – Please name and describe the seven behavioural expressions of motivation. </a:t>
            </a:r>
          </a:p>
          <a:p>
            <a:r>
              <a:rPr lang="en-US" dirty="0"/>
              <a:t>6 – Please name and describe the four interrelated aspects of engagement. </a:t>
            </a:r>
          </a:p>
          <a:p>
            <a:r>
              <a:rPr lang="en-US" dirty="0"/>
              <a:t>7 – Please name and describe the five psychophysiological expressions of motivation. </a:t>
            </a:r>
          </a:p>
          <a:p>
            <a:r>
              <a:rPr lang="en-US" dirty="0"/>
              <a:t>8 – Please recreate the chart of the framework to understand motivation and emotion (figure 1.4). </a:t>
            </a:r>
          </a:p>
          <a:p>
            <a:r>
              <a:rPr lang="en-US" dirty="0"/>
              <a:t>9 – Please name and describe the ten unifying themes of motivational and emotion. </a:t>
            </a:r>
          </a:p>
          <a:p>
            <a:r>
              <a:rPr lang="en-US" dirty="0"/>
              <a:t>10 – What does it mean that motivation is an intervening variable? </a:t>
            </a:r>
          </a:p>
          <a:p>
            <a:r>
              <a:rPr lang="en-US" dirty="0"/>
              <a:t>11 – What is a behaviour stream and how does it relate to motivation?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1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B4D20-4A2A-4607-BF1F-0B82E2E4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61CA-7663-423B-BA3E-6620E5B16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Think about why you do the things you do!</a:t>
            </a:r>
          </a:p>
          <a:p>
            <a:endParaRPr lang="en-US" sz="2800" b="1" dirty="0"/>
          </a:p>
          <a:p>
            <a:r>
              <a:rPr lang="en-US" dirty="0"/>
              <a:t>Please make sure you read Chapter 2 – Motivation in a Historical Perspective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33825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E8E9-778B-4A59-945F-DD96E01D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BD51F-E785-41C1-8C55-62E3F4AC7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information obtained to create this PowerPoint slide was obtained from:</a:t>
            </a:r>
          </a:p>
          <a:p>
            <a:endParaRPr lang="en-US" dirty="0"/>
          </a:p>
          <a:p>
            <a:r>
              <a:rPr lang="en-CA" dirty="0"/>
              <a:t>Reeve, J. (2018) Understanding Motivation and Emotion, 7</a:t>
            </a:r>
            <a:r>
              <a:rPr lang="en-CA" baseline="30000" dirty="0"/>
              <a:t>th</a:t>
            </a:r>
            <a:r>
              <a:rPr lang="en-CA" dirty="0"/>
              <a:t> ed. John Wiley and Sons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1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3A7D-0350-46FF-9DFE-85591D0D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Into Groups of 3 (-1+)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BE2A7-3B45-45C4-BDF8-7812846E0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of an activity you did today. It could be anything. </a:t>
            </a:r>
          </a:p>
          <a:p>
            <a:r>
              <a:rPr lang="en-US" dirty="0"/>
              <a:t>Tell your group about the activity performed</a:t>
            </a:r>
          </a:p>
          <a:p>
            <a:endParaRPr lang="en-US" dirty="0"/>
          </a:p>
          <a:p>
            <a:r>
              <a:rPr lang="en-US" dirty="0"/>
              <a:t>Discussion length about 3 minutes (one minute per person)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7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E51A-577F-4724-ABA1-C030C6E6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FE06A-C33D-4902-A2D9-89A7CB73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motivated you to perform that activity? </a:t>
            </a:r>
          </a:p>
          <a:p>
            <a:r>
              <a:rPr lang="en-US" sz="2800" dirty="0"/>
              <a:t>How did you feel while you were performing the activity? 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What is motivation? </a:t>
            </a:r>
          </a:p>
          <a:p>
            <a:pPr marL="201168" lvl="1" indent="0">
              <a:buNone/>
            </a:pPr>
            <a:r>
              <a:rPr lang="en-US" dirty="0"/>
              <a:t>What is an emotion? </a:t>
            </a:r>
          </a:p>
          <a:p>
            <a:pPr lvl="1"/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3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8F2DD-8678-40C4-A45B-218E9C17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Categories of Internal Motives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39730D-6A16-4B28-BEFA-32967F557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60" y="1878147"/>
            <a:ext cx="6774025" cy="4167053"/>
          </a:xfrm>
        </p:spPr>
      </p:pic>
    </p:spTree>
    <p:extLst>
      <p:ext uri="{BB962C8B-B14F-4D97-AF65-F5344CB8AC3E}">
        <p14:creationId xmlns:p14="http://schemas.microsoft.com/office/powerpoint/2010/main" val="330219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2C85-2834-4CDD-B96C-807D55A6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3A794-AFED-425F-9584-41E941E9E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study of motivation concerns those </a:t>
            </a:r>
            <a:r>
              <a:rPr lang="en-US" b="1" dirty="0"/>
              <a:t>internal processes </a:t>
            </a:r>
            <a:r>
              <a:rPr lang="en-US" dirty="0"/>
              <a:t>that give behaviour its energy, direction and persistence. </a:t>
            </a:r>
          </a:p>
          <a:p>
            <a:r>
              <a:rPr lang="en-US" b="1" dirty="0"/>
              <a:t>Energy</a:t>
            </a:r>
            <a:r>
              <a:rPr lang="en-US" dirty="0"/>
              <a:t> implies that behaviour has </a:t>
            </a:r>
            <a:r>
              <a:rPr lang="en-US" b="1" i="1" dirty="0"/>
              <a:t>strength</a:t>
            </a:r>
            <a:r>
              <a:rPr lang="en-US" dirty="0"/>
              <a:t> – that it is relatively strong, intense, and hardy or resilient.</a:t>
            </a:r>
          </a:p>
          <a:p>
            <a:r>
              <a:rPr lang="en-US" b="1" dirty="0"/>
              <a:t>Direction</a:t>
            </a:r>
            <a:r>
              <a:rPr lang="en-US" dirty="0"/>
              <a:t> implies behaviour that has </a:t>
            </a:r>
            <a:r>
              <a:rPr lang="en-US" b="1" i="1" dirty="0"/>
              <a:t>purpose</a:t>
            </a:r>
            <a:r>
              <a:rPr lang="en-US" dirty="0"/>
              <a:t> – that it is aimed or guided towards achieving some particular goal or outcome. </a:t>
            </a:r>
          </a:p>
          <a:p>
            <a:r>
              <a:rPr lang="en-US" b="1" dirty="0"/>
              <a:t>Persistence </a:t>
            </a:r>
            <a:r>
              <a:rPr lang="en-US" dirty="0"/>
              <a:t>implies that the behaviour has </a:t>
            </a:r>
            <a:r>
              <a:rPr lang="en-US" b="1" i="1" dirty="0"/>
              <a:t>endurance</a:t>
            </a:r>
            <a:r>
              <a:rPr lang="en-US" dirty="0"/>
              <a:t> – that it sustains itself over time and across different situations. </a:t>
            </a:r>
          </a:p>
          <a:p>
            <a:r>
              <a:rPr lang="en-US" b="1" dirty="0"/>
              <a:t>Needs</a:t>
            </a:r>
            <a:r>
              <a:rPr lang="en-US" dirty="0"/>
              <a:t> are conditions within the individual that are essential and necessary for the maintenance of life and for the nurturance of growth and well-being. </a:t>
            </a:r>
          </a:p>
          <a:p>
            <a:r>
              <a:rPr lang="en-US" b="1" dirty="0"/>
              <a:t>Cognitions</a:t>
            </a:r>
            <a:r>
              <a:rPr lang="en-US" dirty="0"/>
              <a:t> refer to the mental events, such as thoughts, beliefs, expectations, plans, goals, strategies, appraisals, attributions and the self-concept. Cognitive sources of motivation revolve around the person’s way of thinking. </a:t>
            </a:r>
          </a:p>
          <a:p>
            <a:r>
              <a:rPr lang="en-US" b="1" dirty="0"/>
              <a:t>Emotions</a:t>
            </a:r>
            <a:r>
              <a:rPr lang="en-US" dirty="0"/>
              <a:t> are complex but coordinated </a:t>
            </a:r>
            <a:r>
              <a:rPr lang="en-US" b="1" i="1" dirty="0"/>
              <a:t>feelings-arousal-purposive-expressive</a:t>
            </a:r>
            <a:r>
              <a:rPr lang="en-US" dirty="0"/>
              <a:t> reactions to the significant events in our lives. Emotions generate brief, attention-getting bursts of emergency-like adaptive behaviour.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6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E51A-577F-4724-ABA1-C030C6E6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With your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FE06A-C33D-4902-A2D9-89A7CB73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What motivated you to perform that activity?</a:t>
            </a:r>
          </a:p>
          <a:p>
            <a:endParaRPr lang="en-US" sz="2800" dirty="0"/>
          </a:p>
          <a:p>
            <a:pPr lvl="1"/>
            <a:r>
              <a:rPr lang="en-US" dirty="0"/>
              <a:t>What caused the you to perform the activity? (</a:t>
            </a:r>
            <a:r>
              <a:rPr lang="en-US" b="1" dirty="0"/>
              <a:t>ANTECEDENT CONDITIONS </a:t>
            </a:r>
            <a:r>
              <a:rPr lang="en-US" dirty="0"/>
              <a:t>and </a:t>
            </a:r>
            <a:r>
              <a:rPr lang="en-US" b="1" dirty="0"/>
              <a:t>INTERNAL MOTIVES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engaged were you with the activity? How much </a:t>
            </a:r>
            <a:r>
              <a:rPr lang="en-US" b="1" dirty="0"/>
              <a:t>ENERGY</a:t>
            </a:r>
            <a:r>
              <a:rPr lang="en-US" dirty="0"/>
              <a:t> did you give to your performance in the activity? </a:t>
            </a:r>
          </a:p>
          <a:p>
            <a:pPr lvl="1"/>
            <a:r>
              <a:rPr lang="en-US" dirty="0"/>
              <a:t>Why did you choose to perform that activity as opposed to something else? Why did you </a:t>
            </a:r>
            <a:r>
              <a:rPr lang="en-US" b="1" dirty="0"/>
              <a:t>DIRECT </a:t>
            </a:r>
            <a:r>
              <a:rPr lang="en-US" dirty="0"/>
              <a:t>yourself towards that action over another one? </a:t>
            </a:r>
          </a:p>
          <a:p>
            <a:pPr lvl="1"/>
            <a:r>
              <a:rPr lang="en-US" dirty="0"/>
              <a:t>How long did you perform the activity for? How </a:t>
            </a:r>
            <a:r>
              <a:rPr lang="en-US" b="1" dirty="0"/>
              <a:t>PERSISTENT </a:t>
            </a:r>
            <a:r>
              <a:rPr lang="en-US" dirty="0"/>
              <a:t>were you at maintaining your participation in the activity?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1546-6870-449B-807F-F6E21575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Motivational Science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0EF62D-924A-44DD-8BDB-6A397A81B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96" y="2206540"/>
            <a:ext cx="5505733" cy="3302170"/>
          </a:xfrm>
        </p:spPr>
      </p:pic>
    </p:spTree>
    <p:extLst>
      <p:ext uri="{BB962C8B-B14F-4D97-AF65-F5344CB8AC3E}">
        <p14:creationId xmlns:p14="http://schemas.microsoft.com/office/powerpoint/2010/main" val="353802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34B8-EE28-4C2E-A6F5-04159F3D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of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1BE3F-D4C4-4087-8DF8-F5F4FFDBF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Behaviour</a:t>
            </a:r>
          </a:p>
          <a:p>
            <a:r>
              <a:rPr lang="en-US" dirty="0"/>
              <a:t>Engagement</a:t>
            </a:r>
          </a:p>
          <a:p>
            <a:r>
              <a:rPr lang="en-US" dirty="0"/>
              <a:t>Psychophysiology</a:t>
            </a:r>
          </a:p>
          <a:p>
            <a:r>
              <a:rPr lang="en-US" dirty="0"/>
              <a:t>Brain Activations</a:t>
            </a:r>
          </a:p>
          <a:p>
            <a:r>
              <a:rPr lang="en-US" dirty="0"/>
              <a:t>Self-Report</a:t>
            </a:r>
          </a:p>
        </p:txBody>
      </p:sp>
    </p:spTree>
    <p:extLst>
      <p:ext uri="{BB962C8B-B14F-4D97-AF65-F5344CB8AC3E}">
        <p14:creationId xmlns:p14="http://schemas.microsoft.com/office/powerpoint/2010/main" val="112052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F8D8-D5FC-4092-AC82-5FD5166D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Behavioral Expressions of Motivation and Emotion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A19DE5-B19F-4ECC-9CCA-764DFD4DD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05" y="1978866"/>
            <a:ext cx="8355281" cy="3928448"/>
          </a:xfrm>
        </p:spPr>
      </p:pic>
    </p:spTree>
    <p:extLst>
      <p:ext uri="{BB962C8B-B14F-4D97-AF65-F5344CB8AC3E}">
        <p14:creationId xmlns:p14="http://schemas.microsoft.com/office/powerpoint/2010/main" val="2319792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2062</TotalTime>
  <Words>660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Retrospect</vt:lpstr>
      <vt:lpstr>Motivation and Emotion in Daily Life</vt:lpstr>
      <vt:lpstr>Get Into Groups of 3 (-1+)</vt:lpstr>
      <vt:lpstr>Think About…</vt:lpstr>
      <vt:lpstr>Three Categories of Internal Motives</vt:lpstr>
      <vt:lpstr>Motivation</vt:lpstr>
      <vt:lpstr>Discuss With your Group</vt:lpstr>
      <vt:lpstr>Motivational Science</vt:lpstr>
      <vt:lpstr>Expressions of Motivation</vt:lpstr>
      <vt:lpstr>Seven Behavioral Expressions of Motivation and Emotion</vt:lpstr>
      <vt:lpstr>Extent of Engagement</vt:lpstr>
      <vt:lpstr>Five Psychophysiological Expressions of Emotion</vt:lpstr>
      <vt:lpstr>Framework to Understand Motivation and Emotion</vt:lpstr>
      <vt:lpstr>Ten Unifying Themes</vt:lpstr>
      <vt:lpstr>Intervening Variables</vt:lpstr>
      <vt:lpstr>Behaviour Stream</vt:lpstr>
      <vt:lpstr>PowerPoint Presentation</vt:lpstr>
      <vt:lpstr>Learning Check</vt:lpstr>
      <vt:lpstr>Homework!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173</cp:revision>
  <dcterms:created xsi:type="dcterms:W3CDTF">2016-08-29T02:04:56Z</dcterms:created>
  <dcterms:modified xsi:type="dcterms:W3CDTF">2019-01-14T17:28:16Z</dcterms:modified>
</cp:coreProperties>
</file>