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01" r:id="rId3"/>
    <p:sldId id="322" r:id="rId4"/>
    <p:sldId id="327" r:id="rId5"/>
    <p:sldId id="329" r:id="rId6"/>
    <p:sldId id="323" r:id="rId7"/>
    <p:sldId id="324" r:id="rId8"/>
    <p:sldId id="325" r:id="rId9"/>
    <p:sldId id="268" r:id="rId10"/>
    <p:sldId id="266" r:id="rId11"/>
    <p:sldId id="267" r:id="rId12"/>
    <p:sldId id="326" r:id="rId13"/>
    <p:sldId id="294" r:id="rId14"/>
    <p:sldId id="328" r:id="rId15"/>
    <p:sldId id="335" r:id="rId16"/>
    <p:sldId id="330" r:id="rId17"/>
    <p:sldId id="336" r:id="rId18"/>
    <p:sldId id="331" r:id="rId19"/>
    <p:sldId id="332" r:id="rId20"/>
    <p:sldId id="337" r:id="rId21"/>
    <p:sldId id="333" r:id="rId22"/>
    <p:sldId id="338" r:id="rId23"/>
    <p:sldId id="334" r:id="rId24"/>
    <p:sldId id="28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2019-01-15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2019-01-15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2019-01-15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2019-01-15</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2019-01-15</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2019-01-15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2019-01-15</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dAr7n_kQzts&amp;list=PLxeXiLu4E6R_zHJnnt8-Wlu_TpEUBcKx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loco.pt/upload_folder/edicoes/1279dd27-d1b1-40c9-ac77-c75f31f82ba2.pdf" TargetMode="External"/><Relationship Id="rId7" Type="http://schemas.openxmlformats.org/officeDocument/2006/relationships/hyperlink" Target="https://www.ontario.ca/page/ontario-basic-income-pilot" TargetMode="External"/><Relationship Id="rId2" Type="http://schemas.openxmlformats.org/officeDocument/2006/relationships/hyperlink" Target="https://www.participatorybudgeting.org/" TargetMode="External"/><Relationship Id="rId1" Type="http://schemas.openxmlformats.org/officeDocument/2006/relationships/slideLayout" Target="../slideLayouts/slideLayout2.xml"/><Relationship Id="rId6" Type="http://schemas.openxmlformats.org/officeDocument/2006/relationships/hyperlink" Target="https://www.mondragon-corporation.com/en/" TargetMode="External"/><Relationship Id="rId5" Type="http://schemas.openxmlformats.org/officeDocument/2006/relationships/hyperlink" Target="https://wikimediafoundation.org/" TargetMode="External"/><Relationship Id="rId4" Type="http://schemas.openxmlformats.org/officeDocument/2006/relationships/hyperlink" Target="https://en.wikipedia.org/wiki/Wikipedi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ootprintcalculator.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a:t>
            </a:r>
          </a:p>
        </p:txBody>
      </p:sp>
      <p:sp>
        <p:nvSpPr>
          <p:cNvPr id="3" name="Subtitle 2"/>
          <p:cNvSpPr>
            <a:spLocks noGrp="1"/>
          </p:cNvSpPr>
          <p:nvPr>
            <p:ph type="subTitle" idx="1"/>
          </p:nvPr>
        </p:nvSpPr>
        <p:spPr/>
        <p:txBody>
          <a:bodyPr>
            <a:normAutofit/>
          </a:bodyPr>
          <a:lstStyle/>
          <a:p>
            <a:r>
              <a:rPr lang="en-CA" dirty="0"/>
              <a:t>Erik Chevrier</a:t>
            </a:r>
          </a:p>
          <a:p>
            <a:r>
              <a:rPr lang="en-CA" dirty="0"/>
              <a:t>January 15</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normAutofit fontScale="90000"/>
          </a:bodyPr>
          <a:lstStyle/>
          <a:p>
            <a:r>
              <a:rPr lang="en-US" dirty="0"/>
              <a:t>RECAP – Take back the Economy </a:t>
            </a:r>
            <a:br>
              <a:rPr lang="en-US" dirty="0"/>
            </a:br>
            <a:r>
              <a:rPr lang="en-US" dirty="0"/>
              <a:t>Gibson Graham </a:t>
            </a:r>
            <a:br>
              <a:rPr lang="en-US" dirty="0"/>
            </a:b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RECAP – Envisioning Real Utopias</a:t>
            </a:r>
            <a:br>
              <a:rPr lang="en-US" sz="4900" dirty="0"/>
            </a:br>
            <a:r>
              <a:rPr lang="en-US" sz="4900" dirty="0"/>
              <a:t>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dirty="0">
                <a:solidFill>
                  <a:schemeClr val="tx1">
                    <a:lumMod val="85000"/>
                    <a:lumOff val="15000"/>
                  </a:schemeClr>
                </a:solidFill>
              </a:rPr>
              <a:t>RECAP – Three Systems of an Economy – John Pierce </a:t>
            </a:r>
            <a:br>
              <a:rPr lang="en-US" sz="3200" dirty="0">
                <a:solidFill>
                  <a:schemeClr val="tx1">
                    <a:lumMod val="85000"/>
                    <a:lumOff val="15000"/>
                  </a:schemeClr>
                </a:solidFill>
              </a:rPr>
            </a:br>
            <a:r>
              <a:rPr lang="en-US" sz="3200" dirty="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spTree>
    <p:extLst>
      <p:ext uri="{BB962C8B-B14F-4D97-AF65-F5344CB8AC3E}">
        <p14:creationId xmlns:p14="http://schemas.microsoft.com/office/powerpoint/2010/main" val="1364746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RECAP – 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FEF33-3866-4C46-B7F7-0907B7ACF827}"/>
              </a:ext>
            </a:extLst>
          </p:cNvPr>
          <p:cNvSpPr>
            <a:spLocks noGrp="1"/>
          </p:cNvSpPr>
          <p:nvPr>
            <p:ph type="title"/>
          </p:nvPr>
        </p:nvSpPr>
        <p:spPr/>
        <p:txBody>
          <a:bodyPr/>
          <a:lstStyle/>
          <a:p>
            <a:r>
              <a:rPr lang="en-US" dirty="0"/>
              <a:t>An Economic Politics for Our Times</a:t>
            </a:r>
          </a:p>
        </p:txBody>
      </p:sp>
      <p:sp>
        <p:nvSpPr>
          <p:cNvPr id="3" name="Content Placeholder 2">
            <a:extLst>
              <a:ext uri="{FF2B5EF4-FFF2-40B4-BE49-F238E27FC236}">
                <a16:creationId xmlns:a16="http://schemas.microsoft.com/office/drawing/2014/main" id="{8E52BF70-9521-46B4-9F81-419C0F55EAF2}"/>
              </a:ext>
            </a:extLst>
          </p:cNvPr>
          <p:cNvSpPr>
            <a:spLocks noGrp="1"/>
          </p:cNvSpPr>
          <p:nvPr>
            <p:ph idx="1"/>
          </p:nvPr>
        </p:nvSpPr>
        <p:spPr/>
        <p:txBody>
          <a:bodyPr/>
          <a:lstStyle/>
          <a:p>
            <a:r>
              <a:rPr lang="en-US" dirty="0"/>
              <a:t>The Economy as a site of difference</a:t>
            </a:r>
          </a:p>
          <a:p>
            <a:pPr lvl="1"/>
            <a:r>
              <a:rPr lang="en-US" dirty="0"/>
              <a:t>Performing diverse economies</a:t>
            </a:r>
          </a:p>
          <a:p>
            <a:r>
              <a:rPr lang="en-US" dirty="0"/>
              <a:t>Genealogy of Diverse Economy Research</a:t>
            </a:r>
          </a:p>
          <a:p>
            <a:pPr lvl="1"/>
            <a:r>
              <a:rPr lang="en-US" dirty="0">
                <a:hlinkClick r:id="rId2"/>
              </a:rPr>
              <a:t>Katherine Gibson Interview</a:t>
            </a:r>
            <a:endParaRPr lang="en-US" dirty="0"/>
          </a:p>
          <a:p>
            <a:r>
              <a:rPr lang="en-US" dirty="0"/>
              <a:t>A Performative Ontological Politics</a:t>
            </a:r>
          </a:p>
          <a:p>
            <a:r>
              <a:rPr lang="en-US" dirty="0"/>
              <a:t>Expanding the Scope of Participatory Action Research</a:t>
            </a:r>
          </a:p>
          <a:p>
            <a:endParaRPr lang="en-US" dirty="0"/>
          </a:p>
          <a:p>
            <a:endParaRPr lang="en-US" dirty="0"/>
          </a:p>
          <a:p>
            <a:r>
              <a:rPr lang="en-US" dirty="0"/>
              <a:t>How does this apply to geography and urban planning? </a:t>
            </a:r>
          </a:p>
          <a:p>
            <a:endParaRPr lang="en-US" dirty="0"/>
          </a:p>
          <a:p>
            <a:pPr marL="201168" lvl="1" indent="0">
              <a:buNone/>
            </a:pPr>
            <a:endParaRPr lang="en-US" dirty="0"/>
          </a:p>
        </p:txBody>
      </p:sp>
    </p:spTree>
    <p:extLst>
      <p:ext uri="{BB962C8B-B14F-4D97-AF65-F5344CB8AC3E}">
        <p14:creationId xmlns:p14="http://schemas.microsoft.com/office/powerpoint/2010/main" val="331539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BAB8B-F6FC-4315-901C-FD8FA661FA38}"/>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BD7F8641-8495-4967-A4C6-116CEC1A6C4B}"/>
              </a:ext>
            </a:extLst>
          </p:cNvPr>
          <p:cNvSpPr>
            <a:spLocks noGrp="1"/>
          </p:cNvSpPr>
          <p:nvPr>
            <p:ph idx="1"/>
          </p:nvPr>
        </p:nvSpPr>
        <p:spPr/>
        <p:txBody>
          <a:bodyPr/>
          <a:lstStyle/>
          <a:p>
            <a:r>
              <a:rPr lang="en-US" dirty="0"/>
              <a:t>What examples does Erik Olin Wright provide as ‘alternative’ economies? </a:t>
            </a:r>
          </a:p>
          <a:p>
            <a:r>
              <a:rPr lang="en-US" dirty="0"/>
              <a:t>What do you know about these examples? </a:t>
            </a:r>
          </a:p>
          <a:p>
            <a:r>
              <a:rPr lang="en-US" dirty="0"/>
              <a:t>Where can we find these examples in the ‘real world’? </a:t>
            </a:r>
          </a:p>
          <a:p>
            <a:r>
              <a:rPr lang="en-US" dirty="0"/>
              <a:t>How do these examples apply to things you are interested in (work, consumption, geography and urban planning)? </a:t>
            </a:r>
          </a:p>
        </p:txBody>
      </p:sp>
    </p:spTree>
    <p:extLst>
      <p:ext uri="{BB962C8B-B14F-4D97-AF65-F5344CB8AC3E}">
        <p14:creationId xmlns:p14="http://schemas.microsoft.com/office/powerpoint/2010/main" val="3257830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2560-D078-48B7-88E7-B8F2570DCD8A}"/>
              </a:ext>
            </a:extLst>
          </p:cNvPr>
          <p:cNvSpPr>
            <a:spLocks noGrp="1"/>
          </p:cNvSpPr>
          <p:nvPr>
            <p:ph type="title"/>
          </p:nvPr>
        </p:nvSpPr>
        <p:spPr/>
        <p:txBody>
          <a:bodyPr/>
          <a:lstStyle/>
          <a:p>
            <a:r>
              <a:rPr lang="en-US" dirty="0"/>
              <a:t>Discussion About Envisioning Real Utopias</a:t>
            </a:r>
          </a:p>
        </p:txBody>
      </p:sp>
      <p:sp>
        <p:nvSpPr>
          <p:cNvPr id="3" name="Content Placeholder 2">
            <a:extLst>
              <a:ext uri="{FF2B5EF4-FFF2-40B4-BE49-F238E27FC236}">
                <a16:creationId xmlns:a16="http://schemas.microsoft.com/office/drawing/2014/main" id="{AE9D39C4-D4AC-43AD-B534-07F1E95C7B86}"/>
              </a:ext>
            </a:extLst>
          </p:cNvPr>
          <p:cNvSpPr>
            <a:spLocks noGrp="1"/>
          </p:cNvSpPr>
          <p:nvPr>
            <p:ph idx="1"/>
          </p:nvPr>
        </p:nvSpPr>
        <p:spPr/>
        <p:txBody>
          <a:bodyPr/>
          <a:lstStyle/>
          <a:p>
            <a:r>
              <a:rPr lang="en-US" dirty="0"/>
              <a:t>What is participatory budgeting? Where does it exist? </a:t>
            </a:r>
          </a:p>
          <a:p>
            <a:pPr lvl="1"/>
            <a:r>
              <a:rPr lang="en-US" dirty="0">
                <a:hlinkClick r:id="rId2"/>
              </a:rPr>
              <a:t>Participatory Budgeting Project</a:t>
            </a:r>
            <a:endParaRPr lang="en-US" dirty="0"/>
          </a:p>
          <a:p>
            <a:pPr lvl="1"/>
            <a:r>
              <a:rPr lang="en-US" dirty="0">
                <a:hlinkClick r:id="rId3"/>
              </a:rPr>
              <a:t>25 Years for Participatory Budgeting Worldwide</a:t>
            </a:r>
            <a:endParaRPr lang="en-US" dirty="0"/>
          </a:p>
          <a:p>
            <a:r>
              <a:rPr lang="en-US" dirty="0">
                <a:hlinkClick r:id="rId4"/>
              </a:rPr>
              <a:t>Wikipedia</a:t>
            </a:r>
            <a:br>
              <a:rPr lang="en-US" dirty="0"/>
            </a:br>
            <a:r>
              <a:rPr lang="en-US" dirty="0">
                <a:hlinkClick r:id="rId5"/>
              </a:rPr>
              <a:t>Wikimedia</a:t>
            </a:r>
            <a:br>
              <a:rPr lang="en-US" dirty="0"/>
            </a:br>
            <a:endParaRPr lang="en-US" dirty="0"/>
          </a:p>
          <a:p>
            <a:r>
              <a:rPr lang="en-US" dirty="0">
                <a:hlinkClick r:id="rId6"/>
              </a:rPr>
              <a:t>Mondragon</a:t>
            </a:r>
            <a:endParaRPr lang="en-US" dirty="0"/>
          </a:p>
          <a:p>
            <a:r>
              <a:rPr lang="en-US" dirty="0"/>
              <a:t>Unconditional Basic Income</a:t>
            </a:r>
          </a:p>
          <a:p>
            <a:pPr lvl="1"/>
            <a:r>
              <a:rPr lang="en-US" dirty="0">
                <a:hlinkClick r:id="rId7"/>
              </a:rPr>
              <a:t>Ontario Experiment </a:t>
            </a:r>
            <a:endParaRPr lang="en-US" dirty="0"/>
          </a:p>
        </p:txBody>
      </p:sp>
    </p:spTree>
    <p:extLst>
      <p:ext uri="{BB962C8B-B14F-4D97-AF65-F5344CB8AC3E}">
        <p14:creationId xmlns:p14="http://schemas.microsoft.com/office/powerpoint/2010/main" val="3529219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57B0-500A-4086-87E3-7484E817C304}"/>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E3B7D0F7-8C39-414A-B3E6-60325595BB13}"/>
              </a:ext>
            </a:extLst>
          </p:cNvPr>
          <p:cNvSpPr>
            <a:spLocks noGrp="1"/>
          </p:cNvSpPr>
          <p:nvPr>
            <p:ph idx="1"/>
          </p:nvPr>
        </p:nvSpPr>
        <p:spPr/>
        <p:txBody>
          <a:bodyPr/>
          <a:lstStyle/>
          <a:p>
            <a:r>
              <a:rPr lang="en-US" dirty="0"/>
              <a:t>What does Erik Olin Wright mean by ‘emancipatory social science’? </a:t>
            </a:r>
          </a:p>
          <a:p>
            <a:r>
              <a:rPr lang="en-US" dirty="0"/>
              <a:t>How can we understand emancipatory social science? </a:t>
            </a:r>
          </a:p>
          <a:p>
            <a:r>
              <a:rPr lang="en-US" dirty="0"/>
              <a:t>What is human flourishing? </a:t>
            </a:r>
          </a:p>
          <a:p>
            <a:r>
              <a:rPr lang="en-US" dirty="0"/>
              <a:t>What is the radical democratic egalitarian understanding of justice? </a:t>
            </a:r>
          </a:p>
          <a:p>
            <a:r>
              <a:rPr lang="en-US" dirty="0"/>
              <a:t>What is social justice?</a:t>
            </a:r>
          </a:p>
          <a:p>
            <a:r>
              <a:rPr lang="en-US" dirty="0"/>
              <a:t>What is political justice? </a:t>
            </a:r>
          </a:p>
          <a:p>
            <a:endParaRPr lang="en-US" dirty="0"/>
          </a:p>
          <a:p>
            <a:r>
              <a:rPr lang="en-US" dirty="0"/>
              <a:t>How do these terms apply to things you are interested in (work, consumption, geography and urban planning)? </a:t>
            </a:r>
          </a:p>
          <a:p>
            <a:endParaRPr lang="en-US" dirty="0"/>
          </a:p>
        </p:txBody>
      </p:sp>
    </p:spTree>
    <p:extLst>
      <p:ext uri="{BB962C8B-B14F-4D97-AF65-F5344CB8AC3E}">
        <p14:creationId xmlns:p14="http://schemas.microsoft.com/office/powerpoint/2010/main" val="659713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06689-F959-4E52-956E-62F0CD400471}"/>
              </a:ext>
            </a:extLst>
          </p:cNvPr>
          <p:cNvSpPr>
            <a:spLocks noGrp="1"/>
          </p:cNvSpPr>
          <p:nvPr>
            <p:ph type="title"/>
          </p:nvPr>
        </p:nvSpPr>
        <p:spPr/>
        <p:txBody>
          <a:bodyPr/>
          <a:lstStyle/>
          <a:p>
            <a:r>
              <a:rPr lang="en-US" dirty="0"/>
              <a:t>How Can we Envision Social/Economic/Political Change? </a:t>
            </a:r>
          </a:p>
        </p:txBody>
      </p:sp>
      <p:sp>
        <p:nvSpPr>
          <p:cNvPr id="3" name="Content Placeholder 2">
            <a:extLst>
              <a:ext uri="{FF2B5EF4-FFF2-40B4-BE49-F238E27FC236}">
                <a16:creationId xmlns:a16="http://schemas.microsoft.com/office/drawing/2014/main" id="{DF8671E8-7701-4881-8F9C-A3F7D96F15B7}"/>
              </a:ext>
            </a:extLst>
          </p:cNvPr>
          <p:cNvSpPr>
            <a:spLocks noGrp="1"/>
          </p:cNvSpPr>
          <p:nvPr>
            <p:ph idx="1"/>
          </p:nvPr>
        </p:nvSpPr>
        <p:spPr/>
        <p:txBody>
          <a:bodyPr>
            <a:normAutofit fontScale="92500" lnSpcReduction="10000"/>
          </a:bodyPr>
          <a:lstStyle/>
          <a:p>
            <a:r>
              <a:rPr lang="en-US" dirty="0"/>
              <a:t>Consequences = Intended / Unintended – Positive / Negative</a:t>
            </a:r>
          </a:p>
          <a:p>
            <a:r>
              <a:rPr lang="en-US" dirty="0"/>
              <a:t>Grand design?</a:t>
            </a:r>
          </a:p>
          <a:p>
            <a:r>
              <a:rPr lang="en-US" dirty="0"/>
              <a:t>Rate of change?</a:t>
            </a:r>
          </a:p>
          <a:p>
            <a:r>
              <a:rPr lang="en-US" dirty="0"/>
              <a:t>Role of people vs institutions? </a:t>
            </a:r>
          </a:p>
          <a:p>
            <a:endParaRPr lang="en-US" dirty="0"/>
          </a:p>
          <a:p>
            <a:r>
              <a:rPr lang="en-US" dirty="0"/>
              <a:t>Emancipatory social science </a:t>
            </a:r>
          </a:p>
          <a:p>
            <a:pPr lvl="1"/>
            <a:r>
              <a:rPr lang="en-US" dirty="0"/>
              <a:t>Diagnosis and critique</a:t>
            </a:r>
          </a:p>
          <a:p>
            <a:pPr lvl="1"/>
            <a:r>
              <a:rPr lang="en-US" dirty="0"/>
              <a:t>Formulating alternatives</a:t>
            </a:r>
          </a:p>
          <a:p>
            <a:pPr lvl="1"/>
            <a:r>
              <a:rPr lang="en-US" dirty="0"/>
              <a:t>Elaborating strategies of transformation</a:t>
            </a:r>
          </a:p>
          <a:p>
            <a:pPr lvl="1"/>
            <a:r>
              <a:rPr lang="en-US" b="1" dirty="0"/>
              <a:t>Emancipatory</a:t>
            </a:r>
            <a:r>
              <a:rPr lang="en-US" dirty="0"/>
              <a:t> identifies a central moral purpose in the production of knowledge – the elimination of oppression and the creation of the conditions for human flourishing. </a:t>
            </a:r>
          </a:p>
          <a:p>
            <a:pPr lvl="1"/>
            <a:r>
              <a:rPr lang="en-US" dirty="0"/>
              <a:t>Transformation of the social world</a:t>
            </a:r>
          </a:p>
          <a:p>
            <a:pPr lvl="1"/>
            <a:endParaRPr lang="en-US" dirty="0"/>
          </a:p>
        </p:txBody>
      </p:sp>
    </p:spTree>
    <p:extLst>
      <p:ext uri="{BB962C8B-B14F-4D97-AF65-F5344CB8AC3E}">
        <p14:creationId xmlns:p14="http://schemas.microsoft.com/office/powerpoint/2010/main" val="234034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A934-5062-473F-9E6E-2DD89FDDDAC8}"/>
              </a:ext>
            </a:extLst>
          </p:cNvPr>
          <p:cNvSpPr>
            <a:spLocks noGrp="1"/>
          </p:cNvSpPr>
          <p:nvPr>
            <p:ph type="title"/>
          </p:nvPr>
        </p:nvSpPr>
        <p:spPr/>
        <p:txBody>
          <a:bodyPr/>
          <a:lstStyle/>
          <a:p>
            <a:r>
              <a:rPr lang="en-US" dirty="0"/>
              <a:t>Diagnosis and Critique</a:t>
            </a:r>
          </a:p>
        </p:txBody>
      </p:sp>
      <p:sp>
        <p:nvSpPr>
          <p:cNvPr id="3" name="Content Placeholder 2">
            <a:extLst>
              <a:ext uri="{FF2B5EF4-FFF2-40B4-BE49-F238E27FC236}">
                <a16:creationId xmlns:a16="http://schemas.microsoft.com/office/drawing/2014/main" id="{E6C97354-6087-4830-BD1C-87B5FBC9F8FB}"/>
              </a:ext>
            </a:extLst>
          </p:cNvPr>
          <p:cNvSpPr>
            <a:spLocks noGrp="1"/>
          </p:cNvSpPr>
          <p:nvPr>
            <p:ph idx="1"/>
          </p:nvPr>
        </p:nvSpPr>
        <p:spPr/>
        <p:txBody>
          <a:bodyPr/>
          <a:lstStyle/>
          <a:p>
            <a:r>
              <a:rPr lang="en-US" b="1" dirty="0"/>
              <a:t>Radical Democratic Theory of Justice</a:t>
            </a:r>
          </a:p>
          <a:p>
            <a:r>
              <a:rPr lang="en-US" b="1" dirty="0"/>
              <a:t>Social Justice</a:t>
            </a:r>
          </a:p>
          <a:p>
            <a:pPr lvl="1"/>
            <a:r>
              <a:rPr lang="en-US" dirty="0"/>
              <a:t>In a socially just society, all people would have broadly equal access to the necessary materials and social means to live flourishing lives.</a:t>
            </a:r>
          </a:p>
          <a:p>
            <a:pPr lvl="2"/>
            <a:r>
              <a:rPr lang="en-US" dirty="0"/>
              <a:t>Equal access vs </a:t>
            </a:r>
            <a:r>
              <a:rPr lang="en-US"/>
              <a:t>equal opportunity</a:t>
            </a:r>
            <a:endParaRPr lang="en-US" dirty="0"/>
          </a:p>
          <a:p>
            <a:r>
              <a:rPr lang="en-US" b="1" dirty="0"/>
              <a:t>Political Justice</a:t>
            </a:r>
          </a:p>
          <a:p>
            <a:pPr lvl="1"/>
            <a:r>
              <a:rPr lang="en-US" dirty="0"/>
              <a:t>In a politically just society, all people would have broadly equal access to the necessary means to participate meaningfully in decisions about things which affect their lives. This includes both freedom of individuals to make choices that affect their own lives as separate persons, and their capacity to participate in collective decisions which affect their lives as members of a broader community. </a:t>
            </a:r>
          </a:p>
          <a:p>
            <a:pPr lvl="1"/>
            <a:endParaRPr lang="en-US" dirty="0"/>
          </a:p>
        </p:txBody>
      </p:sp>
    </p:spTree>
    <p:extLst>
      <p:ext uri="{BB962C8B-B14F-4D97-AF65-F5344CB8AC3E}">
        <p14:creationId xmlns:p14="http://schemas.microsoft.com/office/powerpoint/2010/main" val="36509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63B6-204E-466E-811D-783E5C0C1255}"/>
              </a:ext>
            </a:extLst>
          </p:cNvPr>
          <p:cNvSpPr>
            <a:spLocks noGrp="1"/>
          </p:cNvSpPr>
          <p:nvPr>
            <p:ph type="title"/>
          </p:nvPr>
        </p:nvSpPr>
        <p:spPr/>
        <p:txBody>
          <a:bodyPr/>
          <a:lstStyle/>
          <a:p>
            <a:r>
              <a:rPr lang="en-US" dirty="0"/>
              <a:t>Labour</a:t>
            </a:r>
          </a:p>
        </p:txBody>
      </p:sp>
      <p:sp>
        <p:nvSpPr>
          <p:cNvPr id="3" name="Content Placeholder 2">
            <a:extLst>
              <a:ext uri="{FF2B5EF4-FFF2-40B4-BE49-F238E27FC236}">
                <a16:creationId xmlns:a16="http://schemas.microsoft.com/office/drawing/2014/main" id="{9CAE7639-C5EF-47FD-8AD9-55DCCA19E91C}"/>
              </a:ext>
            </a:extLst>
          </p:cNvPr>
          <p:cNvSpPr>
            <a:spLocks noGrp="1"/>
          </p:cNvSpPr>
          <p:nvPr>
            <p:ph idx="1"/>
          </p:nvPr>
        </p:nvSpPr>
        <p:spPr/>
        <p:txBody>
          <a:bodyPr>
            <a:normAutofit lnSpcReduction="10000"/>
          </a:bodyPr>
          <a:lstStyle/>
          <a:p>
            <a:r>
              <a:rPr lang="en-US" dirty="0"/>
              <a:t>Do you presently work? </a:t>
            </a:r>
          </a:p>
          <a:p>
            <a:r>
              <a:rPr lang="en-US" dirty="0"/>
              <a:t>What do you want to do as employment after you graduate from Concordia? Why?</a:t>
            </a:r>
          </a:p>
          <a:p>
            <a:r>
              <a:rPr lang="en-US" dirty="0"/>
              <a:t>What are the labour conditions that you expect from the job you want to obtain after you graduate? </a:t>
            </a:r>
          </a:p>
          <a:p>
            <a:pPr lvl="1"/>
            <a:r>
              <a:rPr lang="en-US" dirty="0"/>
              <a:t>What are the typical power structures in that labour environment? </a:t>
            </a:r>
          </a:p>
          <a:p>
            <a:pPr lvl="1"/>
            <a:r>
              <a:rPr lang="en-US" dirty="0"/>
              <a:t>What kinds of benefits do you expect? </a:t>
            </a:r>
          </a:p>
          <a:p>
            <a:pPr lvl="1"/>
            <a:r>
              <a:rPr lang="en-US" dirty="0"/>
              <a:t>What kinds of issues do you foresee? </a:t>
            </a:r>
          </a:p>
          <a:p>
            <a:r>
              <a:rPr lang="en-US" dirty="0"/>
              <a:t>What is important for you in seeking employment? </a:t>
            </a:r>
          </a:p>
          <a:p>
            <a:r>
              <a:rPr lang="en-US" dirty="0"/>
              <a:t>What other kind of labour do you participate in (non-capitalist, or alternative)? </a:t>
            </a:r>
          </a:p>
          <a:p>
            <a:r>
              <a:rPr lang="en-US" dirty="0"/>
              <a:t>What other kinds of labour do you want to participate in? </a:t>
            </a:r>
          </a:p>
          <a:p>
            <a:pPr lvl="1"/>
            <a:r>
              <a:rPr lang="en-US" dirty="0"/>
              <a:t>Would you shift come of your labour to reproduce parts of yourself, family, or community?  </a:t>
            </a:r>
          </a:p>
          <a:p>
            <a:endParaRPr lang="en-US" dirty="0"/>
          </a:p>
        </p:txBody>
      </p:sp>
    </p:spTree>
    <p:extLst>
      <p:ext uri="{BB962C8B-B14F-4D97-AF65-F5344CB8AC3E}">
        <p14:creationId xmlns:p14="http://schemas.microsoft.com/office/powerpoint/2010/main" val="1684608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5E448-BCEA-4CB1-8BF6-8E4463902723}"/>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B16AF84-AEA7-4D94-A80C-3E32E1738240}"/>
              </a:ext>
            </a:extLst>
          </p:cNvPr>
          <p:cNvSpPr>
            <a:spLocks noGrp="1"/>
          </p:cNvSpPr>
          <p:nvPr>
            <p:ph idx="1"/>
          </p:nvPr>
        </p:nvSpPr>
        <p:spPr/>
        <p:txBody>
          <a:bodyPr/>
          <a:lstStyle/>
          <a:p>
            <a:r>
              <a:rPr lang="en-US" dirty="0"/>
              <a:t>What does Erik Olin Wright suggest about ‘alternative’ economic structures?</a:t>
            </a:r>
          </a:p>
          <a:p>
            <a:endParaRPr lang="en-US" dirty="0"/>
          </a:p>
          <a:p>
            <a:r>
              <a:rPr lang="en-US" dirty="0"/>
              <a:t>How do these ‘alternatives’ apply to things you are interested in (work, consumption, geography and urban planning)? </a:t>
            </a:r>
          </a:p>
          <a:p>
            <a:r>
              <a:rPr lang="en-US" dirty="0"/>
              <a:t> </a:t>
            </a:r>
          </a:p>
        </p:txBody>
      </p:sp>
    </p:spTree>
    <p:extLst>
      <p:ext uri="{BB962C8B-B14F-4D97-AF65-F5344CB8AC3E}">
        <p14:creationId xmlns:p14="http://schemas.microsoft.com/office/powerpoint/2010/main" val="212262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97C1-D2F8-4671-BD24-F7AAF617E7CC}"/>
              </a:ext>
            </a:extLst>
          </p:cNvPr>
          <p:cNvSpPr>
            <a:spLocks noGrp="1"/>
          </p:cNvSpPr>
          <p:nvPr>
            <p:ph type="title"/>
          </p:nvPr>
        </p:nvSpPr>
        <p:spPr/>
        <p:txBody>
          <a:bodyPr/>
          <a:lstStyle/>
          <a:p>
            <a:r>
              <a:rPr lang="en-US" dirty="0"/>
              <a:t>Viable Alternatives</a:t>
            </a:r>
          </a:p>
        </p:txBody>
      </p:sp>
      <p:sp>
        <p:nvSpPr>
          <p:cNvPr id="3" name="Content Placeholder 2">
            <a:extLst>
              <a:ext uri="{FF2B5EF4-FFF2-40B4-BE49-F238E27FC236}">
                <a16:creationId xmlns:a16="http://schemas.microsoft.com/office/drawing/2014/main" id="{8D993560-5679-4FFD-AF27-4AC3FA10A29F}"/>
              </a:ext>
            </a:extLst>
          </p:cNvPr>
          <p:cNvSpPr>
            <a:spLocks noGrp="1"/>
          </p:cNvSpPr>
          <p:nvPr>
            <p:ph idx="1"/>
          </p:nvPr>
        </p:nvSpPr>
        <p:spPr/>
        <p:txBody>
          <a:bodyPr/>
          <a:lstStyle/>
          <a:p>
            <a:r>
              <a:rPr lang="en-US" dirty="0"/>
              <a:t>Desirable</a:t>
            </a:r>
          </a:p>
          <a:p>
            <a:r>
              <a:rPr lang="en-US" dirty="0"/>
              <a:t>Viable </a:t>
            </a:r>
          </a:p>
          <a:p>
            <a:r>
              <a:rPr lang="en-US" dirty="0"/>
              <a:t>Achievable</a:t>
            </a:r>
          </a:p>
          <a:p>
            <a:endParaRPr lang="en-US" dirty="0"/>
          </a:p>
        </p:txBody>
      </p:sp>
    </p:spTree>
    <p:extLst>
      <p:ext uri="{BB962C8B-B14F-4D97-AF65-F5344CB8AC3E}">
        <p14:creationId xmlns:p14="http://schemas.microsoft.com/office/powerpoint/2010/main" val="2062143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42FB-61A8-4BCB-9554-DCD211B26F8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FAEC4C8-665C-487B-BC14-32947CB3CF98}"/>
              </a:ext>
            </a:extLst>
          </p:cNvPr>
          <p:cNvSpPr>
            <a:spLocks noGrp="1"/>
          </p:cNvSpPr>
          <p:nvPr>
            <p:ph idx="1"/>
          </p:nvPr>
        </p:nvSpPr>
        <p:spPr/>
        <p:txBody>
          <a:bodyPr/>
          <a:lstStyle/>
          <a:p>
            <a:r>
              <a:rPr lang="en-US" dirty="0"/>
              <a:t>What does Erik Olin Wright suggest about theories of transformation? </a:t>
            </a:r>
          </a:p>
          <a:p>
            <a:r>
              <a:rPr lang="en-US" dirty="0"/>
              <a:t>How do these theories apply to things you are interested in (work, consumption, geography and urban planning)? </a:t>
            </a:r>
          </a:p>
          <a:p>
            <a:endParaRPr lang="en-US" dirty="0"/>
          </a:p>
        </p:txBody>
      </p:sp>
    </p:spTree>
    <p:extLst>
      <p:ext uri="{BB962C8B-B14F-4D97-AF65-F5344CB8AC3E}">
        <p14:creationId xmlns:p14="http://schemas.microsoft.com/office/powerpoint/2010/main" val="1438588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E9ECF-21F3-411C-957B-9964101DDDEC}"/>
              </a:ext>
            </a:extLst>
          </p:cNvPr>
          <p:cNvSpPr>
            <a:spLocks noGrp="1"/>
          </p:cNvSpPr>
          <p:nvPr>
            <p:ph type="title"/>
          </p:nvPr>
        </p:nvSpPr>
        <p:spPr/>
        <p:txBody>
          <a:bodyPr/>
          <a:lstStyle/>
          <a:p>
            <a:r>
              <a:rPr lang="en-US" dirty="0"/>
              <a:t>Transformation</a:t>
            </a:r>
          </a:p>
        </p:txBody>
      </p:sp>
      <p:sp>
        <p:nvSpPr>
          <p:cNvPr id="3" name="Content Placeholder 2">
            <a:extLst>
              <a:ext uri="{FF2B5EF4-FFF2-40B4-BE49-F238E27FC236}">
                <a16:creationId xmlns:a16="http://schemas.microsoft.com/office/drawing/2014/main" id="{99C49DA1-F8F2-4899-B52D-6561F8F94B47}"/>
              </a:ext>
            </a:extLst>
          </p:cNvPr>
          <p:cNvSpPr>
            <a:spLocks noGrp="1"/>
          </p:cNvSpPr>
          <p:nvPr>
            <p:ph idx="1"/>
          </p:nvPr>
        </p:nvSpPr>
        <p:spPr/>
        <p:txBody>
          <a:bodyPr/>
          <a:lstStyle/>
          <a:p>
            <a:r>
              <a:rPr lang="en-US" dirty="0"/>
              <a:t>A Theory of Social Reproduction</a:t>
            </a:r>
          </a:p>
          <a:p>
            <a:r>
              <a:rPr lang="en-US" dirty="0"/>
              <a:t>A Theory of the Gaps and Contradictions Within the Process of Reproduction</a:t>
            </a:r>
          </a:p>
          <a:p>
            <a:r>
              <a:rPr lang="en-US" dirty="0"/>
              <a:t>A Theory of the Underlying Dynamics and Trajectory of Unintended Social Change</a:t>
            </a:r>
          </a:p>
          <a:p>
            <a:r>
              <a:rPr lang="en-US" dirty="0"/>
              <a:t>A Theory of Collective Actors, Strategies and Struggles</a:t>
            </a:r>
          </a:p>
        </p:txBody>
      </p:sp>
    </p:spTree>
    <p:extLst>
      <p:ext uri="{BB962C8B-B14F-4D97-AF65-F5344CB8AC3E}">
        <p14:creationId xmlns:p14="http://schemas.microsoft.com/office/powerpoint/2010/main" val="4060252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For next week, answer the following question:</a:t>
            </a:r>
          </a:p>
          <a:p>
            <a:r>
              <a:rPr lang="en-US" sz="3600" dirty="0"/>
              <a:t>What is capitalism? What is communism? What </a:t>
            </a:r>
            <a:r>
              <a:rPr lang="en-US" sz="3600"/>
              <a:t>is anarchism? </a:t>
            </a:r>
            <a:endParaRPr lang="en-US" sz="3600" dirty="0"/>
          </a:p>
          <a:p>
            <a:pPr marL="0" indent="0">
              <a:buNone/>
            </a:pPr>
            <a:endParaRPr lang="en-US" sz="3600" dirty="0"/>
          </a:p>
          <a:p>
            <a:r>
              <a:rPr lang="en-US" sz="3600" dirty="0"/>
              <a:t>Thanks!</a:t>
            </a:r>
          </a:p>
          <a:p>
            <a:r>
              <a:rPr lang="en-US" sz="3600" dirty="0"/>
              <a:t>Have a great day!</a:t>
            </a:r>
          </a:p>
          <a:p>
            <a:endParaRPr lang="en-US" sz="3600" dirty="0"/>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5B1D-F342-462E-9384-DC9E3809FE23}"/>
              </a:ext>
            </a:extLst>
          </p:cNvPr>
          <p:cNvSpPr>
            <a:spLocks noGrp="1"/>
          </p:cNvSpPr>
          <p:nvPr>
            <p:ph type="title"/>
          </p:nvPr>
        </p:nvSpPr>
        <p:spPr/>
        <p:txBody>
          <a:bodyPr>
            <a:normAutofit/>
          </a:bodyPr>
          <a:lstStyle/>
          <a:p>
            <a:r>
              <a:rPr lang="en-US" sz="4000" dirty="0"/>
              <a:t>Discussion – What kind of a consumer are you? How do you acquire that you want and need? </a:t>
            </a:r>
          </a:p>
        </p:txBody>
      </p:sp>
      <p:sp>
        <p:nvSpPr>
          <p:cNvPr id="3" name="Content Placeholder 2">
            <a:extLst>
              <a:ext uri="{FF2B5EF4-FFF2-40B4-BE49-F238E27FC236}">
                <a16:creationId xmlns:a16="http://schemas.microsoft.com/office/drawing/2014/main" id="{A58FCA05-9EF0-4F33-92A9-3DA4AC7EAA4D}"/>
              </a:ext>
            </a:extLst>
          </p:cNvPr>
          <p:cNvSpPr>
            <a:spLocks noGrp="1"/>
          </p:cNvSpPr>
          <p:nvPr>
            <p:ph idx="1"/>
          </p:nvPr>
        </p:nvSpPr>
        <p:spPr>
          <a:xfrm>
            <a:off x="1097280" y="1845733"/>
            <a:ext cx="10058400" cy="4430779"/>
          </a:xfrm>
        </p:spPr>
        <p:txBody>
          <a:bodyPr>
            <a:normAutofit fontScale="62500" lnSpcReduction="20000"/>
          </a:bodyPr>
          <a:lstStyle/>
          <a:p>
            <a:r>
              <a:rPr lang="en-US" dirty="0"/>
              <a:t>What do you spend your money on? Daily? Weekly? Monthly? Yearly? Future Plans?</a:t>
            </a:r>
          </a:p>
          <a:p>
            <a:r>
              <a:rPr lang="en-US" dirty="0"/>
              <a:t>Do you hold material items in high regards (are you materialistic)?</a:t>
            </a:r>
          </a:p>
          <a:p>
            <a:r>
              <a:rPr lang="en-US" dirty="0"/>
              <a:t>Are you impulsive or plan purchases? </a:t>
            </a:r>
          </a:p>
          <a:p>
            <a:r>
              <a:rPr lang="en-US" dirty="0"/>
              <a:t>Are you a compulsive consumer? </a:t>
            </a:r>
          </a:p>
          <a:p>
            <a:r>
              <a:rPr lang="en-US" dirty="0"/>
              <a:t>Do you prioritize ethical products? </a:t>
            </a:r>
          </a:p>
          <a:p>
            <a:r>
              <a:rPr lang="en-US" dirty="0"/>
              <a:t>Do you self-produce anything? </a:t>
            </a:r>
          </a:p>
          <a:p>
            <a:r>
              <a:rPr lang="en-US" dirty="0"/>
              <a:t>Do you shop more for necessity or pleasure? </a:t>
            </a:r>
          </a:p>
          <a:p>
            <a:r>
              <a:rPr lang="en-US" dirty="0"/>
              <a:t>Do you prioritize fair trade? </a:t>
            </a:r>
          </a:p>
          <a:p>
            <a:r>
              <a:rPr lang="en-US" dirty="0"/>
              <a:t>Do you use any alternative currencies? </a:t>
            </a:r>
          </a:p>
          <a:p>
            <a:r>
              <a:rPr lang="en-US" dirty="0"/>
              <a:t>Do you participate in barter networks?   </a:t>
            </a:r>
          </a:p>
          <a:p>
            <a:r>
              <a:rPr lang="en-US" dirty="0"/>
              <a:t>Do you buy stuff on the illegal market(s)? </a:t>
            </a:r>
          </a:p>
          <a:p>
            <a:r>
              <a:rPr lang="en-US" dirty="0"/>
              <a:t>Do you steal (share) things? </a:t>
            </a:r>
          </a:p>
          <a:p>
            <a:r>
              <a:rPr lang="en-US" dirty="0"/>
              <a:t>Do you dumpster dive for food? </a:t>
            </a:r>
          </a:p>
          <a:p>
            <a:r>
              <a:rPr lang="en-US" dirty="0"/>
              <a:t>What other kinds of ways to you acquire goods and services? </a:t>
            </a:r>
          </a:p>
          <a:p>
            <a:endParaRPr lang="en-US" dirty="0"/>
          </a:p>
          <a:p>
            <a:endParaRPr lang="en-US" dirty="0"/>
          </a:p>
        </p:txBody>
      </p:sp>
    </p:spTree>
    <p:extLst>
      <p:ext uri="{BB962C8B-B14F-4D97-AF65-F5344CB8AC3E}">
        <p14:creationId xmlns:p14="http://schemas.microsoft.com/office/powerpoint/2010/main" val="404635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9377B-A906-45D4-A1DF-FD2C30ECF6A0}"/>
              </a:ext>
            </a:extLst>
          </p:cNvPr>
          <p:cNvSpPr>
            <a:spLocks noGrp="1"/>
          </p:cNvSpPr>
          <p:nvPr>
            <p:ph type="title"/>
          </p:nvPr>
        </p:nvSpPr>
        <p:spPr/>
        <p:txBody>
          <a:bodyPr/>
          <a:lstStyle/>
          <a:p>
            <a:r>
              <a:rPr lang="en-US" dirty="0"/>
              <a:t>What is your Ecological Footprint? </a:t>
            </a:r>
          </a:p>
        </p:txBody>
      </p:sp>
      <p:sp>
        <p:nvSpPr>
          <p:cNvPr id="3" name="Content Placeholder 2">
            <a:extLst>
              <a:ext uri="{FF2B5EF4-FFF2-40B4-BE49-F238E27FC236}">
                <a16:creationId xmlns:a16="http://schemas.microsoft.com/office/drawing/2014/main" id="{30851DA0-A775-4BDB-B1FA-6F69385852B3}"/>
              </a:ext>
            </a:extLst>
          </p:cNvPr>
          <p:cNvSpPr>
            <a:spLocks noGrp="1"/>
          </p:cNvSpPr>
          <p:nvPr>
            <p:ph idx="1"/>
          </p:nvPr>
        </p:nvSpPr>
        <p:spPr/>
        <p:txBody>
          <a:bodyPr/>
          <a:lstStyle/>
          <a:p>
            <a:r>
              <a:rPr lang="en-US" dirty="0">
                <a:hlinkClick r:id="rId2"/>
              </a:rPr>
              <a:t>Measure your ecological footprint</a:t>
            </a:r>
            <a:endParaRPr lang="en-US" dirty="0"/>
          </a:p>
          <a:p>
            <a:r>
              <a:rPr lang="en-US" dirty="0"/>
              <a:t>How often do you eat meat? </a:t>
            </a:r>
          </a:p>
          <a:p>
            <a:r>
              <a:rPr lang="en-US" dirty="0"/>
              <a:t>What is your main source of transportation (public transit, car, etc.)? </a:t>
            </a:r>
          </a:p>
          <a:p>
            <a:r>
              <a:rPr lang="en-US" dirty="0"/>
              <a:t>Do you prioritize local production? </a:t>
            </a:r>
          </a:p>
          <a:p>
            <a:r>
              <a:rPr lang="en-US" dirty="0"/>
              <a:t>Do you live in an energy efficient house or apartment? </a:t>
            </a:r>
          </a:p>
          <a:p>
            <a:r>
              <a:rPr lang="en-US" dirty="0"/>
              <a:t>Do you travel by plane frequently? </a:t>
            </a:r>
          </a:p>
          <a:p>
            <a:r>
              <a:rPr lang="en-US" dirty="0"/>
              <a:t>Do you produce a lot of garbage? </a:t>
            </a:r>
          </a:p>
          <a:p>
            <a:r>
              <a:rPr lang="en-US" dirty="0"/>
              <a:t>Do you strive for a zero waste lifestyle? </a:t>
            </a:r>
          </a:p>
        </p:txBody>
      </p:sp>
    </p:spTree>
    <p:extLst>
      <p:ext uri="{BB962C8B-B14F-4D97-AF65-F5344CB8AC3E}">
        <p14:creationId xmlns:p14="http://schemas.microsoft.com/office/powerpoint/2010/main" val="376172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2">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24">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9" name="Straight Connector 26">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0" name="Rectangle 2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ED36CF-D944-4014-983C-C1BA62CA51CF}"/>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a:t>
            </a:r>
          </a:p>
        </p:txBody>
      </p:sp>
      <p:pic>
        <p:nvPicPr>
          <p:cNvPr id="7" name="Content Placeholder 3" descr="http://keats.kcl.ac.uk/pluginfile.php/737715/mod_resource/content/1/images/pic007.jpg">
            <a:extLst>
              <a:ext uri="{FF2B5EF4-FFF2-40B4-BE49-F238E27FC236}">
                <a16:creationId xmlns:a16="http://schemas.microsoft.com/office/drawing/2014/main" id="{BE5F6421-6E0E-4DC6-8BF9-FC30E822A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3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2" name="Rectangle 3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773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RECAP – Aristotle </a:t>
            </a:r>
            <a:br>
              <a:rPr lang="en-US" dirty="0"/>
            </a:b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RECAP – Karl Marx</a:t>
            </a:r>
            <a:br>
              <a:rPr lang="en-US" dirty="0"/>
            </a:b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RECAP – Karl Polanyi</a:t>
            </a:r>
            <a:br>
              <a:rPr lang="en-US" dirty="0"/>
            </a:b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fontScale="90000"/>
          </a:bodyPr>
          <a:lstStyle/>
          <a:p>
            <a:r>
              <a:rPr lang="en-US" dirty="0"/>
              <a:t>RECAP – Take back the Economy </a:t>
            </a:r>
            <a:br>
              <a:rPr lang="en-US" dirty="0"/>
            </a:br>
            <a:r>
              <a:rPr lang="en-US" dirty="0"/>
              <a:t>Gibson Graham</a:t>
            </a:r>
            <a:r>
              <a:rPr lang="en-US" sz="1200" dirty="0"/>
              <a:t> </a:t>
            </a:r>
            <a:br>
              <a:rPr lang="en-US" sz="1200" dirty="0"/>
            </a:b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1603</TotalTime>
  <Words>1114</Words>
  <Application>Microsoft Office PowerPoint</Application>
  <PresentationFormat>Widescreen</PresentationFormat>
  <Paragraphs>137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Calibri Light</vt:lpstr>
      <vt:lpstr>Retrospect</vt:lpstr>
      <vt:lpstr>Economic Restructuring</vt:lpstr>
      <vt:lpstr>Labour</vt:lpstr>
      <vt:lpstr>Discussion – What kind of a consumer are you? How do you acquire that you want and need? </vt:lpstr>
      <vt:lpstr>What is your Ecological Footprint? </vt:lpstr>
      <vt:lpstr>Ecological Systems Theory of Development</vt:lpstr>
      <vt:lpstr>RECAP – Aristotle  Aristotle. Aristotle in 23 Volumes, Vol. 21, translated by H. Rackham. Cambridge, MA, Harvard University Press; London, William Heinemann Ltd. 1944. </vt:lpstr>
      <vt:lpstr>RECAP – Karl Marx Marx, K. Capital Volume 1, Penguin Classics. </vt:lpstr>
      <vt:lpstr>RECAP – Karl Polanyi Polanyi, K. (2001) The Great Transformation; The Political and Economic Origins of Our Time, Beacon Press</vt:lpstr>
      <vt:lpstr>RECAP – Take back the Economy  Gibson Graham  Gibson-Graham, J.K., Cameron, J., Healy, S. (2013) Take Back the Economy: An Ethical Guide for Transforming Communities, University of Minnesota Press </vt:lpstr>
      <vt:lpstr>RECAP – Take back the Economy  Gibson Graham  Gibson-Graham, J.K., Cameron, J., Healy, S. (2013) Take Back the Economy: An Ethical Guide for Transforming Communities, University of Minnesota Press </vt:lpstr>
      <vt:lpstr>RECAP – Envisioning Real Utopias Erik Olin Wright Olin Wright, E. (2010) Envisioning Real Utopias, Verso</vt:lpstr>
      <vt:lpstr>RECAP – Three Systems of an Economy – John Pierce  Pearce, J. (2009) Social Economy: Engaging as a Third System, In Amin, A. The Social Economy; International Perspectives on Economic Solidarity, p. 26. </vt:lpstr>
      <vt:lpstr>RECAP – Importance of Action Based Research </vt:lpstr>
      <vt:lpstr>An Economic Politics for Our Times</vt:lpstr>
      <vt:lpstr>Discussion Question</vt:lpstr>
      <vt:lpstr>Discussion About Envisioning Real Utopias</vt:lpstr>
      <vt:lpstr>Discussion </vt:lpstr>
      <vt:lpstr>How Can we Envision Social/Economic/Political Change? </vt:lpstr>
      <vt:lpstr>Diagnosis and Critique</vt:lpstr>
      <vt:lpstr>Discussion</vt:lpstr>
      <vt:lpstr>Viable Alternatives</vt:lpstr>
      <vt:lpstr>Discussion</vt:lpstr>
      <vt:lpstr>Transformation</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109</cp:revision>
  <dcterms:created xsi:type="dcterms:W3CDTF">2016-08-29T02:04:56Z</dcterms:created>
  <dcterms:modified xsi:type="dcterms:W3CDTF">2019-01-15T18:22:39Z</dcterms:modified>
</cp:coreProperties>
</file>