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98" r:id="rId4"/>
    <p:sldId id="283" r:id="rId5"/>
    <p:sldId id="276" r:id="rId6"/>
    <p:sldId id="277" r:id="rId7"/>
    <p:sldId id="259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72" r:id="rId16"/>
    <p:sldId id="273" r:id="rId17"/>
    <p:sldId id="271" r:id="rId18"/>
    <p:sldId id="274" r:id="rId19"/>
    <p:sldId id="287" r:id="rId20"/>
    <p:sldId id="286" r:id="rId21"/>
    <p:sldId id="275" r:id="rId22"/>
    <p:sldId id="284" r:id="rId23"/>
    <p:sldId id="285" r:id="rId24"/>
    <p:sldId id="297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Chevrier" initials="EC" lastIdx="1" clrIdx="0">
    <p:extLst>
      <p:ext uri="{19B8F6BF-5375-455C-9EA6-DF929625EA0E}">
        <p15:presenceInfo xmlns:p15="http://schemas.microsoft.com/office/powerpoint/2012/main" userId="371976d59e4c74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>
        <p:scale>
          <a:sx n="90" d="100"/>
          <a:sy n="90" d="100"/>
        </p:scale>
        <p:origin x="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0T01:16:26.692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 contextRef="#ctx0" brushRef="#br0">3448 217 26 0,'-17'-4'13'0,"17"-20"-11"16,0 24 14-16,0-12-17 16,0 1 1-16,-5 7 0 15,1-4 1-15,-5-4 0 16,4 0 0-16,-8 4 0 15,0 0 1-15,-9 8 0 16,0-3 0-16,-5 3 0 16,0-4 1-16,1 0-2 15,-1 4 1-15,1-8-1 16,-5 0 1-16,-5 8-1 16,1-8 0-16,-5 8-1 15,0 0 1-15,0 8-1 16,0-8 1-16,5 4 0 15,-1 0 0-15,-4 0 0 16,1 0 0-16,-6 0 0 0,-3 0 1 16,3-1-1-16,5-3 0 15,1 4-1-15,-6 0 0 16,-4 4 0-16,1 4 0 16,-1-8 0-16,0 8 0 15,1 0 0-15,3-1 1 16,1 1-1-16,0-4 0 15,-5 4 0-15,5 0 0 16,-1 0 0-16,1-1 1 0,0 1-1 16,4 0 1-16,0 4-1 15,0-4 1-15,0 3-1 16,-4 1 0-16,4 4 0 16,0-1 1-16,0 1-1 15,5 4 1-15,-1 3-1 16,5-3 0-16,-4 0 0 15,4 7 1-15,0-3-1 16,-4 3 1-16,3 1 0 16,-3-1 1-16,0-7-1 15,4 7 0-15,0 5 0 16,0 3 1-16,4 0-2 16,0 1 0-16,5-1 0 15,0 5 1-15,0-5-1 16,-5 4 0-16,1 4 0 15,-1-7 1-15,-4 3-1 16,0 4 1-16,0 1 0 0,-4 3 0 16,8-4 0-16,5-4 0 15,0 9 0-15,-5-5 0 16,5-4-1-16,0 1 1 16,-5 3 0-16,1 12 0 15,-5-8-1-15,0-4 0 16,4 5 0-16,1-1 0 15,-1-4 0-15,5 0 1 16,0 4-1-16,0 1 0 16,-1-1 0-16,1 0 0 0,5 0 0 15,-1 8 0-15,0 4 0 16,5 0 0-16,0-8-1 16,-1 4 1-16,5 1 0 15,1-1 0-15,-1-8 0 16,0-12 1-16,4 28-1 15,1-12 1-15,4 0-1 16,-4 4 1-16,4 1-1 16,-5-1 1-16,1 8-1 15,-1 3 1-15,1 1-1 16,-1 0 0-16,1 4 0 16,0 4 0-16,-1-4 0 15,-8 3 1-15,4-3-1 16,0-4 1-16,-4 8-1 15,-1 0 1-15,6-9 0 16,-6 5 0-16,5 4-1 16,1 8 1-16,-6 7-1 0,1-7 1 15,0 7-1-15,-1 1 0 16,6-1 0-16,3 1 0 16,1-5 0-16,-5 9 0 15,4-12 0-15,1-1 0 16,0 5 0-16,-1-5 0 15,-4 1 0-15,0 0 0 16,5 3 0-16,0 1 1 0,-1-1-2 16,5 1 1-1,0 0 0-15,0-9 0 0,5 13 0 16,-5-5 1-16,4 5-1 16,-4 3 0-16,0 5 0 15,0-5 1-15,0-11-1 16,0 7 1-16,4 5-1 15,-4-17 1-15,0 1-1 16,0 0 1-16,5 3-1 16,-5-7 1-16,0 0-1 15,0-8 0-15,0 12 0 16,4-1 0-16,-4-3 0 16,0 4 1-16,0-1-2 15,0-3 1-15,0-4 0 16,0 0 0-16,5-12 0 15,-1 8 0-15,5-4 0 16,0 7 0-16,0-3 0 16,0-4 0-16,-1 8 0 15,1-8 0-15,5 4-1 0,-1-4 1 16,5 0 0-16,4-8 0 16,0 0 0-16,4 0 0 15,10 0 0-15,-5-4 0 16,0 4 0-16,0 0 0 15,4 0 0-15,1-3 0 16,8-1 0-16,-4 0 0 16,0-4 0-16,4 0 0 0,-4-4 0 15,0 1 0-15,0-1 0 16,4 0 0-16,5 8 0 16,-5-3 1-16,5-1-1 15,-5 0 0-15,0 0-1 16,1-4 1-16,4-3 0 15,-1-1 0-15,5 0 0 16,1-3 0-16,-6-5 0 16,-3 5 0-16,3-9 0 15,1-3 0-15,4 3 0 16,5-3 0-16,-5-1 0 16,-4 5 1-16,-1-5-2 15,6 9 1-15,-1-9 0 16,4-3 0-16,-3 0 0 15,-6-5 1-15,1 5-1 16,0 4 0-16,-1-5 0 16,6 5 1-16,-1 3-1 0,0 1 1 15,-4-5-1-15,-1-3 1 16,10 0-1-16,0-1 0 16,4 1 0-16,-5-5 0 15,-4 1 0-15,1-4 0 16,3 0-1-16,5-1 1 15,0 1-1-15,0 0 1 16,0 0 0-16,0-1 0 16,5-3 0-16,-1 0 0 15,1-4 0-15,-10 0 0 0,5-4 0 16,5 0 0-16,-5-4-1 16,0 0 1-16,0 0 0 15,-5 0 0-15,1-4 0 16,4 0 0-16,0 0 0 15,0 4 0-15,-4-4 0 16,4-4 0-16,0 0 0 16,0 0 0-16,0-4 0 15,0 1 0-15,-5-1 0 16,-4 0 1-16,5 4-1 16,0 0 0-16,-1 0 0 15,1 1 0-15,-1-1 0 16,-8-4 0-16,0 0 0 15,0 4 1-15,-1 0-1 16,1-4 0-16,0 1 0 16,0 7 0-16,-1-4 0 15,-3 0 1-15,3-4-1 0,1 4 0 16,4 0 0-16,0-3 0 16,-4 3 0-16,-9-4 0 15,0 0 0-15,4 0 0 16,0 0 0-16,1 5 0 15,-1-1-1-15,0 0 1 16,-4 0 0-16,0 0 1 16,-4 0-1-16,-1 4 1 31,18-4-1-31,0 8 1 0,-8-4 0 16,-1 1 0-16,-4-1-1 15,0 4 1-15,-9 4-1 16,-5-4 1-16,1 7-1 15,-1-7 0-15,1 8 0 16,0-4 0-16,4 4 0 16,0 0 0-16,0-8 0 15,0 8 0-15,0 4 0 16,0-4 1-16,-5-1-1 16,1 5 0-16,4 0 0 15,-5 0 1-15,5 0-1 16,5-4 1-16,-5 3-1 15,4-3 0-15,1 4 0 16,-1-4 0-16,1 0 0 16,-5 0 1-16,-5 0-1 15,5-1 0-15,0-3 0 0,5 0 0 16,-1 0 0-16,1 0 1 16,3 0-1-16,1 0 0 15,0 0 0-15,0-4 0 16,-4 0 0-16,-1 0 0 15,5-4 0-15,9-4 0 16,-5 4 0-16,5-8 0 16,-9 1 0-16,-1 3 1 0,1-4-1 15,5-8 0-15,3 1 0 16,1-5 0-16,0 0 0 16,4-3 0-16,-4-1 0 15,4-7 0-15,4-5 0 16,1 5 0-16,0-5 0 15,-5 5 1-15,0-4-1 16,-4-13 1-16,4 5-1 16,0-4 0-16,5-8 0 15,-1 0 1-15,-8 0-1 16,0-12 0-16,4 8 0 16,-4-4 0-16,-5 4 0 15,0 0 0-15,-4 0 0 16,-5-4 1-16,-8 4-1 15,0 0 0-15,-10-4 0 16,1 4 0-16,-5 0 0 16,-4 0 1-16,-4 4-1 15,-5 4 1-15,0 0-1 16,-5 0 0-16,-4-5 0 16,0 5 1-16,-4-4-1 0,0-4 0 15,4-4 0-15,-4 4 0 16,-5-8 0-16,0-7 0 15,1 15 0-15,-1-4 0 16,0 0 0-16,0 0 1 16,-4 4-1-16,0 4 0 15,-4-4 0-15,-5 4 1 16,0 0-1-16,-5 0 0 16,1-1 0-16,-5-3 0 0,4 12 0 15,1-4 1-15,-9 4-1 16,4 0 0-16,0 0 0 15,-4 7 0-15,-5-3 0 16,4 4 0-16,-3-5 0 16,3 9 0-16,-3 4 0 15,-1-1 1-15,0 1-1 16,1-1 0-16,3 1-1 16,1-5 1-16,0 9 0 15,4-12 0-15,0 7 0 16,-4 9 0-16,-1 3 0 15,-3 0 0-15,-1 1 0 16,0 3 0-16,-4 0 0 16,0 1 1-16,-5-1-1 15,1 4 0-15,3 0 0 16,1-3 1-16,4-1-1 16,-4 0 0-16,5 5 0 15,-6-5 0-15,1-8 0 0,5 1 0 16,-1-1 0-16,0-3 0 15,0-5 0-15,1-3 0 16,-1 7-1-16,0-11 1 16,5 0 0-16,4 3 0 15,5-7 0-15,-1 0 0 16,1-4-1-16,-1-4 1 16,1-4 0-16,-1-1 0 0,5-7 0 15,5 1 0-15,-5-9 0 16,0 0 0-16,4 0 0 15,5-4 0-15,0 1 0 16,0 3 1-16,4-4-1 16,0 4 0-16,-4 0 0 15,4 12 1-15,-4-15-1 16,-4 7 0-16,3 0 0 16,1 0 1-16,0 0-1 15,0 8 1-15,0-4-1 16,0 0 1-16,-5 4 0 15,-4-8 0-15,5-4-1 16,3 8 1-16,1 4-1 16,5-3 0-16,-6-1 0 15,1-4 0-15,-4-4 0 16,3 4 0-16,-3 4 0 16,-1 0 1-16,-4-8-1 0,-4 8 0 15,4 0 0-15,0-3 1 16,0-1-1-16,-5 4 0 15,1-4 0-15,4 0 0 16,-5 0 0-16,-3 0 0 16,-1-4 0-16,0 8 0 15,4 0 0-15,5 0 0 16,-4 1 0-16,0 6 0 16,-5-3 0-16,0-7 0 15,0 3 0-15,-4 0 0 0,8-8 0 16,5 0 0-16,0 0 0 15,-4 4 0-15,8 0 0 16,-4 12 0-16,5-12-1 16,-5 8 1-16,4-3 0 15,-4 6 0-15,4 1 0 16,5 0 0-16,0-4-1 16,9 0 1-16,4-8 0 15,4 1 0-15,5 7-1 16,0 0 1-16,0 0 0 15,-4-4 0-15,-5 8 0 16,-4-4 0-16,4-1 0 16,-4 5 1-16,-1 0-1 15,1-8 0-15,4 4 0 16,-4 8 0-16,4 4 0 16,-4-4 0-16,4 8 0 15,0-1 0-15,-4-3 0 0,-5 8 0 16,-4 4 0-16,0-5 0 15,0 5 0-15,-5-4 1 16,-4 3-1-16,0 5 0 16,0-1 0-16,0 9 0 15,0-5 0-15,-4 9 0 16,-10 3 0-16,-3 0 0 16,-6 0 0-16,1 5 0 15,4 3-1-15,-8 4 1 16,-5 0-1-16,-5 4 0 0,1 8 0 15,-14 4 0-15,5 4-2 16,0 0 1-16,4 3-4 16,9 1 1-16,9 4-4 15,8-4 0-15,5 3-6 16,5-15 0-16,4-4-4 16,4-12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0T01:16:34.965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 contextRef="#ctx0" brushRef="#br0">3737 8937 17 0,'14'-8'8'0,"3"-12"-7"16,-12 13 8-16,4-1-9 16,-1 0 0-1,6-8 4 1,-1 4 1-16,0-4-3 16,9 5 0-16,-4 3 3 15,0-4 0-15,0 0-1 16,-1 0 1-16,1-3-3 15,4-1 1-15,0 0-2 16,0 4 1-16,1 0-1 16,-1 5 0-16,0-1 1 15,4 4 1-15,1 0-1 16,4 0 1-16,0 0-1 0,0 0 0 16,0-4-1-16,0 0 1 15,0-4-1-15,5 1 1 16,3-1 0-16,1 0 0 15,5 0 0-15,-1-4 1 16,-9 5-1-16,5-5 0 16,0 0-1-16,4 0 1 15,5-3-1-15,4 3 0 16,0 4 0-16,1-8 0 16,-1-3-1-16,4 3 1 0,1 0-1 15,0-3 1-15,-5 3-1 16,0 0 1-16,-4-3 0 15,4-1 0-15,4 1 0 16,1-1 0-16,4 0 0 16,-4 1 0-16,4-5-1 15,0 1 1-15,9-1-1 16,-9 0 1-16,-5 1-1 16,1 3 0-16,-1-3 0 15,5-5 1-15,5 5-1 16,-1-5 1-16,-4 1 0 15,0 3 0-15,9 0 1 16,-9 5 0-16,0-5 0 16,-4 5 0-16,-1-5-1 15,1 0 1-15,0 1-1 16,-1 3 1-16,-8-3-2 16,0-1 1-16,-5 1-1 0,-4-1 0 15,0 0 0-15,-5-11 0 16,1 8 0-16,-1-5 1 15,0 9-1-15,1-1 0 16,-1-4 0-16,-4-3 1 16,0 0-1-16,-4-5 0 15,0 5 0-15,-5-5 0 16,4-3 0-16,-4 4 0 16,-4-1 0-16,0 1 0 0,-5 0 0 15,-4-1 0-15,-5 1 0 16,-4-8 1-16,0 3-1 15,0 1 0-15,0 4 0 16,0-5 1-16,0-3-1 16,0 0 0-16,5 7 0 15,-1-7 0-15,1 4 0 16,-1-5 0-16,1 1 0 16,-5 0 0-16,-5 8 0 15,1-5 0-15,-1 1 0 16,-4-4 0-16,5-1 0 15,0 9 0-15,-1-4 0 16,5-1 0-16,5-3-1 16,3 0 1-16,1 8 0 15,5-1 0-15,3-3 0 16,-3 3 0-16,-1-3 0 16,0 0 1-16,1 3-1 15,3 1 1-15,5 0-1 0,9-5 1 16,0-3-1-16,5 4 1 15,-1-4-1-15,5-1 0 16,4-3 0-16,-4 4 0 16,5 4 0-16,-5 3 0 15,-5 1 0-15,0-1 0 16,1 1 0-16,8 4 1 16,0-1-1-16,5-3 0 15,0 3 0-15,8 1 1 0,-8 7-1 16,0 1 0-16,4-9 0 15,0 1 0-15,0 7 0 16,1 5 0-16,-6-1 0 16,1 0 1-16,4 1-1 15,5-9 0-15,4 5 0 16,4-1 0-16,-4 1 0 16,-9 3 0-16,10 0 0 15,3 1 0-15,-4 11 0 16,-9-4 0-16,5-4 0 15,-1 1 1-15,5-1-1 16,9 0 0-16,-4-3 0 16,-5 3 1-16,0 0-1 15,4-3 0-15,0 3 0 16,0 0 0-16,-4 5 0 16,0-1 0-16,9 4 0 15,4-4 0-15,-4 4 0 16,0-7 0-16,0-1 0 0,0 0 0 15,4 1 0-15,-8-1 1 16,4-4-1-16,4 1 1 16,0 3-1-16,0 0 0 15,1 1 0-15,-10-1 1 16,5 0-1-16,4 1 1 16,1-1-2-16,-10-8 1 15,10 5 0-15,-6-1 0 0,1 4 0 16,0 1 1-16,-4 7-1 15,-5 4 0-15,-5-8 1 16,1 4 0-16,-1-7-1 16,1-1 0-16,0-4 0 15,-5 5 1-15,0-5-1 16,0 4 0-16,9-3 0 16,-4-1 0-16,-1 5 0 15,1-9 1-15,-9 0-1 16,-5-3 1-16,0-5-1 15,-4 1 1-15,9 0 0 16,-14-5 0-16,1-3-1 16,-5-4 1-16,9-1-1 15,-9-3 1-15,4-8-1 16,-4 4 0-16,0-8 0 16,-4-4 0-16,-1-4 0 15,1 0 1-15,-5 4-1 16,-4-4 1-16,-9 12-1 0,-1-4 0 15,-8-4 0-15,-4 0 1 16,0 8-1-16,-5 0 1 16,-5 0-1-16,6-4 0 15,-10 8 0-15,-4 0 0 16,8 4 0-16,-12 0 0 16,-10-1 0-16,1 9 0 15,-5 0-1-15,0-5 1 16,0 1 0-16,-4-4 0 0,0 8-1 15,-5 3 1-15,0 5-1 16,1-5 1-16,-6 5 0 16,6 0 0-16,3-5 0 15,1 1 0-15,-5-1 0 16,1 9 1-16,-1-4-2 16,0-5 1-16,0-3 0 15,1 3 0-15,-10 1 0 16,0-4 0-16,1-1 0 15,4 1 0-15,0 0-1 16,-1-1 1-16,-3 5-1 16,-1-4 1-16,-4-1 0 15,5-3 0-15,-1 4-1 16,-8 0 1-16,3-5 0 16,-3 5 0-16,0 4 0 15,4 3 0-15,8 5 0 16,1 3 0-16,-4 8 0 15,-10 5 1-15,14-1-1 0,-13-4 0 16,4 4 0-16,-9 5 0 16,-5-1-1-16,-3 4 1 15,-1 4-1-15,-9-4 1 16,5 4-1-16,-9 0 1 16,-4 4 0-16,-5 4 0 15,4 0 0-15,-7 4 0 16,-6 0 0-16,-4-8 0 15,-5 0 0-15,-4 4 0 0,5 0 0 16,-10 0 0-16,10-4 0 16,-10 0 1-16,5 0-1 15,4 0 0-15,1 0-1 16,-1 4 1-16,1-4 0 16,-1 0 0-16,-4 0-1 15,13 0 1-15,-8 0 0 16,-1 0 0-16,5-4 0 15,-9 0 0-15,0 4 0 16,8 4 0-16,-8 0 0 16,5 0 0-16,4 3 0 15,-5 1 0-15,0 4 0 16,14 0 0-16,-9 0 0 16,9-4 0-16,4 0-1 15,-5 3 1-15,1 1 0 16,4 4 0-16,5 0 0 15,-1-1 0-15,1-3 0 0,8 4 0 16,1 0-1-16,-1-1 1 16,-9 9-1-16,10 0 1 15,4 3 0-15,4 1 0 16,-9-1 0-16,5-3 0 16,0 0 0-16,-5 7 0 15,-4-3 0-15,5-1 0 16,4 1 0-16,-1 7 0 15,1-7 0-15,9 3 0 0,0-3-1 16,-5-4 1-16,0 11 0 16,-4 0 0-16,4 5 0 15,5-5 0-15,-5 9 0 16,0-1 0-16,5 8 0 16,1-4 0-16,3 5-1 15,0-1 1-15,-4 0 0 16,-1 4 1-16,10-4-1 15,-5 1 0-15,-4-1 0 16,-5 4 0-16,5-4 0 16,8-4 0-16,-4 8 0 15,0-3 0-15,5 3 0 16,-1 0 0-16,1 0 0 16,0 4 0-16,-5 0 0 15,-9-4 0-15,9 0 0 16,5 4 0-16,-1-3-1 15,1 3 1-15,-1 8 0 0,19-16 0 16,-14 16 0-16,4 0 0 16,5 0 0-16,-5 4 0 15,5-5 0-15,-9 5 1 16,9 0-1-16,4-4 0 16,-4 8 0-16,4 0 0 15,5-4-1-15,-5 11 1 16,0-3 0-16,1-8 1 15,-1 8-1-15,0 0 0 0,9-1 0 16,0-3 0-16,5 12 0 16,0-5 0-16,-1 1 0 15,-4-4 0-15,0 4 0 16,1 7 0-16,3-3 0 16,1-4 1-1,-19 47-1 1,10-12 1-16,4-8-1 15,5-4 1-15,4-3-1 16,4-9 1-16,1 5-1 16,8-5 0-16,0 5 0 15,5-13 1-15,0 5-1 16,8-1 0-16,1 1 0 16,4-4 0-16,9-1 0 15,0 5 0-15,-1 3 0 16,6-15 0-16,-1 8 0 15,5-1 1-15,8-7 0 16,-4 4 0-16,1-4-1 0,8-1 0 16,0-3 0-16,0 0 0 15,4-4 0-15,0-4 0 16,1 0-1-16,-1 0 1 16,-4-8 0-16,-4 4 0 15,0-4 0-15,4 0 0 16,0 0 0-16,0 4 0 15,0 0 0-15,-5 8 1 16,5-16-1-16,-4 0 0 0,4 4 0 16,4 0 1-16,-4 0-1 15,0-11 0-15,0 7 0 16,-4-4 0-16,4-4 0 16,0 0 0-16,9-7 0 15,0 3 0-15,-5-7 0 16,0 7 0-16,-3 0 0 15,-6 0 0-15,5-7 0 16,0-1 0-16,0-3 0 16,5 3 0-16,-1 1 0 15,0-1 0-15,5 1 0 16,-4-5 0-16,-1 5 0 16,1 3 1-16,-5 0-1 15,4 5 0-15,5-5 0 16,0 0 1-16,4 1-1 15,-4-5 0-15,0-7 0 16,-5-1 0-16,1 1 0 16,-5 0 1-16,0-9-1 0,0 9 0 15,4-9 0-15,5 1 1 16,-4 0-1-16,-1-8 1 31,18-1-1-31,0-7 0 16,0 4 0-16,5-4 1 15,-5 0-1-15,0 0 0 16,-4-4 0-16,-5 0 0 16,1-4 0-16,3 0 0 0,6 4 0 15,-1 0 0-15,0-4 0 16,-4-4 0-16,-1-3 0 16,-3 3 0-16,-1 0 0 15,5 4 1-15,0 0 0 16,-1-4 0-16,-3 0 0 15,-6 0 1-15,1-3-1 16,0 3 1-16,4 0-1 16,0 0 0-16,4 4-1 15,1 0 1-15,0-4-1 16,0 0 0-16,-5-7 0 16,5 11 1-16,-1 0-1 15,-3-8 1-15,3 4-1 16,1 0 1-16,-9-4-1 15,4-4 0-15,-8 1 0 16,-1-5 0-16,1-4-2 0,-1 1 0 16,5-5-2-16,4 5 0 15,5-1-5-15,0-4 1 16,0-7-8-16,4-4 1 16,9-20-3-16,-5-4 1 15,-4-20-3-15,-13 8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canadianencyclopedia.ca/en/article/railway-history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fagstein.com/media-ownership-chart/" TargetMode="External"/><Relationship Id="rId2" Type="http://schemas.openxmlformats.org/officeDocument/2006/relationships/hyperlink" Target="https://www.rcaanc-cirnac.gc.ca/eng/1450124405592/1529106060525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canadianencyclopedia.ca/en/article/graham-spry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urcommons.ca/Committees/en/CHPC?parl=41&amp;session=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tc.gc.ca/eng/home-accueil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film.ca/en/?q=en" TargetMode="External"/><Relationship Id="rId2" Type="http://schemas.openxmlformats.org/officeDocument/2006/relationships/hyperlink" Target="https://www.nfb.ca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crp.org/wp-content/uploads/2016/11/Media_Internet_Concentration_in_Canada_Report_2015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tc.gc.ca/eng/archive/2008/pb2008-4.htm" TargetMode="External"/><Relationship Id="rId2" Type="http://schemas.openxmlformats.org/officeDocument/2006/relationships/hyperlink" Target="http://crtc.gc.ca/eng/bl-el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mcrp.org/wp-content/uploads/2016/11/Media_Internet_Concentration_in_Canada_Report_2015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3bMLsGutH-o" TargetMode="External"/><Relationship Id="rId3" Type="http://schemas.openxmlformats.org/officeDocument/2006/relationships/hyperlink" Target="https://www.youtube.com/watch?v=wG80IoFECd8" TargetMode="External"/><Relationship Id="rId7" Type="http://schemas.openxmlformats.org/officeDocument/2006/relationships/hyperlink" Target="https://www.youtube.com/watch?v=fu-Uwj7U7W4" TargetMode="External"/><Relationship Id="rId2" Type="http://schemas.openxmlformats.org/officeDocument/2006/relationships/hyperlink" Target="https://red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r9kGTDbM1c" TargetMode="External"/><Relationship Id="rId5" Type="http://schemas.openxmlformats.org/officeDocument/2006/relationships/hyperlink" Target="https://www.youtube.com/watch?v=wldUQvLCRnU" TargetMode="External"/><Relationship Id="rId4" Type="http://schemas.openxmlformats.org/officeDocument/2006/relationships/hyperlink" Target="https://www.youtube.com/watch?v=V9OnyWEoIjw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r.org/2019/01/17/685976624/backlash-erupts-after-gillette-launches-a-new-metoo-inspired-ad-campaig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EtBObjOwJ8" TargetMode="External"/><Relationship Id="rId7" Type="http://schemas.openxmlformats.org/officeDocument/2006/relationships/hyperlink" Target="https://www.rcaanc-cirnac.gc.ca/eng/1450124405592/1529106060525" TargetMode="External"/><Relationship Id="rId2" Type="http://schemas.openxmlformats.org/officeDocument/2006/relationships/hyperlink" Target="http://www.idlenomore.ca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ac-lac.gc.ca/eng/discover/aboriginal-heritage/royal-commission-aboriginal-peoples/Pages/final-report.aspx" TargetMode="External"/><Relationship Id="rId5" Type="http://schemas.openxmlformats.org/officeDocument/2006/relationships/hyperlink" Target="https://unistoten.camp/" TargetMode="External"/><Relationship Id="rId4" Type="http://schemas.openxmlformats.org/officeDocument/2006/relationships/hyperlink" Target="https://www.youtube.com/watch?v=tXm15drUUU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3.stu.ca/stu/sites/nble/s/sower_christopher.html" TargetMode="External"/><Relationship Id="rId4" Type="http://schemas.openxmlformats.org/officeDocument/2006/relationships/hyperlink" Target="http://epe.lac-bac.gc.ca/100/206/301/lac-bac/halifaxgazette-ef/halifaxgazette/h28-2004-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ographi.ca/en/bio/howe_joseph_10E.html" TargetMode="External"/><Relationship Id="rId2" Type="http://schemas.openxmlformats.org/officeDocument/2006/relationships/hyperlink" Target="http://www.thecanadianencyclopedia.ca/en/article/mackenzie-william-lyon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iographi.ca/en/bio/de_cosmos_amor_12E.html" TargetMode="External"/><Relationship Id="rId5" Type="http://schemas.openxmlformats.org/officeDocument/2006/relationships/hyperlink" Target="http://biographi.ca/en/bio/ferguson_bartemas_6F.html" TargetMode="External"/><Relationship Id="rId4" Type="http://schemas.openxmlformats.org/officeDocument/2006/relationships/hyperlink" Target="https://www.historicacanada.ca/content/heritage-minutes/etienne-par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Media, Technology and Politics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The history of Canadian mass media</a:t>
            </a:r>
          </a:p>
          <a:p>
            <a:r>
              <a:rPr lang="en-CA" dirty="0"/>
              <a:t>Erik Chevrier</a:t>
            </a:r>
          </a:p>
          <a:p>
            <a:r>
              <a:rPr lang="en-CA" dirty="0"/>
              <a:t>January 18, 2019</a:t>
            </a:r>
          </a:p>
        </p:txBody>
      </p:sp>
    </p:spTree>
    <p:extLst>
      <p:ext uri="{BB962C8B-B14F-4D97-AF65-F5344CB8AC3E}">
        <p14:creationId xmlns:p14="http://schemas.microsoft.com/office/powerpoint/2010/main" val="3752153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Technology &amp; Media in the 1800s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1800- 1867: Small scale competition among a plethora of small operators</a:t>
            </a:r>
          </a:p>
          <a:p>
            <a:r>
              <a:rPr lang="en-CA" dirty="0"/>
              <a:t>Means of producing media were expensive, therefore owned by wealthy individuals</a:t>
            </a:r>
          </a:p>
          <a:p>
            <a:r>
              <a:rPr lang="en-CA" dirty="0"/>
              <a:t>Advances in technology lead to advances in media production in Canada:</a:t>
            </a:r>
          </a:p>
          <a:p>
            <a:pPr lvl="1"/>
            <a:r>
              <a:rPr lang="en-CA" dirty="0"/>
              <a:t>1750 – Printing press – printing plates</a:t>
            </a:r>
          </a:p>
          <a:p>
            <a:pPr lvl="1"/>
            <a:r>
              <a:rPr lang="en-CA" dirty="0"/>
              <a:t>1840 – 1850s – Telegraph &amp; Trans Atlantic cable 1858</a:t>
            </a:r>
          </a:p>
          <a:p>
            <a:pPr lvl="1"/>
            <a:r>
              <a:rPr lang="en-CA" dirty="0"/>
              <a:t>1868 – Typewriter (slugs) – stereos (stereotyping)</a:t>
            </a:r>
          </a:p>
          <a:p>
            <a:pPr lvl="1"/>
            <a:r>
              <a:rPr lang="en-CA" dirty="0"/>
              <a:t>1871 – Development of </a:t>
            </a:r>
            <a:r>
              <a:rPr lang="en-CA" dirty="0">
                <a:hlinkClick r:id="rId2"/>
              </a:rPr>
              <a:t>Canadian Pacific Railways</a:t>
            </a:r>
            <a:endParaRPr lang="en-CA" dirty="0"/>
          </a:p>
          <a:p>
            <a:r>
              <a:rPr lang="en-CA" dirty="0"/>
              <a:t>Late 1800s – Media companies depended upon innovation, advertisers and readers</a:t>
            </a:r>
          </a:p>
          <a:p>
            <a:pPr lvl="1"/>
            <a:r>
              <a:rPr lang="en-CA" dirty="0"/>
              <a:t>Newspaper owners become more concentrated</a:t>
            </a:r>
          </a:p>
          <a:p>
            <a:pPr marL="201168" lvl="1" indent="0">
              <a:buNone/>
            </a:pPr>
            <a:endParaRPr lang="en-CA" dirty="0"/>
          </a:p>
          <a:p>
            <a:r>
              <a:rPr lang="en-CA" dirty="0"/>
              <a:t>1869 – First popular mass daily newspaper (Montreal Star) </a:t>
            </a:r>
          </a:p>
          <a:p>
            <a:r>
              <a:rPr lang="en-CA" dirty="0"/>
              <a:t>1880 – 1940s – Right to Vote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085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Beginnings of a Mass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fontScale="47500" lnSpcReduction="20000"/>
          </a:bodyPr>
          <a:lstStyle/>
          <a:p>
            <a:r>
              <a:rPr lang="en-CA" sz="3600" dirty="0"/>
              <a:t>1900   		– Increase size and circulation of news print media</a:t>
            </a:r>
            <a:br>
              <a:rPr lang="en-CA" sz="3600" dirty="0"/>
            </a:br>
            <a:r>
              <a:rPr lang="en-CA" sz="3600" dirty="0"/>
              <a:t>1900-1910 	– </a:t>
            </a:r>
            <a:r>
              <a:rPr lang="en-CA" sz="3600" dirty="0">
                <a:hlinkClick r:id="rId2"/>
              </a:rPr>
              <a:t>Radio becomes established</a:t>
            </a:r>
            <a:br>
              <a:rPr lang="en-CA" sz="3600" dirty="0"/>
            </a:br>
            <a:r>
              <a:rPr lang="en-CA" sz="3600" dirty="0"/>
              <a:t>1913 		– 138 daily newspapers each with their own publisher</a:t>
            </a:r>
            <a:br>
              <a:rPr lang="en-CA" sz="3600" dirty="0"/>
            </a:br>
            <a:r>
              <a:rPr lang="en-CA" sz="3600" dirty="0"/>
              <a:t>1902-1914 	– Development of movie theatres</a:t>
            </a:r>
            <a:br>
              <a:rPr lang="en-CA" sz="3600" dirty="0"/>
            </a:br>
            <a:r>
              <a:rPr lang="en-CA" sz="3600" dirty="0"/>
              <a:t>1918 		– First popular radio broadcast: WXA broadcast of a public lecture given to the 					Royal Society of Canada</a:t>
            </a:r>
            <a:br>
              <a:rPr lang="en-CA" sz="3600" dirty="0"/>
            </a:br>
            <a:r>
              <a:rPr lang="en-CA" sz="3600" dirty="0"/>
              <a:t>1920s      		 – Advertising revenue becomes important to decrease cost of subscriptions</a:t>
            </a:r>
            <a:br>
              <a:rPr lang="en-CA" sz="3600" dirty="0"/>
            </a:br>
            <a:r>
              <a:rPr lang="en-CA" sz="3600" dirty="0"/>
              <a:t>	 	 – Writing improved (fact checking)</a:t>
            </a:r>
            <a:br>
              <a:rPr lang="en-CA" sz="3600" dirty="0"/>
            </a:br>
            <a:r>
              <a:rPr lang="en-CA" sz="3600" dirty="0"/>
              <a:t>	  	 – Writing became more neutral because media companies competed for market share</a:t>
            </a:r>
          </a:p>
          <a:p>
            <a:r>
              <a:rPr lang="en-CA" sz="3600" dirty="0"/>
              <a:t>1931 		– 1/3 of Canadians had a radio</a:t>
            </a:r>
            <a:br>
              <a:rPr lang="en-CA" sz="3600" dirty="0"/>
            </a:br>
            <a:r>
              <a:rPr lang="en-CA" sz="3600" dirty="0"/>
              <a:t>1940 		– ¾ Canadians have radios</a:t>
            </a:r>
            <a:br>
              <a:rPr lang="en-CA" sz="3600" dirty="0"/>
            </a:br>
            <a:r>
              <a:rPr lang="en-CA" sz="3600" dirty="0"/>
              <a:t>1950 		– Radios universal – 3600 Canadians had televisions </a:t>
            </a:r>
            <a:br>
              <a:rPr lang="en-CA" sz="3600" dirty="0"/>
            </a:br>
            <a:r>
              <a:rPr lang="en-CA" sz="3600" dirty="0"/>
              <a:t>1960 		– ¾ people had television sets</a:t>
            </a:r>
            <a:br>
              <a:rPr lang="en-CA" sz="3600" dirty="0"/>
            </a:br>
            <a:r>
              <a:rPr lang="en-CA" sz="3600" dirty="0"/>
              <a:t>1970 		– 116 Daily papers but far fewer publishers</a:t>
            </a:r>
            <a:br>
              <a:rPr lang="en-CA" sz="3600" dirty="0"/>
            </a:br>
            <a:r>
              <a:rPr lang="en-CA" sz="3600" dirty="0"/>
              <a:t>1980s 		– Canadians begin to connect to the internet</a:t>
            </a:r>
            <a:br>
              <a:rPr lang="en-CA" sz="3600" dirty="0"/>
            </a:br>
            <a:r>
              <a:rPr lang="en-CA" sz="3600" dirty="0"/>
              <a:t>Today 		– </a:t>
            </a:r>
            <a:r>
              <a:rPr lang="en-CA" sz="3600" dirty="0">
                <a:hlinkClick r:id="rId3"/>
              </a:rPr>
              <a:t>Media Ownership Chart</a:t>
            </a:r>
            <a:br>
              <a:rPr lang="en-CA" sz="3600" dirty="0"/>
            </a:b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139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Media and Nation Building in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r>
              <a:rPr lang="en-CA" b="1" dirty="0"/>
              <a:t>First wave – </a:t>
            </a:r>
            <a:r>
              <a:rPr lang="en-CA" dirty="0"/>
              <a:t>Print and telegraph allowed people to communication across distances, to other communities. Print also was used to advertise Canada. </a:t>
            </a:r>
          </a:p>
          <a:p>
            <a:r>
              <a:rPr lang="en-CA" b="1" dirty="0"/>
              <a:t>Second wave – </a:t>
            </a:r>
            <a:r>
              <a:rPr lang="en-CA" dirty="0"/>
              <a:t>Between east and west in 1930 &amp; 40s because of </a:t>
            </a:r>
            <a:br>
              <a:rPr lang="en-CA" dirty="0"/>
            </a:br>
            <a:r>
              <a:rPr lang="en-CA" dirty="0"/>
              <a:t>radio transmission</a:t>
            </a:r>
          </a:p>
          <a:p>
            <a:endParaRPr lang="en-CA" b="1" dirty="0"/>
          </a:p>
          <a:p>
            <a:r>
              <a:rPr lang="en-CA" dirty="0"/>
              <a:t>Four distinct factors contributed to each wave of nation building:</a:t>
            </a:r>
          </a:p>
          <a:p>
            <a:pPr lvl="1"/>
            <a:r>
              <a:rPr lang="en-CA" dirty="0"/>
              <a:t>Canada was becoming more independent from Brittan</a:t>
            </a:r>
          </a:p>
          <a:p>
            <a:pPr lvl="1"/>
            <a:r>
              <a:rPr lang="en-CA" dirty="0"/>
              <a:t>Each Canadian public policy action was in part a reaction to American presence</a:t>
            </a:r>
          </a:p>
          <a:p>
            <a:pPr lvl="1"/>
            <a:r>
              <a:rPr lang="en-CA" dirty="0"/>
              <a:t>Influence of the state in building communication infrastructure </a:t>
            </a:r>
          </a:p>
          <a:p>
            <a:pPr lvl="1"/>
            <a:r>
              <a:rPr lang="en-CA" dirty="0"/>
              <a:t>Canada was growing internally and establishing its own roots by defying geography</a:t>
            </a:r>
            <a:br>
              <a:rPr lang="en-CA" dirty="0"/>
            </a:br>
            <a:r>
              <a:rPr lang="en-CA" dirty="0"/>
              <a:t>and connecting people nationally – Railroads &amp; Radio Transmitters</a:t>
            </a:r>
          </a:p>
          <a:p>
            <a:pPr marL="201168" lvl="1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91" y="2343705"/>
            <a:ext cx="2681508" cy="39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81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Emergence of Broadcast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fontScale="92500" lnSpcReduction="20000"/>
          </a:bodyPr>
          <a:lstStyle/>
          <a:p>
            <a:r>
              <a:rPr lang="en-CA" sz="3500" b="1" dirty="0"/>
              <a:t>Public vs Private</a:t>
            </a:r>
          </a:p>
          <a:p>
            <a:r>
              <a:rPr lang="en-CA" dirty="0"/>
              <a:t>1929 – John </a:t>
            </a:r>
            <a:r>
              <a:rPr lang="en-CA" dirty="0" err="1"/>
              <a:t>Aird</a:t>
            </a:r>
            <a:r>
              <a:rPr lang="en-CA" dirty="0"/>
              <a:t> Commission on the future control, organizations and financing of broadcasting</a:t>
            </a:r>
          </a:p>
          <a:p>
            <a:pPr lvl="1"/>
            <a:r>
              <a:rPr lang="en-CA" dirty="0"/>
              <a:t>Canadians want Canadian programming </a:t>
            </a:r>
          </a:p>
          <a:p>
            <a:pPr lvl="1"/>
            <a:r>
              <a:rPr lang="en-CA" dirty="0"/>
              <a:t>Should be controlled by the public and not private interests</a:t>
            </a:r>
          </a:p>
          <a:p>
            <a:pPr lvl="1"/>
            <a:r>
              <a:rPr lang="en-CA" dirty="0"/>
              <a:t>Series of 50 000-watt public transmitting stations should be set up across the country </a:t>
            </a:r>
          </a:p>
          <a:p>
            <a:pPr lvl="1"/>
            <a:r>
              <a:rPr lang="en-CA" dirty="0"/>
              <a:t>Public broadcasting company; revenues from licence fees, indirect advertisements &amp; government subsidies</a:t>
            </a:r>
          </a:p>
          <a:p>
            <a:r>
              <a:rPr lang="en-CA" dirty="0"/>
              <a:t>Opposed by the Canadian Association of Broadcasters (CAB – established in 1924)</a:t>
            </a:r>
          </a:p>
          <a:p>
            <a:r>
              <a:rPr lang="en-CA" dirty="0"/>
              <a:t>1930 – Canadian Radio League </a:t>
            </a:r>
          </a:p>
          <a:p>
            <a:pPr lvl="1"/>
            <a:r>
              <a:rPr lang="en-CA" dirty="0"/>
              <a:t>Promote Canadian broadcasting (CRL) – </a:t>
            </a:r>
            <a:r>
              <a:rPr lang="en-CA" dirty="0">
                <a:hlinkClick r:id="rId2"/>
              </a:rPr>
              <a:t>Graham Spry</a:t>
            </a:r>
            <a:endParaRPr lang="en-CA" dirty="0"/>
          </a:p>
          <a:p>
            <a:r>
              <a:rPr lang="en-CA" dirty="0"/>
              <a:t>1932 – First Broadcasting Act - Canadian Radio Broadcasting Commission (CRBC)</a:t>
            </a:r>
          </a:p>
          <a:p>
            <a:pPr lvl="1"/>
            <a:r>
              <a:rPr lang="en-CA" dirty="0"/>
              <a:t>Became the Canadian Broadcasting Corporation (CBC)</a:t>
            </a:r>
          </a:p>
          <a:p>
            <a:pPr lvl="1"/>
            <a:r>
              <a:rPr lang="en-CA" dirty="0"/>
              <a:t>Bilingual</a:t>
            </a:r>
          </a:p>
          <a:p>
            <a:pPr marL="201168" lvl="1" indent="0">
              <a:buNone/>
            </a:pPr>
            <a:endParaRPr lang="en-CA" dirty="0"/>
          </a:p>
          <a:p>
            <a:pPr marL="201168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1515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Emergence of Broadcast Regulations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/>
              <a:t>Prime Minister Bennett vs Mackenzie King &amp; Mr. Sage Advertisements</a:t>
            </a:r>
          </a:p>
          <a:p>
            <a:pPr lvl="1"/>
            <a:r>
              <a:rPr lang="en-CA" dirty="0"/>
              <a:t>In 1936 – CRBC to CBC</a:t>
            </a:r>
          </a:p>
          <a:p>
            <a:pPr lvl="1"/>
            <a:r>
              <a:rPr lang="en-CA" dirty="0"/>
              <a:t>Political broadcasts were banned on CBC</a:t>
            </a:r>
          </a:p>
          <a:p>
            <a:r>
              <a:rPr lang="en-CA" dirty="0"/>
              <a:t>CBC was given the mandate of:</a:t>
            </a:r>
          </a:p>
          <a:p>
            <a:pPr lvl="1"/>
            <a:r>
              <a:rPr lang="en-CA" dirty="0"/>
              <a:t>Producing radio broadcasts</a:t>
            </a:r>
          </a:p>
          <a:p>
            <a:pPr lvl="1"/>
            <a:r>
              <a:rPr lang="en-CA" dirty="0"/>
              <a:t>Regulating private radio stations</a:t>
            </a:r>
          </a:p>
          <a:p>
            <a:pPr lvl="1"/>
            <a:r>
              <a:rPr lang="en-CA" dirty="0"/>
              <a:t>Because of funding cuts in 1953, the CBC became a government/semi-independent hybrid in 1958</a:t>
            </a:r>
          </a:p>
          <a:p>
            <a:pPr lvl="1"/>
            <a:endParaRPr lang="en-CA" dirty="0"/>
          </a:p>
          <a:p>
            <a:pPr lvl="1"/>
            <a:r>
              <a:rPr lang="en-CA" dirty="0" err="1"/>
              <a:t>Société</a:t>
            </a:r>
            <a:r>
              <a:rPr lang="en-CA" dirty="0"/>
              <a:t> du Radio Canada (SRC) was founded in 1941</a:t>
            </a:r>
          </a:p>
          <a:p>
            <a:pPr lvl="1"/>
            <a:r>
              <a:rPr lang="en-CA" dirty="0"/>
              <a:t>Broadcasting acts from 1932 – 1965 promoted national unity and cultural exchange between linguistic groups</a:t>
            </a:r>
          </a:p>
          <a:p>
            <a:pPr lvl="1"/>
            <a:r>
              <a:rPr lang="en-CA" dirty="0"/>
              <a:t>Fowler Committee Report 1965 – CBC does not represent French Canada properly – private stations provide external content</a:t>
            </a:r>
          </a:p>
          <a:p>
            <a:pPr lvl="1"/>
            <a:r>
              <a:rPr lang="en-CA" dirty="0"/>
              <a:t>1991 Progressive Conservatives removed national unity mandate</a:t>
            </a:r>
          </a:p>
          <a:p>
            <a:pPr lvl="2"/>
            <a:r>
              <a:rPr lang="en-CA" dirty="0"/>
              <a:t>Maintaining it artificially and violation to freedom of expression</a:t>
            </a:r>
          </a:p>
          <a:p>
            <a:pPr lvl="2"/>
            <a:r>
              <a:rPr lang="en-CA" dirty="0"/>
              <a:t>Provisions for rights of aboriginal peoples to broadcast in aboriginal language </a:t>
            </a:r>
          </a:p>
          <a:p>
            <a:pPr lvl="2"/>
            <a:r>
              <a:rPr lang="en-CA" dirty="0"/>
              <a:t>Television North Canada (1999) Aboriginal Peoples Television Network</a:t>
            </a:r>
          </a:p>
          <a:p>
            <a:pPr lvl="2"/>
            <a:r>
              <a:rPr lang="en-CA" dirty="0"/>
              <a:t>Beginning of deregulating the media in Canada</a:t>
            </a:r>
          </a:p>
          <a:p>
            <a:pPr lvl="2"/>
            <a:r>
              <a:rPr lang="en-CA" dirty="0"/>
              <a:t>Government can overrule CRTC decisions</a:t>
            </a:r>
          </a:p>
          <a:p>
            <a:pPr lvl="1"/>
            <a:r>
              <a:rPr lang="en-CA" dirty="0">
                <a:hlinkClick r:id="rId2"/>
              </a:rPr>
              <a:t>2003 Standing Committee on Canadian heritage </a:t>
            </a:r>
            <a:r>
              <a:rPr lang="en-CA" dirty="0"/>
              <a:t>– Two nations approach</a:t>
            </a:r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3791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Development of the CRTC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CBC was under scrutiny for being a regulator and competitor to private broadcasting companies</a:t>
            </a:r>
          </a:p>
          <a:p>
            <a:r>
              <a:rPr lang="en-CA" dirty="0"/>
              <a:t>1949 – Massey Commission determined that broadcasting should be directed and controlled by the public through a body that answers to parliament</a:t>
            </a:r>
          </a:p>
          <a:p>
            <a:r>
              <a:rPr lang="en-CA" dirty="0"/>
              <a:t>Advent of television was too much for Canada to regulate </a:t>
            </a:r>
          </a:p>
          <a:p>
            <a:r>
              <a:rPr lang="en-CA" dirty="0"/>
              <a:t>1958 – Diefenbaker's Progressive Conservatives passed 1958 Broadcasting Act and created the Board of Broadcast Governors (BBG) to arbitrate between CBC and competitors. CBC funds were also restricted </a:t>
            </a:r>
          </a:p>
          <a:p>
            <a:r>
              <a:rPr lang="en-CA" dirty="0"/>
              <a:t>1968 – </a:t>
            </a:r>
            <a:r>
              <a:rPr lang="en-CA" dirty="0">
                <a:hlinkClick r:id="rId2"/>
              </a:rPr>
              <a:t>Canada Radio and Television Commission </a:t>
            </a:r>
            <a:r>
              <a:rPr lang="en-CA" dirty="0"/>
              <a:t>(CRTC) </a:t>
            </a:r>
          </a:p>
        </p:txBody>
      </p:sp>
    </p:spTree>
    <p:extLst>
      <p:ext uri="{BB962C8B-B14F-4D97-AF65-F5344CB8AC3E}">
        <p14:creationId xmlns:p14="http://schemas.microsoft.com/office/powerpoint/2010/main" val="3591868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CRTC Mandate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1968 – The CRTC was set up to:</a:t>
            </a:r>
          </a:p>
          <a:p>
            <a:pPr lvl="1"/>
            <a:r>
              <a:rPr lang="en-CA" dirty="0"/>
              <a:t>Make regulations governing broadcasting</a:t>
            </a:r>
          </a:p>
          <a:p>
            <a:pPr lvl="1"/>
            <a:r>
              <a:rPr lang="en-CA" dirty="0"/>
              <a:t>Issue broadcasting licences</a:t>
            </a:r>
          </a:p>
          <a:p>
            <a:pPr lvl="1"/>
            <a:r>
              <a:rPr lang="en-CA" dirty="0"/>
              <a:t>Administer policy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Five substantive facets that allowed the CRTC to pursue its mandate:</a:t>
            </a:r>
          </a:p>
          <a:p>
            <a:pPr lvl="2"/>
            <a:r>
              <a:rPr lang="en-CA" dirty="0"/>
              <a:t>Nurture and develop Canadian programming (values, ideas, visions)</a:t>
            </a:r>
          </a:p>
          <a:p>
            <a:pPr lvl="2"/>
            <a:r>
              <a:rPr lang="en-CA" dirty="0"/>
              <a:t>Promote the culture, social and economic fabric of Canada</a:t>
            </a:r>
          </a:p>
          <a:p>
            <a:pPr lvl="2"/>
            <a:r>
              <a:rPr lang="en-CA" dirty="0"/>
              <a:t>Be reflective of Canadas basic political culture (linguistic, multicultural, gender, and aboriginal)</a:t>
            </a:r>
          </a:p>
          <a:p>
            <a:pPr lvl="2"/>
            <a:r>
              <a:rPr lang="en-CA" dirty="0"/>
              <a:t>Promote use of Canadian talent </a:t>
            </a:r>
          </a:p>
          <a:p>
            <a:pPr lvl="2"/>
            <a:r>
              <a:rPr lang="en-CA" dirty="0"/>
              <a:t>Balance information, entertainment</a:t>
            </a:r>
          </a:p>
          <a:p>
            <a:pPr marL="384048" lvl="2" indent="0">
              <a:buNone/>
            </a:pPr>
            <a:endParaRPr lang="en-CA" dirty="0"/>
          </a:p>
          <a:p>
            <a:pPr marL="384048" lvl="2" indent="0">
              <a:buNone/>
            </a:pPr>
            <a:r>
              <a:rPr lang="en-CA" dirty="0"/>
              <a:t>CRTC was bullied and swayed by private interests</a:t>
            </a:r>
          </a:p>
          <a:p>
            <a:pPr marL="384048" lvl="2" indent="0">
              <a:buNone/>
            </a:pPr>
            <a:r>
              <a:rPr lang="en-CA" dirty="0"/>
              <a:t>1998 – CRTC requires 50% Canadian contend television shows between 6PM and midnight and 35% Canadian radio content</a:t>
            </a:r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4644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Canadian Film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1939 – </a:t>
            </a:r>
            <a:r>
              <a:rPr lang="en-CA" dirty="0">
                <a:hlinkClick r:id="rId2"/>
              </a:rPr>
              <a:t>National Film Board</a:t>
            </a:r>
            <a:endParaRPr lang="en-CA" dirty="0"/>
          </a:p>
          <a:p>
            <a:r>
              <a:rPr lang="en-CA" dirty="0"/>
              <a:t>1967 – Canadian Film Development Corporation</a:t>
            </a:r>
          </a:p>
          <a:p>
            <a:r>
              <a:rPr lang="en-CA" dirty="0"/>
              <a:t>1983 – </a:t>
            </a:r>
            <a:r>
              <a:rPr lang="en-CA" dirty="0">
                <a:hlinkClick r:id="rId3"/>
              </a:rPr>
              <a:t>Telefilm Canada</a:t>
            </a:r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2921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Globalization and Canadian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Media corporations are global multinational companies</a:t>
            </a:r>
          </a:p>
          <a:p>
            <a:r>
              <a:rPr lang="en-CA" dirty="0"/>
              <a:t>Funding to Canadian public broadcasting is being continuously reduced although liberal government has restored some of the funding</a:t>
            </a:r>
          </a:p>
          <a:p>
            <a:r>
              <a:rPr lang="en-CA" dirty="0"/>
              <a:t>Media corporations in Canada have changed ownership frequently over the last 15 years </a:t>
            </a:r>
          </a:p>
          <a:p>
            <a:r>
              <a:rPr lang="en-CA" dirty="0"/>
              <a:t>A few powerful corporations control most of the media in Canada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7712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5060" y="69259"/>
            <a:ext cx="8874642" cy="6195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9586667" y="4543646"/>
            <a:ext cx="2066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General Framework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039317"/>
            <a:ext cx="4938712" cy="363661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Paul Nesbitt-Larking. </a:t>
            </a:r>
            <a:r>
              <a:rPr lang="en-US" i="1" dirty="0"/>
              <a:t>Politics, Society and the Media</a:t>
            </a:r>
            <a:r>
              <a:rPr lang="en-US" dirty="0"/>
              <a:t> (2</a:t>
            </a:r>
            <a:r>
              <a:rPr lang="en-US" baseline="30000" dirty="0"/>
              <a:t>nd</a:t>
            </a:r>
            <a:r>
              <a:rPr lang="en-US" dirty="0"/>
              <a:t> Edition). Broadview Press. 2009.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3939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CRTC Regulations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CRTC Businesses and Licensing</a:t>
            </a:r>
            <a:endParaRPr lang="en-US" dirty="0"/>
          </a:p>
          <a:p>
            <a:r>
              <a:rPr lang="en-US" dirty="0">
                <a:hlinkClick r:id="rId3"/>
              </a:rPr>
              <a:t>Diversity of Voices Polity</a:t>
            </a:r>
            <a:endParaRPr lang="en-US" dirty="0"/>
          </a:p>
          <a:p>
            <a:pPr lvl="1"/>
            <a:r>
              <a:rPr lang="en-US" dirty="0"/>
              <a:t> 2 out of 3 – Newspaper, Television, Radio Station in same market</a:t>
            </a:r>
          </a:p>
          <a:p>
            <a:pPr lvl="1"/>
            <a:r>
              <a:rPr lang="en-US" dirty="0"/>
              <a:t>Ownership caps –  35% - 45% potentially threatening, over 45% rejected</a:t>
            </a:r>
          </a:p>
          <a:p>
            <a:pPr lvl="1"/>
            <a:r>
              <a:rPr lang="en-US" dirty="0"/>
              <a:t>Incumbent telephone and cable companies cannot consolidate to ‘control the internet’</a:t>
            </a:r>
          </a:p>
          <a:p>
            <a:pPr lvl="1"/>
            <a:r>
              <a:rPr lang="en-US" dirty="0"/>
              <a:t>Vertical integration of programming – ¾ have to be produced from outside sources, 25% Canadian programming from independent producers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>
                <a:hlinkClick r:id="rId4"/>
              </a:rPr>
              <a:t>Examples of CRTC rulings regarding these regulations are contained in this report  </a:t>
            </a: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01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should be the role of public broadcasting?</a:t>
            </a:r>
          </a:p>
          <a:p>
            <a:r>
              <a:rPr lang="en-CA" dirty="0"/>
              <a:t>What should be the role of the government in regards to regulating public broadcasting?</a:t>
            </a:r>
          </a:p>
          <a:p>
            <a:pPr lvl="1"/>
            <a:r>
              <a:rPr lang="en-CA" dirty="0"/>
              <a:t>Regulation content?</a:t>
            </a:r>
          </a:p>
          <a:p>
            <a:pPr lvl="1"/>
            <a:r>
              <a:rPr lang="en-CA" dirty="0"/>
              <a:t>Making sure content is Canadian? </a:t>
            </a:r>
          </a:p>
          <a:p>
            <a:pPr lvl="1"/>
            <a:r>
              <a:rPr lang="en-CA" dirty="0"/>
              <a:t>In formation of national identity?</a:t>
            </a:r>
          </a:p>
          <a:p>
            <a:r>
              <a:rPr lang="en-CA" dirty="0"/>
              <a:t>What should be the role of the government in regards to issuing broadcasting licences?</a:t>
            </a:r>
          </a:p>
          <a:p>
            <a:pPr lvl="1"/>
            <a:r>
              <a:rPr lang="en-CA" dirty="0"/>
              <a:t>Should they allow media companies to control the media markets?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0363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Instructions for Short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CA" sz="5600" dirty="0"/>
              <a:t>Chose a media product – message, campaign, blog post, video, movie, song</a:t>
            </a:r>
          </a:p>
          <a:p>
            <a:r>
              <a:rPr lang="en-CA" sz="5600" dirty="0"/>
              <a:t>Perform an analysis of the media product using the Nesbitt-Larking Model of Politics, Society and the Media (page 2 of the course-pack)</a:t>
            </a:r>
          </a:p>
          <a:p>
            <a:r>
              <a:rPr lang="en-CA" sz="5600" dirty="0"/>
              <a:t>Must be no more than 3 pages (not including references &amp; title page)</a:t>
            </a:r>
          </a:p>
          <a:p>
            <a:r>
              <a:rPr lang="en-CA" sz="5600" dirty="0"/>
              <a:t>Must include at least 5 references (peer-reviewed journals and/or reliable and valid sources of information)</a:t>
            </a:r>
          </a:p>
          <a:p>
            <a:endParaRPr lang="en-CA" sz="5600" dirty="0"/>
          </a:p>
          <a:p>
            <a:r>
              <a:rPr lang="en-CA" sz="6400" b="1" dirty="0"/>
              <a:t>Point allocation:</a:t>
            </a:r>
          </a:p>
          <a:p>
            <a:r>
              <a:rPr lang="en-US" sz="5600" b="1" dirty="0"/>
              <a:t>8 points </a:t>
            </a:r>
            <a:r>
              <a:rPr lang="en-US" sz="5600" dirty="0"/>
              <a:t>– Comprehension of the Nesbitt-Larking Model: Politics, Society and the Media — How well did you describe your media product according to the model? Did you take into consideration each concept (owners &amp; tools, texts, readings, socio-political environment) and the relationships between these concepts? </a:t>
            </a:r>
            <a:endParaRPr lang="en-CA" sz="5600" dirty="0"/>
          </a:p>
          <a:p>
            <a:r>
              <a:rPr lang="en-US" sz="5600" b="1" dirty="0"/>
              <a:t>5 points </a:t>
            </a:r>
            <a:r>
              <a:rPr lang="en-US" sz="5600" dirty="0"/>
              <a:t>– The clarity of the report – Are the arguments clear and concise? Is the report organized properly?</a:t>
            </a:r>
            <a:br>
              <a:rPr lang="en-US" sz="5600" dirty="0"/>
            </a:br>
            <a:r>
              <a:rPr lang="en-US" sz="5600" dirty="0"/>
              <a:t>- When in doubt, use this formula – main argument, support, evidence</a:t>
            </a:r>
          </a:p>
          <a:p>
            <a:r>
              <a:rPr lang="en-US" sz="5600" b="1" dirty="0"/>
              <a:t>5 points </a:t>
            </a:r>
            <a:r>
              <a:rPr lang="en-US" sz="5600" dirty="0"/>
              <a:t>– Information in the report – Is the evidence convincing, relevant, and valid/reliable?  </a:t>
            </a:r>
          </a:p>
          <a:p>
            <a:r>
              <a:rPr lang="en-US" sz="5600" b="1" dirty="0"/>
              <a:t>2 points </a:t>
            </a:r>
            <a:r>
              <a:rPr lang="en-US" sz="5600" dirty="0"/>
              <a:t>– Grammar and citation– Has the report been properly proofread? Is every reference properly cited? Does it adhere to the page requirement guidelines? </a:t>
            </a:r>
            <a:br>
              <a:rPr lang="en-US" sz="2900" dirty="0"/>
            </a:br>
            <a:endParaRPr lang="en-CA" sz="2900" dirty="0"/>
          </a:p>
        </p:txBody>
      </p:sp>
    </p:spTree>
    <p:extLst>
      <p:ext uri="{BB962C8B-B14F-4D97-AF65-F5344CB8AC3E}">
        <p14:creationId xmlns:p14="http://schemas.microsoft.com/office/powerpoint/2010/main" val="2116270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General Framework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039317"/>
            <a:ext cx="4938712" cy="363661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Paul Nesbitt-Larking. </a:t>
            </a:r>
            <a:r>
              <a:rPr lang="en-US" i="1" dirty="0"/>
              <a:t>Politics, Society and the Media</a:t>
            </a:r>
            <a:r>
              <a:rPr lang="en-US" dirty="0"/>
              <a:t> (2</a:t>
            </a:r>
            <a:r>
              <a:rPr lang="en-US" baseline="30000" dirty="0"/>
              <a:t>nd</a:t>
            </a:r>
            <a:r>
              <a:rPr lang="en-US" dirty="0"/>
              <a:t> Edition). Broadview Press. 2009.</a:t>
            </a:r>
          </a:p>
          <a:p>
            <a:endParaRPr lang="en-US" dirty="0"/>
          </a:p>
          <a:p>
            <a:r>
              <a:rPr lang="en-US" dirty="0"/>
              <a:t>Example: Next Slide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6379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FA9E7-02A7-4892-8177-965E6A93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Analyze the Red Campaign</a:t>
            </a: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09875-38C4-485C-89B9-006F1C2B2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>
                <a:hlinkClick r:id="rId2"/>
              </a:rPr>
              <a:t>Red Campaign</a:t>
            </a:r>
            <a:endParaRPr lang="en-CA" dirty="0"/>
          </a:p>
          <a:p>
            <a:pPr lvl="1"/>
            <a:r>
              <a:rPr lang="en-CA" dirty="0">
                <a:hlinkClick r:id="rId3"/>
              </a:rPr>
              <a:t>Jimmy Kimmel</a:t>
            </a:r>
            <a:endParaRPr lang="en-CA" dirty="0"/>
          </a:p>
          <a:p>
            <a:pPr lvl="1"/>
            <a:r>
              <a:rPr lang="en-CA" dirty="0">
                <a:hlinkClick r:id="rId4"/>
              </a:rPr>
              <a:t>Red Campaign Shopathon</a:t>
            </a:r>
            <a:endParaRPr lang="en-CA" dirty="0"/>
          </a:p>
          <a:p>
            <a:pPr lvl="1"/>
            <a:r>
              <a:rPr lang="en-CA" dirty="0">
                <a:hlinkClick r:id="rId5"/>
              </a:rPr>
              <a:t>Bike Ride with Bono</a:t>
            </a:r>
            <a:endParaRPr lang="en-CA" dirty="0"/>
          </a:p>
          <a:p>
            <a:pPr lvl="1"/>
            <a:r>
              <a:rPr lang="en-CA" dirty="0">
                <a:hlinkClick r:id="rId6"/>
              </a:rPr>
              <a:t>Red Song</a:t>
            </a:r>
            <a:endParaRPr lang="en-CA" dirty="0"/>
          </a:p>
          <a:p>
            <a:pPr lvl="1"/>
            <a:r>
              <a:rPr lang="en-CA" dirty="0">
                <a:hlinkClick r:id="rId7"/>
              </a:rPr>
              <a:t>Bono &amp; Oprah News</a:t>
            </a:r>
            <a:endParaRPr lang="en-CA" dirty="0"/>
          </a:p>
          <a:p>
            <a:pPr lvl="1"/>
            <a:r>
              <a:rPr lang="en-CA" dirty="0">
                <a:hlinkClick r:id="rId8"/>
              </a:rPr>
              <a:t>Bono on Oprah</a:t>
            </a:r>
            <a:endParaRPr lang="en-CA" dirty="0"/>
          </a:p>
          <a:p>
            <a:endParaRPr lang="en-CA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73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Questions or concerns?</a:t>
            </a:r>
          </a:p>
        </p:txBody>
      </p:sp>
    </p:spTree>
    <p:extLst>
      <p:ext uri="{BB962C8B-B14F-4D97-AF65-F5344CB8AC3E}">
        <p14:creationId xmlns:p14="http://schemas.microsoft.com/office/powerpoint/2010/main" val="1967410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387F8A-6806-4BAB-B213-416D2885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Analyze the New Gillette Commercial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71A55B-EB34-4CE6-88C4-A7354A876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Gillette 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Focus of this class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7" y="1846263"/>
            <a:ext cx="4845383" cy="4022725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968" y="2039316"/>
            <a:ext cx="4938712" cy="36366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935104" y="1868408"/>
              <a:ext cx="3211920" cy="4035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6304" y="1833128"/>
                <a:ext cx="3274200" cy="41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5975824" y="1788488"/>
              <a:ext cx="4712400" cy="3286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40184" y="1753208"/>
                <a:ext cx="4784760" cy="335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302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General History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r>
              <a:rPr lang="en-CA" dirty="0"/>
              <a:t>Rituals/oral history/drawings/festivals</a:t>
            </a:r>
          </a:p>
          <a:p>
            <a:r>
              <a:rPr lang="en-CA" dirty="0"/>
              <a:t>1300s – Moving metallic types</a:t>
            </a:r>
          </a:p>
          <a:p>
            <a:r>
              <a:rPr lang="en-CA" dirty="0"/>
              <a:t>1400s – Printing press</a:t>
            </a:r>
          </a:p>
          <a:p>
            <a:r>
              <a:rPr lang="en-CA" dirty="0"/>
              <a:t>1900s – Radio</a:t>
            </a:r>
          </a:p>
          <a:p>
            <a:r>
              <a:rPr lang="en-CA" dirty="0"/>
              <a:t>1880s – Motion picture</a:t>
            </a:r>
          </a:p>
          <a:p>
            <a:r>
              <a:rPr lang="en-CA" dirty="0"/>
              <a:t>1920s – Motion picture with sound</a:t>
            </a:r>
          </a:p>
          <a:p>
            <a:r>
              <a:rPr lang="en-CA" dirty="0"/>
              <a:t>1950s – Television</a:t>
            </a:r>
          </a:p>
          <a:p>
            <a:r>
              <a:rPr lang="en-CA" dirty="0"/>
              <a:t>1980s – Internet</a:t>
            </a:r>
          </a:p>
          <a:p>
            <a:r>
              <a:rPr lang="en-CA" dirty="0"/>
              <a:t>1990s – Proliferation of Telecommunications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09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General Outlook of History of Canadian Media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5326"/>
          </a:xfrm>
        </p:spPr>
        <p:txBody>
          <a:bodyPr>
            <a:normAutofit fontScale="25000" lnSpcReduction="20000"/>
          </a:bodyPr>
          <a:lstStyle/>
          <a:p>
            <a:r>
              <a:rPr lang="en-CA" sz="6400" dirty="0"/>
              <a:t>Aboriginal communication is not commodified, it exists through tradition, dance, oral history, etc.  </a:t>
            </a:r>
          </a:p>
          <a:p>
            <a:r>
              <a:rPr lang="en-CA" sz="6400" dirty="0"/>
              <a:t>Colonizers replaced traditional Indigenous forms of communication with commodified ones</a:t>
            </a:r>
          </a:p>
          <a:p>
            <a:r>
              <a:rPr lang="en-CA" sz="6400" dirty="0"/>
              <a:t>Feudalism and monarchies change to capitalism</a:t>
            </a:r>
          </a:p>
          <a:p>
            <a:r>
              <a:rPr lang="en-CA" sz="6400" dirty="0"/>
              <a:t>Media technology develops rapidly (industrialization of the means of production &amp; supporting infrastructure)</a:t>
            </a:r>
          </a:p>
          <a:p>
            <a:r>
              <a:rPr lang="en-CA" sz="6400" dirty="0"/>
              <a:t>United States colonies declare independence from Brittan (1776), some loyalists flee to Canada </a:t>
            </a:r>
          </a:p>
          <a:p>
            <a:r>
              <a:rPr lang="en-CA" sz="6400" dirty="0"/>
              <a:t>Loyalists clash with reformers in Canada</a:t>
            </a:r>
          </a:p>
          <a:p>
            <a:r>
              <a:rPr lang="en-CA" sz="6400" dirty="0"/>
              <a:t>Canada is concerned about American media intrusion &amp; formation of national identity</a:t>
            </a:r>
          </a:p>
          <a:p>
            <a:r>
              <a:rPr lang="en-CA" sz="6400" dirty="0"/>
              <a:t>English and French clash over status of Quebec and language</a:t>
            </a:r>
          </a:p>
          <a:p>
            <a:r>
              <a:rPr lang="en-CA" sz="6400" dirty="0"/>
              <a:t>Development of public broadcasting corporations and regulators</a:t>
            </a:r>
          </a:p>
          <a:p>
            <a:r>
              <a:rPr lang="en-CA" sz="6400" dirty="0"/>
              <a:t>Neo-liberalism: shifting away from publicly funded broadcasting</a:t>
            </a:r>
          </a:p>
          <a:p>
            <a:r>
              <a:rPr lang="en-CA" sz="6400" dirty="0"/>
              <a:t>Rapidly developing communication technology</a:t>
            </a:r>
          </a:p>
          <a:p>
            <a:r>
              <a:rPr lang="en-CA" sz="6400" dirty="0"/>
              <a:t>Private media concentration - Rogers, Shaw, Bell and Telus own 68.7% of the media market in Canada</a:t>
            </a:r>
          </a:p>
          <a:p>
            <a:pPr lvl="1"/>
            <a:r>
              <a:rPr lang="en-CA" sz="4400" dirty="0"/>
              <a:t>Access</a:t>
            </a:r>
          </a:p>
          <a:p>
            <a:pPr lvl="1"/>
            <a:r>
              <a:rPr lang="en-CA" sz="4400" dirty="0"/>
              <a:t>Content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842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Precolonial History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fontScale="70000" lnSpcReduction="20000"/>
          </a:bodyPr>
          <a:lstStyle/>
          <a:p>
            <a:r>
              <a:rPr lang="en-CA" sz="2800" dirty="0"/>
              <a:t>Aboriginal Populations</a:t>
            </a:r>
          </a:p>
          <a:p>
            <a:pPr lvl="1"/>
            <a:r>
              <a:rPr lang="en-CA" sz="2000" dirty="0"/>
              <a:t>Appropriation of voice </a:t>
            </a:r>
          </a:p>
          <a:p>
            <a:pPr lvl="1"/>
            <a:r>
              <a:rPr lang="en-CA" sz="2000" dirty="0"/>
              <a:t>Reclaiming voice – </a:t>
            </a:r>
            <a:r>
              <a:rPr lang="en-CA" sz="2000" dirty="0">
                <a:hlinkClick r:id="rId2"/>
              </a:rPr>
              <a:t>Idle No More</a:t>
            </a:r>
            <a:r>
              <a:rPr lang="en-CA" sz="2000" dirty="0"/>
              <a:t> </a:t>
            </a:r>
            <a:r>
              <a:rPr lang="en-CA" sz="2000" dirty="0">
                <a:hlinkClick r:id="rId3"/>
              </a:rPr>
              <a:t>Flash Mob Round Dance</a:t>
            </a:r>
            <a:r>
              <a:rPr lang="en-CA" sz="2000" dirty="0"/>
              <a:t> </a:t>
            </a:r>
            <a:r>
              <a:rPr lang="en-CA" sz="2000" dirty="0">
                <a:hlinkClick r:id="rId4"/>
              </a:rPr>
              <a:t>Ellen Gabriel </a:t>
            </a:r>
            <a:r>
              <a:rPr lang="en-CA" sz="2000" dirty="0">
                <a:hlinkClick r:id="rId5"/>
              </a:rPr>
              <a:t>UNIST’OT’EN Camp</a:t>
            </a:r>
            <a:endParaRPr lang="en-CA" sz="2000" dirty="0"/>
          </a:p>
          <a:p>
            <a:r>
              <a:rPr lang="en-CA" dirty="0"/>
              <a:t>Oral Tradition</a:t>
            </a:r>
            <a:br>
              <a:rPr lang="en-CA" dirty="0"/>
            </a:br>
            <a:r>
              <a:rPr lang="en-CA" dirty="0"/>
              <a:t>Icons/symbols</a:t>
            </a:r>
            <a:br>
              <a:rPr lang="en-CA" dirty="0"/>
            </a:br>
            <a:r>
              <a:rPr lang="en-CA" dirty="0"/>
              <a:t>Rituals/festivals</a:t>
            </a:r>
            <a:br>
              <a:rPr lang="en-CA" dirty="0"/>
            </a:br>
            <a:r>
              <a:rPr lang="en-CA" dirty="0"/>
              <a:t>Music/singing</a:t>
            </a:r>
            <a:br>
              <a:rPr lang="en-CA" dirty="0"/>
            </a:br>
            <a:r>
              <a:rPr lang="en-CA" dirty="0"/>
              <a:t>Elder knowledge</a:t>
            </a:r>
            <a:br>
              <a:rPr lang="en-CA" dirty="0"/>
            </a:br>
            <a:r>
              <a:rPr lang="en-CA" dirty="0" err="1"/>
              <a:t>Inukshuit</a:t>
            </a:r>
            <a:br>
              <a:rPr lang="en-CA" dirty="0"/>
            </a:br>
            <a:r>
              <a:rPr lang="en-CA" dirty="0"/>
              <a:t>Blackfoot Confederacy </a:t>
            </a:r>
            <a:br>
              <a:rPr lang="en-CA" dirty="0"/>
            </a:br>
            <a:r>
              <a:rPr lang="en-CA" dirty="0"/>
              <a:t>The means of communication do not ‘belong to anyone’ </a:t>
            </a:r>
            <a:br>
              <a:rPr lang="en-CA" dirty="0"/>
            </a:br>
            <a:endParaRPr lang="en-CA" dirty="0"/>
          </a:p>
          <a:p>
            <a:r>
              <a:rPr lang="en-CA" dirty="0"/>
              <a:t>Inukshuk (1970) First attempts to create Inuit film and video production centers in the North to counter the negative impact of American television on young Inuit audiences. </a:t>
            </a:r>
          </a:p>
          <a:p>
            <a:r>
              <a:rPr lang="en-CA" dirty="0" err="1"/>
              <a:t>Anik</a:t>
            </a:r>
            <a:r>
              <a:rPr lang="en-CA" dirty="0"/>
              <a:t> </a:t>
            </a:r>
            <a:r>
              <a:rPr lang="en-CA" dirty="0" err="1"/>
              <a:t>Satalite</a:t>
            </a:r>
            <a:r>
              <a:rPr lang="en-CA" dirty="0"/>
              <a:t> (1973)</a:t>
            </a:r>
          </a:p>
          <a:p>
            <a:r>
              <a:rPr lang="en-CA" dirty="0">
                <a:hlinkClick r:id="rId6"/>
              </a:rPr>
              <a:t>Report in Royal Commission on Aboriginal Peoples</a:t>
            </a:r>
            <a:endParaRPr lang="en-CA" dirty="0"/>
          </a:p>
          <a:p>
            <a:r>
              <a:rPr lang="en-CA" dirty="0">
                <a:hlinkClick r:id="rId7"/>
              </a:rPr>
              <a:t>Truth and Reconciliation Commission of Canada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85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22502"/>
            <a:ext cx="3657600" cy="5937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6603"/>
            <a:ext cx="3657600" cy="5919216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Foundation of Newspapers in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French settlers were largely illiterate – communication mainly oral</a:t>
            </a:r>
          </a:p>
          <a:p>
            <a:r>
              <a:rPr lang="en-CA" dirty="0"/>
              <a:t>In 1759, British overpower French in their stronghold terrorises</a:t>
            </a:r>
          </a:p>
          <a:p>
            <a:r>
              <a:rPr lang="en-CA" dirty="0">
                <a:hlinkClick r:id="rId4"/>
              </a:rPr>
              <a:t>1752 – Halifax Gazette </a:t>
            </a:r>
            <a:r>
              <a:rPr lang="en-CA" dirty="0"/>
              <a:t>– John </a:t>
            </a:r>
            <a:r>
              <a:rPr lang="en-CA" dirty="0" err="1"/>
              <a:t>Bushell</a:t>
            </a:r>
            <a:endParaRPr lang="en-CA" dirty="0"/>
          </a:p>
          <a:p>
            <a:r>
              <a:rPr lang="en-CA" dirty="0"/>
              <a:t>1785 – </a:t>
            </a:r>
            <a:r>
              <a:rPr lang="en-CA" dirty="0">
                <a:hlinkClick r:id="rId5"/>
              </a:rPr>
              <a:t>Christopher Sower </a:t>
            </a:r>
            <a:r>
              <a:rPr lang="en-CA" dirty="0"/>
              <a:t>became King’s Printer for New Brunswick</a:t>
            </a:r>
          </a:p>
          <a:p>
            <a:r>
              <a:rPr lang="en-CA" dirty="0"/>
              <a:t>Late 1700s – British North America established a limited number of gazettes in  a variety communities including Montreal, Halifax, Quebec, Newark (Capital of Upper Canada, now Niagara on the Lake). </a:t>
            </a:r>
          </a:p>
          <a:p>
            <a:r>
              <a:rPr lang="en-CA" dirty="0"/>
              <a:t>1800 - 1810 – Independent press began</a:t>
            </a:r>
          </a:p>
          <a:p>
            <a:pPr lvl="1"/>
            <a:r>
              <a:rPr lang="en-CA" dirty="0"/>
              <a:t>Irish Vindicator (1828) – William Lyon Mackenzie</a:t>
            </a:r>
          </a:p>
          <a:p>
            <a:pPr lvl="1"/>
            <a:r>
              <a:rPr lang="en-CA" dirty="0"/>
              <a:t>Colonial Advocate (1824) – William </a:t>
            </a:r>
            <a:r>
              <a:rPr lang="en-CA"/>
              <a:t>Lyon Mackenzie</a:t>
            </a:r>
          </a:p>
          <a:p>
            <a:pPr lvl="1"/>
            <a:r>
              <a:rPr lang="en-CA"/>
              <a:t>Le </a:t>
            </a:r>
            <a:r>
              <a:rPr lang="en-CA" dirty="0" err="1"/>
              <a:t>Canadien</a:t>
            </a:r>
            <a:r>
              <a:rPr lang="en-CA" dirty="0"/>
              <a:t> (1806) – French independent press</a:t>
            </a:r>
          </a:p>
          <a:p>
            <a:pPr lvl="1"/>
            <a:r>
              <a:rPr lang="en-CA" dirty="0"/>
              <a:t>Funding began coming from subscriptions and advertising</a:t>
            </a:r>
          </a:p>
          <a:p>
            <a:pPr lvl="1"/>
            <a:r>
              <a:rPr lang="en-CA" dirty="0"/>
              <a:t>Most owners were writers and printers</a:t>
            </a:r>
          </a:p>
          <a:p>
            <a:pPr marL="201168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241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Nineteenth Century Political Culture and Media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r>
              <a:rPr lang="en-CA" dirty="0"/>
              <a:t>Loyalists vs reformers</a:t>
            </a:r>
          </a:p>
          <a:p>
            <a:r>
              <a:rPr lang="en-CA" dirty="0"/>
              <a:t>Reformers include: </a:t>
            </a:r>
          </a:p>
          <a:p>
            <a:pPr lvl="1"/>
            <a:r>
              <a:rPr lang="en-CA" dirty="0">
                <a:hlinkClick r:id="rId2"/>
              </a:rPr>
              <a:t>William Lyon Mackenzie</a:t>
            </a:r>
            <a:endParaRPr lang="en-CA" dirty="0"/>
          </a:p>
          <a:p>
            <a:pPr lvl="1"/>
            <a:r>
              <a:rPr lang="en-CA" b="1" dirty="0">
                <a:hlinkClick r:id="rId3"/>
              </a:rPr>
              <a:t>Joseph Howe </a:t>
            </a:r>
            <a:r>
              <a:rPr lang="en-CA" b="1" dirty="0"/>
              <a:t>– Charged with libel and acquitted</a:t>
            </a:r>
          </a:p>
          <a:p>
            <a:pPr lvl="1"/>
            <a:r>
              <a:rPr lang="en-CA" dirty="0">
                <a:hlinkClick r:id="rId4"/>
              </a:rPr>
              <a:t>Etienne Parent</a:t>
            </a:r>
            <a:r>
              <a:rPr lang="en-CA" dirty="0"/>
              <a:t> – Le </a:t>
            </a:r>
            <a:r>
              <a:rPr lang="en-CA" dirty="0" err="1"/>
              <a:t>Canadien</a:t>
            </a:r>
            <a:endParaRPr lang="en-CA" dirty="0"/>
          </a:p>
          <a:p>
            <a:pPr lvl="1"/>
            <a:r>
              <a:rPr lang="en-CA" dirty="0" err="1">
                <a:hlinkClick r:id="rId5"/>
              </a:rPr>
              <a:t>Bartimus</a:t>
            </a:r>
            <a:r>
              <a:rPr lang="en-CA" dirty="0">
                <a:hlinkClick r:id="rId5"/>
              </a:rPr>
              <a:t> Ferguson</a:t>
            </a:r>
            <a:r>
              <a:rPr lang="en-CA" dirty="0"/>
              <a:t> – Niagara Spectator</a:t>
            </a:r>
          </a:p>
          <a:p>
            <a:pPr lvl="1"/>
            <a:r>
              <a:rPr lang="en-CA" dirty="0">
                <a:hlinkClick r:id="rId6"/>
              </a:rPr>
              <a:t>Amor de Cosmos </a:t>
            </a:r>
            <a:r>
              <a:rPr lang="en-CA" dirty="0"/>
              <a:t>– British Colonist</a:t>
            </a:r>
          </a:p>
          <a:p>
            <a:pPr lvl="1"/>
            <a:endParaRPr lang="en-CA" dirty="0"/>
          </a:p>
          <a:p>
            <a:pPr marL="201168" lvl="1" indent="0">
              <a:buNone/>
            </a:pPr>
            <a:r>
              <a:rPr lang="en-CA" dirty="0"/>
              <a:t>About ¼ of the participants at the Charlottetown Conference were journalists, editors and publishers</a:t>
            </a:r>
          </a:p>
          <a:p>
            <a:pPr marL="201168" lvl="1" indent="0">
              <a:buNone/>
            </a:pPr>
            <a:r>
              <a:rPr lang="en-CA" dirty="0"/>
              <a:t>1843 – Defendants can defend libel by demonstrating the truth</a:t>
            </a:r>
          </a:p>
        </p:txBody>
      </p:sp>
    </p:spTree>
    <p:extLst>
      <p:ext uri="{BB962C8B-B14F-4D97-AF65-F5344CB8AC3E}">
        <p14:creationId xmlns:p14="http://schemas.microsoft.com/office/powerpoint/2010/main" val="6744127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4728</TotalTime>
  <Words>1521</Words>
  <Application>Microsoft Office PowerPoint</Application>
  <PresentationFormat>Widescreen</PresentationFormat>
  <Paragraphs>198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Calibri</vt:lpstr>
      <vt:lpstr>Calibri Light</vt:lpstr>
      <vt:lpstr>Retrospect</vt:lpstr>
      <vt:lpstr>Media, Technology and Politics</vt:lpstr>
      <vt:lpstr>General Framework</vt:lpstr>
      <vt:lpstr>Let’s Analyze the New Gillette Commercial</vt:lpstr>
      <vt:lpstr>Focus of this class</vt:lpstr>
      <vt:lpstr>General History of Media</vt:lpstr>
      <vt:lpstr>General Outlook of History of Canadian Media</vt:lpstr>
      <vt:lpstr>Precolonial History of Media</vt:lpstr>
      <vt:lpstr>Foundation of Newspapers in Canada</vt:lpstr>
      <vt:lpstr>Nineteenth Century Political Culture and Media </vt:lpstr>
      <vt:lpstr>Technology &amp; Media in the 1800s</vt:lpstr>
      <vt:lpstr>Beginnings of a Mass Media</vt:lpstr>
      <vt:lpstr>Media and Nation Building in Canada</vt:lpstr>
      <vt:lpstr>Emergence of Broadcast Regulations</vt:lpstr>
      <vt:lpstr>Emergence of Broadcast Regulations</vt:lpstr>
      <vt:lpstr>Development of the CRTC</vt:lpstr>
      <vt:lpstr>CRTC Mandate</vt:lpstr>
      <vt:lpstr>Canadian Film Industry</vt:lpstr>
      <vt:lpstr>Globalization and Canadian Media</vt:lpstr>
      <vt:lpstr>PowerPoint Presentation</vt:lpstr>
      <vt:lpstr>CRTC Regulations </vt:lpstr>
      <vt:lpstr>Discussion</vt:lpstr>
      <vt:lpstr>Instructions for Short Paper</vt:lpstr>
      <vt:lpstr>General Framework</vt:lpstr>
      <vt:lpstr>Analyze the Red Campaign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</dc:title>
  <dc:creator>Erik Chevrier</dc:creator>
  <cp:lastModifiedBy>Erik Chevrier</cp:lastModifiedBy>
  <cp:revision>446</cp:revision>
  <dcterms:created xsi:type="dcterms:W3CDTF">2015-09-08T04:44:55Z</dcterms:created>
  <dcterms:modified xsi:type="dcterms:W3CDTF">2019-01-18T19:14:20Z</dcterms:modified>
</cp:coreProperties>
</file>