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85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304" r:id="rId13"/>
    <p:sldId id="305" r:id="rId14"/>
    <p:sldId id="291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3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8" autoAdjust="0"/>
    <p:restoredTop sz="94660"/>
  </p:normalViewPr>
  <p:slideViewPr>
    <p:cSldViewPr snapToGrid="0">
      <p:cViewPr>
        <p:scale>
          <a:sx n="88" d="100"/>
          <a:sy n="88" d="100"/>
        </p:scale>
        <p:origin x="80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2019-01-21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9249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2019-01-21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5232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2019-01-21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998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2019-01-21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3276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2019-01-21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1957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2019-01-21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40644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2019-01-21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21365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2019-01-21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6941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2019-01-21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9371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21842BA-7EFE-4E94-BF70-CCD5482705EF}" type="datetimeFigureOut">
              <a:rPr lang="en-CA" smtClean="0"/>
              <a:t>2019-01-21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35219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2019-01-21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2386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21842BA-7EFE-4E94-BF70-CCD5482705EF}" type="datetimeFigureOut">
              <a:rPr lang="en-CA" smtClean="0"/>
              <a:t>2019-01-21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2822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wtmTJW9ic8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Motivation and Emotion in Daily Life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/>
              <a:t>Physiological Needs</a:t>
            </a:r>
          </a:p>
          <a:p>
            <a:r>
              <a:rPr lang="en-CA" dirty="0"/>
              <a:t>January 21</a:t>
            </a:r>
            <a:r>
              <a:rPr lang="en-CA" baseline="30000" dirty="0"/>
              <a:t>st</a:t>
            </a:r>
            <a:r>
              <a:rPr lang="en-CA" dirty="0"/>
              <a:t>, 2019</a:t>
            </a:r>
          </a:p>
          <a:p>
            <a:r>
              <a:rPr lang="en-CA" dirty="0"/>
              <a:t>Erik Chevrier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1860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73E80-5C38-4B79-AA20-B57121430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Homeostatic Mechanism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629A008-A258-4C08-AE8A-F9908955DD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197" y="1860732"/>
            <a:ext cx="4696565" cy="4452983"/>
          </a:xfrm>
        </p:spPr>
      </p:pic>
    </p:spTree>
    <p:extLst>
      <p:ext uri="{BB962C8B-B14F-4D97-AF65-F5344CB8AC3E}">
        <p14:creationId xmlns:p14="http://schemas.microsoft.com/office/powerpoint/2010/main" val="9946696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304A1-DEA8-4EFB-B702-64CDF8574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Thirst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DF44DE-35C8-4E1A-98C8-47536CAEBD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73637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Our bodies are about 2/3rds water</a:t>
            </a:r>
          </a:p>
          <a:p>
            <a:pPr lvl="1"/>
            <a:r>
              <a:rPr lang="en-US" dirty="0"/>
              <a:t>2% reduction in water volume makes you thirsty</a:t>
            </a:r>
          </a:p>
          <a:p>
            <a:pPr lvl="1"/>
            <a:r>
              <a:rPr lang="en-US" dirty="0"/>
              <a:t>3% causes dehydration</a:t>
            </a:r>
          </a:p>
          <a:p>
            <a:r>
              <a:rPr lang="en-US" dirty="0"/>
              <a:t>Physiological Regulation </a:t>
            </a:r>
          </a:p>
          <a:p>
            <a:pPr lvl="1"/>
            <a:r>
              <a:rPr lang="en-US" dirty="0"/>
              <a:t>Intracellular fluids – Inside cells (40% body weight) – osmometric thirst (cellular de/hydration)</a:t>
            </a:r>
          </a:p>
          <a:p>
            <a:pPr lvl="1"/>
            <a:r>
              <a:rPr lang="en-US" dirty="0"/>
              <a:t>Extracellular fluids – Outside cells (20% body weight) – volumetric thirst (hypo/hypervolemia)</a:t>
            </a:r>
          </a:p>
          <a:p>
            <a:pPr marL="201168" lvl="1" indent="0">
              <a:buNone/>
            </a:pPr>
            <a:r>
              <a:rPr lang="en-US" i="1" dirty="0"/>
              <a:t>Double-depletion model</a:t>
            </a:r>
          </a:p>
          <a:p>
            <a:pPr lvl="2"/>
            <a:r>
              <a:rPr lang="en-US" i="1" dirty="0"/>
              <a:t>Osmometric thirst is the primary cause of thirst activation</a:t>
            </a:r>
          </a:p>
          <a:p>
            <a:pPr marL="384048" lvl="2" indent="0">
              <a:buNone/>
            </a:pPr>
            <a:r>
              <a:rPr lang="en-US" sz="1800" i="1" dirty="0"/>
              <a:t>Hypothalamus (blood/salt volume) –  Pituitary gland (antidiuretic hormone – ADH) – Kidneys (conserve water)</a:t>
            </a:r>
          </a:p>
          <a:p>
            <a:r>
              <a:rPr lang="en-US" dirty="0"/>
              <a:t>Negative feedback mechanisms</a:t>
            </a:r>
          </a:p>
          <a:p>
            <a:pPr lvl="1"/>
            <a:r>
              <a:rPr lang="en-US" dirty="0"/>
              <a:t>Number of swallows (small influence)</a:t>
            </a:r>
          </a:p>
          <a:p>
            <a:pPr lvl="1"/>
            <a:r>
              <a:rPr lang="en-US" dirty="0"/>
              <a:t>Stomach (small influence)</a:t>
            </a:r>
          </a:p>
          <a:p>
            <a:pPr lvl="1"/>
            <a:r>
              <a:rPr lang="en-US" dirty="0"/>
              <a:t>Bloodstream (small influence)</a:t>
            </a:r>
          </a:p>
          <a:p>
            <a:pPr lvl="1"/>
            <a:r>
              <a:rPr lang="en-US" dirty="0"/>
              <a:t>Cellular hydration (greatest influence)</a:t>
            </a:r>
            <a:endParaRPr lang="en-US" i="1" dirty="0"/>
          </a:p>
          <a:p>
            <a:r>
              <a:rPr lang="en-US" dirty="0"/>
              <a:t>Reasons why people drink </a:t>
            </a:r>
          </a:p>
          <a:p>
            <a:pPr lvl="1"/>
            <a:r>
              <a:rPr lang="en-US" dirty="0"/>
              <a:t>Thirst-related replenishment – Biological need</a:t>
            </a:r>
          </a:p>
          <a:p>
            <a:pPr lvl="1"/>
            <a:r>
              <a:rPr lang="en-US" dirty="0"/>
              <a:t>Non-thirst-related taste – Flavour incentive </a:t>
            </a:r>
          </a:p>
          <a:p>
            <a:pPr lvl="1"/>
            <a:r>
              <a:rPr lang="en-US" dirty="0"/>
              <a:t>Non-thirst-related attraction to or addiction to a substance in water</a:t>
            </a:r>
            <a:endParaRPr lang="en-US" i="1" dirty="0"/>
          </a:p>
          <a:p>
            <a:pPr lvl="1"/>
            <a:endParaRPr lang="en-US" i="1" dirty="0"/>
          </a:p>
          <a:p>
            <a:pPr lvl="1"/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2936559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73E80-5C38-4B79-AA20-B57121430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Homeostatic Mechanism – Practice With Thirst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629A008-A258-4C08-AE8A-F9908955DD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197" y="1860732"/>
            <a:ext cx="4696565" cy="4452983"/>
          </a:xfrm>
        </p:spPr>
      </p:pic>
    </p:spTree>
    <p:extLst>
      <p:ext uri="{BB962C8B-B14F-4D97-AF65-F5344CB8AC3E}">
        <p14:creationId xmlns:p14="http://schemas.microsoft.com/office/powerpoint/2010/main" val="25978281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88C38-8D61-4BE6-915F-C153C9FD8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Preview for Next Class….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01F671-9185-4FFF-8D7F-09BE21B18D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following slides will be covered on Wednesday, January 23</a:t>
            </a:r>
            <a:r>
              <a:rPr lang="en-US" baseline="30000" dirty="0"/>
              <a:t>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8849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73C4D-2295-4287-98ED-2F1D9B5FF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Hunger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DE144D-A43D-42CE-A7AA-D6762EEFC1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Involves</a:t>
            </a:r>
          </a:p>
          <a:p>
            <a:pPr lvl="1"/>
            <a:r>
              <a:rPr lang="en-US" dirty="0"/>
              <a:t>Short-term homeostatic-based models</a:t>
            </a:r>
          </a:p>
          <a:p>
            <a:pPr lvl="1"/>
            <a:r>
              <a:rPr lang="en-US" dirty="0"/>
              <a:t>Long-term genetic and metabolism energy balance models</a:t>
            </a:r>
          </a:p>
          <a:p>
            <a:pPr lvl="1"/>
            <a:r>
              <a:rPr lang="en-US" dirty="0"/>
              <a:t>Cognitive-social-environmental models</a:t>
            </a:r>
          </a:p>
        </p:txBody>
      </p:sp>
    </p:spTree>
    <p:extLst>
      <p:ext uri="{BB962C8B-B14F-4D97-AF65-F5344CB8AC3E}">
        <p14:creationId xmlns:p14="http://schemas.microsoft.com/office/powerpoint/2010/main" val="34767412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73E80-5C38-4B79-AA20-B57121430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Homeostatic Mechanism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629A008-A258-4C08-AE8A-F9908955DD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197" y="1860732"/>
            <a:ext cx="4696565" cy="4452983"/>
          </a:xfrm>
        </p:spPr>
      </p:pic>
    </p:spTree>
    <p:extLst>
      <p:ext uri="{BB962C8B-B14F-4D97-AF65-F5344CB8AC3E}">
        <p14:creationId xmlns:p14="http://schemas.microsoft.com/office/powerpoint/2010/main" val="39318829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AD942FD-0984-4869-B650-069517A7C3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66556" y="640081"/>
            <a:ext cx="5647102" cy="505415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2801989-8A2F-4797-B6CB-299A9B81B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1110" y="639097"/>
            <a:ext cx="3401961" cy="368601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100">
                <a:solidFill>
                  <a:schemeClr val="tx1">
                    <a:lumMod val="85000"/>
                    <a:lumOff val="15000"/>
                  </a:schemeClr>
                </a:solidFill>
              </a:rPr>
              <a:t>Comprehensive Model of Hunger Regulation</a:t>
            </a:r>
          </a:p>
        </p:txBody>
      </p:sp>
    </p:spTree>
    <p:extLst>
      <p:ext uri="{BB962C8B-B14F-4D97-AF65-F5344CB8AC3E}">
        <p14:creationId xmlns:p14="http://schemas.microsoft.com/office/powerpoint/2010/main" val="4257426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BA446-17AE-49B4-8D63-8E73DD671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Short-term Appetite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61A914-AAEA-4430-8B15-EAF8EE0CE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300" b="1" dirty="0" err="1"/>
              <a:t>Glucostatic</a:t>
            </a:r>
            <a:r>
              <a:rPr lang="en-US" sz="3300" b="1" dirty="0"/>
              <a:t> hypothesis </a:t>
            </a:r>
            <a:r>
              <a:rPr lang="en-US" dirty="0"/>
              <a:t>is a homeostatic model of short-term appetite</a:t>
            </a:r>
          </a:p>
          <a:p>
            <a:r>
              <a:rPr lang="en-US" dirty="0"/>
              <a:t>When blood glucose drops, people feel hungry and want to eat</a:t>
            </a:r>
          </a:p>
          <a:p>
            <a:pPr lvl="1"/>
            <a:r>
              <a:rPr lang="en-US" dirty="0"/>
              <a:t>Cells require glucose to produce energy</a:t>
            </a:r>
          </a:p>
          <a:p>
            <a:r>
              <a:rPr lang="en-US" dirty="0"/>
              <a:t>When blood glucose is low, the </a:t>
            </a:r>
            <a:r>
              <a:rPr lang="en-US" b="1" dirty="0"/>
              <a:t>LIVER </a:t>
            </a:r>
            <a:r>
              <a:rPr lang="en-US" dirty="0"/>
              <a:t>sends an excitatory signal to the </a:t>
            </a:r>
            <a:r>
              <a:rPr lang="en-US" b="1" dirty="0"/>
              <a:t>LATERAL HYPOTHALAMUS (LH)</a:t>
            </a:r>
          </a:p>
          <a:p>
            <a:r>
              <a:rPr lang="en-US" dirty="0"/>
              <a:t>The </a:t>
            </a:r>
            <a:r>
              <a:rPr lang="en-US" b="1" dirty="0"/>
              <a:t>VENTROMEDIAL HYPOTHALAMUS (VMH) </a:t>
            </a:r>
            <a:r>
              <a:rPr lang="en-US" dirty="0"/>
              <a:t>is responsible for negative feedback</a:t>
            </a:r>
            <a:r>
              <a:rPr lang="en-US" b="1" dirty="0"/>
              <a:t>.</a:t>
            </a:r>
          </a:p>
          <a:p>
            <a:pPr lvl="1"/>
            <a:r>
              <a:rPr lang="en-US" dirty="0"/>
              <a:t>The liver detects high levels of glucose, the stomach bloats and the gut peptide CHOLECYSTOKININ (CCK) is released</a:t>
            </a:r>
          </a:p>
          <a:p>
            <a:r>
              <a:rPr lang="en-US" dirty="0"/>
              <a:t>Other factors that influence short-term appetite is the </a:t>
            </a:r>
            <a:r>
              <a:rPr lang="en-US" b="1" dirty="0"/>
              <a:t>stomach</a:t>
            </a:r>
            <a:r>
              <a:rPr lang="en-US" dirty="0"/>
              <a:t> and </a:t>
            </a:r>
            <a:r>
              <a:rPr lang="en-US" b="1" dirty="0"/>
              <a:t>body temperature</a:t>
            </a:r>
          </a:p>
          <a:p>
            <a:pPr lvl="1"/>
            <a:r>
              <a:rPr lang="en-US" b="1" dirty="0"/>
              <a:t>Stomach distension </a:t>
            </a:r>
          </a:p>
          <a:p>
            <a:pPr lvl="2"/>
            <a:r>
              <a:rPr lang="en-US" b="1" dirty="0"/>
              <a:t>60% empty = hint of hunger</a:t>
            </a:r>
          </a:p>
          <a:p>
            <a:pPr lvl="2"/>
            <a:r>
              <a:rPr lang="en-US" b="1" dirty="0"/>
              <a:t>90% empty = maximum hunger</a:t>
            </a:r>
          </a:p>
          <a:p>
            <a:r>
              <a:rPr lang="en-US" dirty="0"/>
              <a:t>High protein &amp; high fiber meals produce the greatest satiety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6081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C6E34-1C63-464C-887E-125441878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Long-term Energy Balance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30E1E-43C7-4879-A5E7-369240B19E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>
            <a:normAutofit fontScale="92500" lnSpcReduction="20000"/>
          </a:bodyPr>
          <a:lstStyle/>
          <a:p>
            <a:r>
              <a:rPr lang="en-US" sz="2600" b="1" dirty="0" err="1"/>
              <a:t>Lipostatic</a:t>
            </a:r>
            <a:r>
              <a:rPr lang="en-US" sz="2600" b="1" dirty="0"/>
              <a:t> hypothesis </a:t>
            </a:r>
            <a:r>
              <a:rPr lang="en-US" sz="2200" dirty="0"/>
              <a:t>– when the mass of fat stored drops below its homeostatic balance, adipose tissue secrets hormones into the bloodstream to promote hunger that increase food intake</a:t>
            </a:r>
          </a:p>
          <a:p>
            <a:r>
              <a:rPr lang="en-US" dirty="0"/>
              <a:t>Hormones that play a key role in hunger</a:t>
            </a:r>
          </a:p>
          <a:p>
            <a:pPr lvl="1"/>
            <a:r>
              <a:rPr lang="en-US" b="1" dirty="0"/>
              <a:t>Ghrelin</a:t>
            </a:r>
            <a:r>
              <a:rPr lang="en-US" dirty="0"/>
              <a:t> – Manufactured in stomach, circulated in the blood, detected and monitored by the lateral hypothalamus (LH) via stomach and intestines</a:t>
            </a:r>
          </a:p>
          <a:p>
            <a:pPr lvl="2"/>
            <a:r>
              <a:rPr lang="en-US" sz="1300" dirty="0"/>
              <a:t>Ghrelin fluctuates throughout the day and peaks around breakfast, lunch, dinner</a:t>
            </a:r>
          </a:p>
          <a:p>
            <a:pPr lvl="2"/>
            <a:r>
              <a:rPr lang="en-US" sz="1300" dirty="0"/>
              <a:t>Eating food causes a rapid fall in ghrelin</a:t>
            </a:r>
          </a:p>
          <a:p>
            <a:pPr lvl="2"/>
            <a:r>
              <a:rPr lang="en-US" sz="1300" dirty="0"/>
              <a:t>Ghrelin was chronically higher when people were on a diet than if they were not on a diet</a:t>
            </a:r>
          </a:p>
          <a:p>
            <a:pPr lvl="1"/>
            <a:r>
              <a:rPr lang="en-US" b="1" dirty="0"/>
              <a:t>Leptin </a:t>
            </a:r>
            <a:r>
              <a:rPr lang="en-US" dirty="0"/>
              <a:t>– Manufactured by fat cells throughout the body, circulated in the blood, detected and monitored by the ventromedial hypothalamus (VMH) via stomach and intestines</a:t>
            </a:r>
          </a:p>
          <a:p>
            <a:pPr lvl="1"/>
            <a:r>
              <a:rPr lang="en-US" sz="1600" dirty="0"/>
              <a:t>Responsible for negative feedback</a:t>
            </a:r>
          </a:p>
          <a:p>
            <a:pPr lvl="1"/>
            <a:endParaRPr lang="en-US" sz="1600" dirty="0"/>
          </a:p>
          <a:p>
            <a:pPr marL="201168" lvl="1" indent="0">
              <a:buNone/>
            </a:pPr>
            <a:r>
              <a:rPr lang="en-US" sz="2600" b="1" dirty="0"/>
              <a:t>Set-Point Theory</a:t>
            </a:r>
            <a:r>
              <a:rPr lang="en-US" sz="2200" b="1" dirty="0"/>
              <a:t> </a:t>
            </a:r>
            <a:r>
              <a:rPr lang="en-US" sz="2200" dirty="0"/>
              <a:t>- Each individual has a biologically determined body weight or “fat thermostat” that is set by genetics either at birth or shortly thereafter. </a:t>
            </a:r>
          </a:p>
          <a:p>
            <a:pPr lvl="1"/>
            <a:r>
              <a:rPr lang="en-US" dirty="0"/>
              <a:t>Hunger is determined by the size of the fat cells, not the number of cells</a:t>
            </a:r>
          </a:p>
          <a:p>
            <a:pPr marL="201168" lvl="1" indent="0">
              <a:buNone/>
            </a:pPr>
            <a:endParaRPr lang="en-US" dirty="0"/>
          </a:p>
          <a:p>
            <a:pPr marL="201168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4903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F561D-5ED1-4FA4-8C78-B8EC517DD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 sz="4400"/>
              <a:t>Environmental &amp; Self-Regulatory Influences</a:t>
            </a: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2674F-304F-4D2C-AAE2-AC01898AB7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/>
          <a:lstStyle/>
          <a:p>
            <a:r>
              <a:rPr lang="en-US"/>
              <a:t>There are many </a:t>
            </a:r>
            <a:r>
              <a:rPr lang="en-US" b="1"/>
              <a:t>ENVIRONMENTAL FACTORS </a:t>
            </a:r>
            <a:r>
              <a:rPr lang="en-US"/>
              <a:t>that influence hunger</a:t>
            </a:r>
          </a:p>
          <a:p>
            <a:pPr lvl="1"/>
            <a:r>
              <a:rPr lang="en-US"/>
              <a:t>Time, smell of food, seeing food, social occasion/facilitation/pressure, etc. </a:t>
            </a:r>
          </a:p>
          <a:p>
            <a:endParaRPr lang="en-US"/>
          </a:p>
          <a:p>
            <a:r>
              <a:rPr lang="en-US" b="1"/>
              <a:t>SELF-REGULATED INFLUENCES </a:t>
            </a:r>
            <a:r>
              <a:rPr lang="en-US"/>
              <a:t>include: </a:t>
            </a:r>
          </a:p>
          <a:p>
            <a:pPr lvl="1"/>
            <a:r>
              <a:rPr lang="en-US"/>
              <a:t>Cognitively Regulated Eating Style</a:t>
            </a:r>
          </a:p>
          <a:p>
            <a:pPr lvl="2"/>
            <a:r>
              <a:rPr lang="en-US"/>
              <a:t>Dieters have issues with having willpower over our physiology; getting environmental cues and our own feelings</a:t>
            </a:r>
          </a:p>
          <a:p>
            <a:pPr lvl="2"/>
            <a:r>
              <a:rPr lang="en-US"/>
              <a:t>Dieters need to deaden internal cues and substitute cognitive controls</a:t>
            </a:r>
          </a:p>
          <a:p>
            <a:pPr lvl="1"/>
            <a:r>
              <a:rPr lang="en-US"/>
              <a:t>Restraint-Release Situations</a:t>
            </a:r>
          </a:p>
          <a:p>
            <a:pPr lvl="2"/>
            <a:r>
              <a:rPr lang="en-US"/>
              <a:t>Under conditions of stress, anxiety, alcohol, depression, and/or exposure to high calorie foods, dieters become susceptible to disinhibition (restraint-release) of their cognitively regulated eating style</a:t>
            </a:r>
          </a:p>
          <a:p>
            <a:pPr lvl="2"/>
            <a:endParaRPr lang="en-US"/>
          </a:p>
          <a:p>
            <a:pPr lvl="1"/>
            <a:endParaRPr lang="en-US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37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ECC2B-7C4C-4500-A9F8-1D695DB04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73098D-83D3-4904-8212-68984C7655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What types of beverages do you drink? Why?</a:t>
            </a:r>
          </a:p>
          <a:p>
            <a:pPr lvl="1"/>
            <a:r>
              <a:rPr lang="en-US" sz="2100" dirty="0"/>
              <a:t>How often do you drink water in a day? Do you usually drink bottled water or tap water? </a:t>
            </a:r>
          </a:p>
          <a:p>
            <a:pPr lvl="1"/>
            <a:r>
              <a:rPr lang="en-US" sz="2100" dirty="0"/>
              <a:t>What other drinks do you intake? Why? </a:t>
            </a:r>
          </a:p>
          <a:p>
            <a:pPr lvl="1"/>
            <a:r>
              <a:rPr lang="en-US" sz="2100" dirty="0"/>
              <a:t>What drinks provide the best satiety</a:t>
            </a:r>
            <a:r>
              <a:rPr lang="en-US" sz="2100"/>
              <a:t>? </a:t>
            </a:r>
            <a:endParaRPr lang="en-US" sz="2100" dirty="0"/>
          </a:p>
          <a:p>
            <a:r>
              <a:rPr lang="en-US" sz="2800" dirty="0"/>
              <a:t>What do you typically eat? Why?</a:t>
            </a:r>
          </a:p>
          <a:p>
            <a:pPr lvl="1"/>
            <a:r>
              <a:rPr lang="en-US" sz="2000" dirty="0"/>
              <a:t>Do you typically cook your own food?</a:t>
            </a:r>
          </a:p>
          <a:p>
            <a:pPr lvl="1"/>
            <a:r>
              <a:rPr lang="en-US" sz="2000" dirty="0"/>
              <a:t>Do you frequently eat at restaurants? </a:t>
            </a:r>
          </a:p>
          <a:p>
            <a:pPr lvl="1"/>
            <a:r>
              <a:rPr lang="en-US" sz="2000" dirty="0"/>
              <a:t>What is your favourite food? Why?</a:t>
            </a:r>
          </a:p>
          <a:p>
            <a:pPr lvl="1"/>
            <a:r>
              <a:rPr lang="en-US" sz="2000" dirty="0"/>
              <a:t>What food do you dislike? Why? </a:t>
            </a:r>
          </a:p>
          <a:p>
            <a:pPr lvl="1"/>
            <a:r>
              <a:rPr lang="en-US" sz="2000" dirty="0"/>
              <a:t>Do you think about health when making food choices? If so, what do you think about? </a:t>
            </a:r>
          </a:p>
          <a:p>
            <a:pPr lvl="1"/>
            <a:r>
              <a:rPr lang="en-US" sz="2000" dirty="0"/>
              <a:t>Do you think about ethics when making food choices? If so, what do you think about? </a:t>
            </a:r>
          </a:p>
        </p:txBody>
      </p:sp>
    </p:spTree>
    <p:extLst>
      <p:ext uri="{BB962C8B-B14F-4D97-AF65-F5344CB8AC3E}">
        <p14:creationId xmlns:p14="http://schemas.microsoft.com/office/powerpoint/2010/main" val="37645555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AD942FD-0984-4869-B650-069517A7C3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66556" y="640081"/>
            <a:ext cx="5647102" cy="505415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2801989-8A2F-4797-B6CB-299A9B81B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1110" y="639097"/>
            <a:ext cx="3401961" cy="368601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100">
                <a:solidFill>
                  <a:schemeClr val="tx1">
                    <a:lumMod val="85000"/>
                    <a:lumOff val="15000"/>
                  </a:schemeClr>
                </a:solidFill>
              </a:rPr>
              <a:t>Comprehensive Model of Hunger Regulation</a:t>
            </a:r>
          </a:p>
        </p:txBody>
      </p:sp>
    </p:spTree>
    <p:extLst>
      <p:ext uri="{BB962C8B-B14F-4D97-AF65-F5344CB8AC3E}">
        <p14:creationId xmlns:p14="http://schemas.microsoft.com/office/powerpoint/2010/main" val="19060392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0FA3A-E12E-409C-A44B-E83DBC71C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Your Belly Controls Your Brain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99D78A-C8D8-445A-AAC1-5E0E48A290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hlinkClick r:id="rId2"/>
              </a:rPr>
              <a:t>Video: How Your Belly Controls Your Brain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032746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D2259-15F4-4241-A7ED-17E0D360A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2CAE3B-4A9E-4470-9696-CB0652D7F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Questions? Concerns?</a:t>
            </a:r>
          </a:p>
        </p:txBody>
      </p:sp>
    </p:spTree>
    <p:extLst>
      <p:ext uri="{BB962C8B-B14F-4D97-AF65-F5344CB8AC3E}">
        <p14:creationId xmlns:p14="http://schemas.microsoft.com/office/powerpoint/2010/main" val="40381867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1E8E9-778B-4A59-945F-DD96E01D6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Bibliography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BD51F-E785-41C1-8C55-62E3F4AC7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information obtained to create this PowerPoint slide was obtained from:</a:t>
            </a:r>
          </a:p>
          <a:p>
            <a:endParaRPr lang="en-US" dirty="0"/>
          </a:p>
          <a:p>
            <a:r>
              <a:rPr lang="en-CA" dirty="0"/>
              <a:t>Reeve, J. (2018) Understanding Motivation and Emotion, 7</a:t>
            </a:r>
            <a:r>
              <a:rPr lang="en-CA" baseline="30000" dirty="0"/>
              <a:t>th</a:t>
            </a:r>
            <a:r>
              <a:rPr lang="en-CA" dirty="0"/>
              <a:t> ed. John Wiley and Sons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585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95D5F-43D5-464D-9718-E4CA43734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Framework to Understand Motivation and Emotion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90C1ED3-5928-4306-B491-C3E4E53803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2000464"/>
            <a:ext cx="10345026" cy="4110050"/>
          </a:xfrm>
        </p:spPr>
      </p:pic>
    </p:spTree>
    <p:extLst>
      <p:ext uri="{BB962C8B-B14F-4D97-AF65-F5344CB8AC3E}">
        <p14:creationId xmlns:p14="http://schemas.microsoft.com/office/powerpoint/2010/main" val="2972381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DD36E-6376-452D-80F5-F7F357F23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50D1195-E6CB-439E-AAFE-43A8AE7F8D6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212" y="3441110"/>
            <a:ext cx="5556536" cy="2854834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BC618DF-4F1E-4B51-A643-3EADCF35728E}"/>
              </a:ext>
            </a:extLst>
          </p:cNvPr>
          <p:cNvSpPr txBox="1"/>
          <p:nvPr/>
        </p:nvSpPr>
        <p:spPr>
          <a:xfrm>
            <a:off x="1097281" y="1850571"/>
            <a:ext cx="10058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Need – </a:t>
            </a:r>
            <a:r>
              <a:rPr lang="en-US" dirty="0"/>
              <a:t>A condition within the person that is essential and necessary for growth, well-being and life. </a:t>
            </a:r>
          </a:p>
          <a:p>
            <a:r>
              <a:rPr lang="en-US" b="1" dirty="0"/>
              <a:t>Deficiency needs – </a:t>
            </a:r>
            <a:r>
              <a:rPr lang="en-US" dirty="0"/>
              <a:t>Are responses to a state of deprivation and generate tension-packed, urgency-laden emotions, such as pain, relief, anxiety, frustration, stress, etc.…</a:t>
            </a:r>
          </a:p>
          <a:p>
            <a:r>
              <a:rPr lang="en-US" b="1" dirty="0"/>
              <a:t>Growth needs – </a:t>
            </a:r>
            <a:r>
              <a:rPr lang="en-US" dirty="0"/>
              <a:t>Gently guide behaviour toward a developmental trajectory of growth and well-being. They typically generate positive emotions, such as interest, enjoyment, hope and vitality. </a:t>
            </a:r>
          </a:p>
        </p:txBody>
      </p:sp>
    </p:spTree>
    <p:extLst>
      <p:ext uri="{BB962C8B-B14F-4D97-AF65-F5344CB8AC3E}">
        <p14:creationId xmlns:p14="http://schemas.microsoft.com/office/powerpoint/2010/main" val="739662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3AE53-B3B6-479C-ADB0-BD687398E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ACDE961-BA5E-450A-98F5-6131F8DDE4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6499" y="1830563"/>
            <a:ext cx="8639962" cy="4293396"/>
          </a:xfrm>
        </p:spPr>
      </p:pic>
    </p:spTree>
    <p:extLst>
      <p:ext uri="{BB962C8B-B14F-4D97-AF65-F5344CB8AC3E}">
        <p14:creationId xmlns:p14="http://schemas.microsoft.com/office/powerpoint/2010/main" val="1574517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9A228-E5A0-4CF7-8D56-A27DFBA57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Fundamentals of Regulation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2760E0-601D-4A6B-BB17-157387940C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4961158"/>
            <a:ext cx="3785081" cy="808271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0DA9B8E-35AC-41E5-81AA-C9315376114D}"/>
              </a:ext>
            </a:extLst>
          </p:cNvPr>
          <p:cNvSpPr txBox="1"/>
          <p:nvPr/>
        </p:nvSpPr>
        <p:spPr>
          <a:xfrm>
            <a:off x="1097280" y="2518229"/>
            <a:ext cx="10058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Clarke Hull – Drive Theory</a:t>
            </a:r>
          </a:p>
          <a:p>
            <a:r>
              <a:rPr lang="en-US" dirty="0"/>
              <a:t>Drive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 theoretical term used to depict the psychological discomfort stemming from the underlying and persistent biological deficit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Energizes the animal into action and directs that activity toward those particular behaviours that are capable of servicing (satisfying) bodily needs</a:t>
            </a:r>
          </a:p>
        </p:txBody>
      </p:sp>
    </p:spTree>
    <p:extLst>
      <p:ext uri="{BB962C8B-B14F-4D97-AF65-F5344CB8AC3E}">
        <p14:creationId xmlns:p14="http://schemas.microsoft.com/office/powerpoint/2010/main" val="1273626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50CD5-5961-4EDF-BB7C-7712C7BA5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Model of Need-Drive-Behaviour Sequence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2750421-5B6E-4950-B803-5B45923682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9762" y="1824446"/>
            <a:ext cx="5953436" cy="4387347"/>
          </a:xfrm>
        </p:spPr>
      </p:pic>
    </p:spTree>
    <p:extLst>
      <p:ext uri="{BB962C8B-B14F-4D97-AF65-F5344CB8AC3E}">
        <p14:creationId xmlns:p14="http://schemas.microsoft.com/office/powerpoint/2010/main" val="973466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72063-3147-47C7-B80E-1950B56EE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Seven Core Regulatory Processes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F896F5-3B28-4997-9B8E-076841B6CC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Physiological need </a:t>
            </a:r>
            <a:r>
              <a:rPr lang="en-US" dirty="0"/>
              <a:t>describes a deficient biological condition. </a:t>
            </a:r>
          </a:p>
          <a:p>
            <a:r>
              <a:rPr lang="en-US" b="1" dirty="0"/>
              <a:t>Psychological drive </a:t>
            </a:r>
            <a:r>
              <a:rPr lang="en-US" dirty="0"/>
              <a:t>is not a biological term. It is the conscious manifestation of underlying unconscious physiological need. </a:t>
            </a:r>
          </a:p>
          <a:p>
            <a:r>
              <a:rPr lang="en-US" b="1" dirty="0"/>
              <a:t>Homeostasis </a:t>
            </a:r>
            <a:r>
              <a:rPr lang="en-US" dirty="0"/>
              <a:t>is a term that describes the body’s tendency to maintain a stable internal state (see next slide).</a:t>
            </a:r>
          </a:p>
          <a:p>
            <a:r>
              <a:rPr lang="en-US" b="1" dirty="0"/>
              <a:t>Negative feedback </a:t>
            </a:r>
            <a:r>
              <a:rPr lang="en-US" dirty="0"/>
              <a:t>refers to homeostasis’ physiological stop system. Drive activates behaviour, negative feedback stops it. </a:t>
            </a:r>
          </a:p>
          <a:p>
            <a:r>
              <a:rPr lang="en-US" b="1" dirty="0"/>
              <a:t>Multiple Inputs/Multiple Outputs </a:t>
            </a:r>
            <a:r>
              <a:rPr lang="en-US" dirty="0"/>
              <a:t>Drive arises from a number of different sources and motivate a number of goal directed behaviour (see Drive as an Intervening Variable slide).</a:t>
            </a:r>
          </a:p>
          <a:p>
            <a:r>
              <a:rPr lang="en-US" b="1" dirty="0" err="1"/>
              <a:t>Intraorganismic</a:t>
            </a:r>
            <a:r>
              <a:rPr lang="en-US" b="1" dirty="0"/>
              <a:t> Mechanisms </a:t>
            </a:r>
            <a:r>
              <a:rPr lang="en-US" dirty="0"/>
              <a:t>include the biological regulatory systems within the person that act in concert to activate, maintain, and terminate the biological needs that underlie drive. </a:t>
            </a:r>
          </a:p>
          <a:p>
            <a:r>
              <a:rPr lang="en-US" b="1" dirty="0" err="1"/>
              <a:t>Extraorganismic</a:t>
            </a:r>
            <a:r>
              <a:rPr lang="en-US" b="1" dirty="0"/>
              <a:t> Mechanisms </a:t>
            </a:r>
            <a:r>
              <a:rPr lang="en-US" dirty="0"/>
              <a:t>include all the environmental influences that play a part in activating, maintaining, and terminating phycological drive. i.e. cognitive, environmental, social, cultural.</a:t>
            </a:r>
          </a:p>
          <a:p>
            <a:endParaRPr lang="en-US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31642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1A7CB-3010-4973-9A7E-23192DE11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Drive as an Intervening Variable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A56FC31-E739-481D-85A4-173F67264B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0484" y="1825110"/>
            <a:ext cx="6033826" cy="1862648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CA2F65C-B3F9-452A-9EBE-7D4EBCC7B6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0484" y="3687758"/>
            <a:ext cx="5915800" cy="261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08802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2486</TotalTime>
  <Words>1093</Words>
  <Application>Microsoft Office PowerPoint</Application>
  <PresentationFormat>Widescreen</PresentationFormat>
  <Paragraphs>111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Retrospect</vt:lpstr>
      <vt:lpstr>Motivation and Emotion in Daily Life</vt:lpstr>
      <vt:lpstr>Discussion</vt:lpstr>
      <vt:lpstr>Framework to Understand Motivation and Emotion</vt:lpstr>
      <vt:lpstr>Needs</vt:lpstr>
      <vt:lpstr>Needs</vt:lpstr>
      <vt:lpstr>Fundamentals of Regulation</vt:lpstr>
      <vt:lpstr>Model of Need-Drive-Behaviour Sequence</vt:lpstr>
      <vt:lpstr>Seven Core Regulatory Processes</vt:lpstr>
      <vt:lpstr>Drive as an Intervening Variable</vt:lpstr>
      <vt:lpstr>Homeostatic Mechanism</vt:lpstr>
      <vt:lpstr>Thirst</vt:lpstr>
      <vt:lpstr>Homeostatic Mechanism – Practice With Thirst</vt:lpstr>
      <vt:lpstr>Preview for Next Class….</vt:lpstr>
      <vt:lpstr>Hunger</vt:lpstr>
      <vt:lpstr>Homeostatic Mechanism</vt:lpstr>
      <vt:lpstr>Comprehensive Model of Hunger Regulation</vt:lpstr>
      <vt:lpstr>Short-term Appetite</vt:lpstr>
      <vt:lpstr>Long-term Energy Balance</vt:lpstr>
      <vt:lpstr>Environmental &amp; Self-Regulatory Influences</vt:lpstr>
      <vt:lpstr>Comprehensive Model of Hunger Regulation</vt:lpstr>
      <vt:lpstr>How Your Belly Controls Your Brain</vt:lpstr>
      <vt:lpstr>Thank you!</vt:lpstr>
      <vt:lpstr>Bibliography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Edible Activism!</dc:title>
  <dc:creator>Erik Chevrier</dc:creator>
  <cp:lastModifiedBy>Erik Chevrier</cp:lastModifiedBy>
  <cp:revision>237</cp:revision>
  <dcterms:created xsi:type="dcterms:W3CDTF">2016-08-29T02:04:56Z</dcterms:created>
  <dcterms:modified xsi:type="dcterms:W3CDTF">2019-01-21T17:43:46Z</dcterms:modified>
</cp:coreProperties>
</file>