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5" r:id="rId3"/>
    <p:sldId id="275" r:id="rId4"/>
    <p:sldId id="276" r:id="rId5"/>
    <p:sldId id="279" r:id="rId6"/>
    <p:sldId id="280" r:id="rId7"/>
    <p:sldId id="281" r:id="rId8"/>
    <p:sldId id="282" r:id="rId9"/>
    <p:sldId id="283" r:id="rId10"/>
    <p:sldId id="304" r:id="rId11"/>
    <p:sldId id="291" r:id="rId12"/>
    <p:sldId id="295" r:id="rId13"/>
    <p:sldId id="296" r:id="rId14"/>
    <p:sldId id="297" r:id="rId15"/>
    <p:sldId id="298" r:id="rId16"/>
    <p:sldId id="306" r:id="rId17"/>
    <p:sldId id="299" r:id="rId18"/>
    <p:sldId id="300" r:id="rId19"/>
    <p:sldId id="301" r:id="rId20"/>
    <p:sldId id="307" r:id="rId21"/>
    <p:sldId id="302" r:id="rId22"/>
    <p:sldId id="30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tmTJW9ic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Motivation and Emotion in Daily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Physiological Needs</a:t>
            </a:r>
          </a:p>
          <a:p>
            <a:r>
              <a:rPr lang="en-CA" dirty="0"/>
              <a:t>January 23</a:t>
            </a:r>
            <a:r>
              <a:rPr lang="en-CA" baseline="30000" dirty="0"/>
              <a:t>st</a:t>
            </a:r>
            <a:r>
              <a:rPr lang="en-CA" dirty="0"/>
              <a:t>, 2019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Homeostatic Mechanism – Practice With Thirst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9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259782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3C4D-2295-4287-98ED-2F1D9B5FF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144D-A43D-42CE-A7AA-D6762EEF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</a:t>
            </a:r>
          </a:p>
          <a:p>
            <a:pPr lvl="1"/>
            <a:r>
              <a:rPr lang="en-US" dirty="0"/>
              <a:t>Short-term homeostatic-based models</a:t>
            </a:r>
          </a:p>
          <a:p>
            <a:pPr lvl="1"/>
            <a:r>
              <a:rPr lang="en-US" dirty="0"/>
              <a:t>Long-term genetic and metabolism energy balance models</a:t>
            </a:r>
          </a:p>
          <a:p>
            <a:pPr lvl="1"/>
            <a:r>
              <a:rPr lang="en-US" dirty="0"/>
              <a:t>Cognitive-social-environmental models</a:t>
            </a:r>
          </a:p>
        </p:txBody>
      </p:sp>
    </p:spTree>
    <p:extLst>
      <p:ext uri="{BB962C8B-B14F-4D97-AF65-F5344CB8AC3E}">
        <p14:creationId xmlns:p14="http://schemas.microsoft.com/office/powerpoint/2010/main" val="3476741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Mechanism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1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393188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42574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A446-17AE-49B4-8D63-8E73DD671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Appetite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A914-AAEA-4430-8B15-EAF8EE0C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b="1" dirty="0" err="1"/>
              <a:t>Glucostatic</a:t>
            </a:r>
            <a:r>
              <a:rPr lang="en-US" sz="3300" b="1" dirty="0"/>
              <a:t> hypothesis </a:t>
            </a:r>
            <a:r>
              <a:rPr lang="en-US" dirty="0"/>
              <a:t>is a homeostatic model of short-term appetite</a:t>
            </a:r>
          </a:p>
          <a:p>
            <a:r>
              <a:rPr lang="en-US" dirty="0"/>
              <a:t>When blood glucose drops, people feel hungry and want to eat</a:t>
            </a:r>
          </a:p>
          <a:p>
            <a:pPr lvl="1"/>
            <a:r>
              <a:rPr lang="en-US" dirty="0"/>
              <a:t>Cells require glucose to produce energy</a:t>
            </a:r>
          </a:p>
          <a:p>
            <a:r>
              <a:rPr lang="en-US" dirty="0"/>
              <a:t>When blood glucose is low, the </a:t>
            </a:r>
            <a:r>
              <a:rPr lang="en-US" b="1" dirty="0"/>
              <a:t>LIVER </a:t>
            </a:r>
            <a:r>
              <a:rPr lang="en-US" dirty="0"/>
              <a:t>sends an excitatory signal to the </a:t>
            </a:r>
            <a:r>
              <a:rPr lang="en-US" b="1" dirty="0"/>
              <a:t>LATERAL HYPOTHALAMUS (LH)</a:t>
            </a:r>
          </a:p>
          <a:p>
            <a:r>
              <a:rPr lang="en-US" dirty="0"/>
              <a:t>The </a:t>
            </a:r>
            <a:r>
              <a:rPr lang="en-US" b="1" dirty="0"/>
              <a:t>VENTROMEDIAL HYPOTHALAMUS (VMH) </a:t>
            </a:r>
            <a:r>
              <a:rPr lang="en-US" dirty="0"/>
              <a:t>is responsible for negative feedback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The liver detects high levels of glucose, the stomach bloats and the gut peptide CHOLECYSTOKININ (CCK) is released</a:t>
            </a:r>
          </a:p>
          <a:p>
            <a:r>
              <a:rPr lang="en-US" dirty="0"/>
              <a:t>Other factors that influence short-term appetite is the </a:t>
            </a:r>
            <a:r>
              <a:rPr lang="en-US" b="1" dirty="0"/>
              <a:t>stomach</a:t>
            </a:r>
            <a:r>
              <a:rPr lang="en-US" dirty="0"/>
              <a:t> and </a:t>
            </a:r>
            <a:r>
              <a:rPr lang="en-US" b="1" dirty="0"/>
              <a:t>body temperature</a:t>
            </a:r>
          </a:p>
          <a:p>
            <a:pPr lvl="1"/>
            <a:r>
              <a:rPr lang="en-US" b="1" dirty="0"/>
              <a:t>Stomach distension </a:t>
            </a:r>
          </a:p>
          <a:p>
            <a:pPr lvl="2"/>
            <a:r>
              <a:rPr lang="en-US" b="1" dirty="0"/>
              <a:t>60% empty = hint of hunger</a:t>
            </a:r>
          </a:p>
          <a:p>
            <a:pPr lvl="2"/>
            <a:r>
              <a:rPr lang="en-US" b="1" dirty="0"/>
              <a:t>90% empty = maximum hunger</a:t>
            </a:r>
          </a:p>
          <a:p>
            <a:r>
              <a:rPr lang="en-US" dirty="0"/>
              <a:t>High protein &amp; high fiber meals produce the greatest satiety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6E34-1C63-464C-887E-12544187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Long-term Energy Balance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30E1E-43C7-4879-A5E7-369240B1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/>
              <a:t>Lipostatic</a:t>
            </a:r>
            <a:r>
              <a:rPr lang="en-US" sz="2600" b="1" dirty="0"/>
              <a:t> hypothesis </a:t>
            </a:r>
            <a:r>
              <a:rPr lang="en-US" sz="2200" dirty="0"/>
              <a:t>– when the mass of fat stored drops below its homeostatic balance, adipose tissue secrets hormones into the bloodstream to promote hunger that increase food intake</a:t>
            </a:r>
          </a:p>
          <a:p>
            <a:r>
              <a:rPr lang="en-US" dirty="0"/>
              <a:t>Hormones that play a key role in hunger</a:t>
            </a:r>
          </a:p>
          <a:p>
            <a:pPr lvl="1"/>
            <a:r>
              <a:rPr lang="en-US" b="1" dirty="0"/>
              <a:t>Ghrelin</a:t>
            </a:r>
            <a:r>
              <a:rPr lang="en-US" dirty="0"/>
              <a:t> – Manufactured in stomach, circulated in the blood, detected and monitored by the lateral hypothalamus (LH) via stomach and intestines</a:t>
            </a:r>
          </a:p>
          <a:p>
            <a:pPr lvl="2"/>
            <a:r>
              <a:rPr lang="en-US" sz="1300" dirty="0"/>
              <a:t>Ghrelin fluctuates throughout the day and peaks around breakfast, lunch, dinner</a:t>
            </a:r>
          </a:p>
          <a:p>
            <a:pPr lvl="2"/>
            <a:r>
              <a:rPr lang="en-US" sz="1300" dirty="0"/>
              <a:t>Eating food causes a rapid fall in ghrelin</a:t>
            </a:r>
          </a:p>
          <a:p>
            <a:pPr lvl="2"/>
            <a:r>
              <a:rPr lang="en-US" sz="1300" dirty="0"/>
              <a:t>Ghrelin was chronically higher when people were on a diet than if they were not on a diet</a:t>
            </a:r>
          </a:p>
          <a:p>
            <a:pPr lvl="1"/>
            <a:r>
              <a:rPr lang="en-US" b="1" dirty="0"/>
              <a:t>Leptin </a:t>
            </a:r>
            <a:r>
              <a:rPr lang="en-US" dirty="0"/>
              <a:t>– Manufactured by fat cells throughout the body, circulated in the blood, detected and monitored by the ventromedial hypothalamus (VMH) via stomach and intestines</a:t>
            </a:r>
          </a:p>
          <a:p>
            <a:pPr lvl="1"/>
            <a:r>
              <a:rPr lang="en-US" sz="1600" dirty="0"/>
              <a:t>Responsible for negative feedback</a:t>
            </a:r>
          </a:p>
          <a:p>
            <a:pPr lvl="1"/>
            <a:endParaRPr lang="en-US" sz="1600" dirty="0"/>
          </a:p>
          <a:p>
            <a:pPr marL="201168" lvl="1" indent="0">
              <a:buNone/>
            </a:pPr>
            <a:r>
              <a:rPr lang="en-US" sz="2600" b="1" dirty="0"/>
              <a:t>Set-Point Theory</a:t>
            </a:r>
            <a:r>
              <a:rPr lang="en-US" sz="2200" b="1" dirty="0"/>
              <a:t> </a:t>
            </a:r>
            <a:r>
              <a:rPr lang="en-US" sz="2200" dirty="0"/>
              <a:t>- Each individual has a biologically determined body weight or “fat thermostat” that is set by genetics either at birth or shortly thereafter. </a:t>
            </a:r>
          </a:p>
          <a:p>
            <a:pPr lvl="1"/>
            <a:r>
              <a:rPr lang="en-US" dirty="0"/>
              <a:t>Hunger is determined by the size of the fat cells, not the number of cells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9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110008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561D-5ED1-4FA4-8C78-B8EC517D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/>
              <a:t>Environmental &amp; Self-Regulatory Influences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674F-304F-4D2C-AAE2-AC01898A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US"/>
              <a:t>There are many </a:t>
            </a:r>
            <a:r>
              <a:rPr lang="en-US" b="1"/>
              <a:t>ENVIRONMENTAL FACTORS </a:t>
            </a:r>
            <a:r>
              <a:rPr lang="en-US"/>
              <a:t>that influence hunger</a:t>
            </a:r>
          </a:p>
          <a:p>
            <a:pPr lvl="1"/>
            <a:r>
              <a:rPr lang="en-US"/>
              <a:t>Time, smell of food, seeing food, social occasion/facilitation/pressure, etc. </a:t>
            </a:r>
          </a:p>
          <a:p>
            <a:endParaRPr lang="en-US"/>
          </a:p>
          <a:p>
            <a:r>
              <a:rPr lang="en-US" b="1"/>
              <a:t>SELF-REGULATED INFLUENCES </a:t>
            </a:r>
            <a:r>
              <a:rPr lang="en-US"/>
              <a:t>include: </a:t>
            </a:r>
          </a:p>
          <a:p>
            <a:pPr lvl="1"/>
            <a:r>
              <a:rPr lang="en-US"/>
              <a:t>Cognitively Regulated Eating Style</a:t>
            </a:r>
          </a:p>
          <a:p>
            <a:pPr lvl="2"/>
            <a:r>
              <a:rPr lang="en-US"/>
              <a:t>Dieters have issues with having willpower over our physiology; getting environmental cues and our own feelings</a:t>
            </a:r>
          </a:p>
          <a:p>
            <a:pPr lvl="2"/>
            <a:r>
              <a:rPr lang="en-US"/>
              <a:t>Dieters need to deaden internal cues and substitute cognitive controls</a:t>
            </a:r>
          </a:p>
          <a:p>
            <a:pPr lvl="1"/>
            <a:r>
              <a:rPr lang="en-US"/>
              <a:t>Restraint-Release Situations</a:t>
            </a:r>
          </a:p>
          <a:p>
            <a:pPr lvl="2"/>
            <a:r>
              <a:rPr lang="en-US"/>
              <a:t>Under conditions of stress, anxiety, alcohol, depression, and/or exposure to high calorie foods, dieters become susceptible to disinhibition (restraint-release) of their cognitively regulated eating style</a:t>
            </a:r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7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190603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FA3A-E12E-409C-A44B-E83DBC71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Your Belly Controls Your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D78A-C8D8-445A-AAC1-5E0E48A2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Video: How Your Belly Controls Your Brain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327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CC2B-7C4C-4500-A9F8-1D695DB0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3098D-83D3-4904-8212-68984C765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Food</a:t>
            </a:r>
          </a:p>
          <a:p>
            <a:pPr lvl="1"/>
            <a:r>
              <a:rPr lang="en-US" sz="2000" dirty="0"/>
              <a:t>How frequently do you eat in a day? </a:t>
            </a:r>
          </a:p>
          <a:p>
            <a:pPr lvl="2"/>
            <a:r>
              <a:rPr lang="en-US" sz="1600" dirty="0"/>
              <a:t>Meals, snacks? </a:t>
            </a:r>
          </a:p>
          <a:p>
            <a:pPr lvl="1"/>
            <a:r>
              <a:rPr lang="en-US" sz="2000" dirty="0"/>
              <a:t>What do you typically eat as a meal? </a:t>
            </a:r>
          </a:p>
          <a:p>
            <a:pPr lvl="2"/>
            <a:r>
              <a:rPr lang="en-US" sz="1600" dirty="0"/>
              <a:t>Breakfast, lunch dinner?</a:t>
            </a:r>
            <a:endParaRPr lang="en-US" sz="400" dirty="0"/>
          </a:p>
          <a:p>
            <a:pPr lvl="1"/>
            <a:r>
              <a:rPr lang="en-US" sz="2000" dirty="0"/>
              <a:t>What foods best appease your appetite? </a:t>
            </a:r>
          </a:p>
          <a:p>
            <a:pPr lvl="1"/>
            <a:r>
              <a:rPr lang="en-US" sz="2000" dirty="0"/>
              <a:t>What foods leave you feeling hungry soon after you eat them?</a:t>
            </a:r>
          </a:p>
          <a:p>
            <a:pPr lvl="1"/>
            <a:r>
              <a:rPr lang="en-US" sz="2000" dirty="0"/>
              <a:t>What time of the day do you experience hunger most? </a:t>
            </a:r>
          </a:p>
          <a:p>
            <a:pPr lvl="1"/>
            <a:r>
              <a:rPr lang="en-US" sz="2000" dirty="0"/>
              <a:t>What season do you experience hunger most? </a:t>
            </a:r>
          </a:p>
          <a:p>
            <a:pPr lvl="1"/>
            <a:endParaRPr lang="en-US" sz="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4555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260A-DD51-4AE9-A920-DE5CE3EE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C08B-0654-4A99-B938-2245AB39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What is a need? What are the three categories of needs mentioned by Reeve? Please name and describe them? </a:t>
            </a:r>
          </a:p>
          <a:p>
            <a:r>
              <a:rPr lang="en-US" dirty="0"/>
              <a:t>Please reproduce the model of Need-Drive-Behaviour sequence? Please describe the model.</a:t>
            </a:r>
          </a:p>
          <a:p>
            <a:r>
              <a:rPr lang="en-US" dirty="0"/>
              <a:t>What is a physiological need? </a:t>
            </a:r>
          </a:p>
          <a:p>
            <a:r>
              <a:rPr lang="en-US" dirty="0"/>
              <a:t>What is a psychological drive? </a:t>
            </a:r>
          </a:p>
          <a:p>
            <a:r>
              <a:rPr lang="en-US" dirty="0"/>
              <a:t>What is homeostasis? What is the homeostatic mechanism (diagram)? Please reproduce the homeostatic mechanism diagram and use thirst to illustrate the diagram.</a:t>
            </a:r>
          </a:p>
          <a:p>
            <a:r>
              <a:rPr lang="en-US" dirty="0"/>
              <a:t>What is negative feedback? </a:t>
            </a:r>
          </a:p>
          <a:p>
            <a:r>
              <a:rPr lang="en-US" dirty="0"/>
              <a:t>What does multiple inputs/outputs refer to? </a:t>
            </a:r>
          </a:p>
          <a:p>
            <a:r>
              <a:rPr lang="en-US" dirty="0"/>
              <a:t>What are </a:t>
            </a:r>
            <a:r>
              <a:rPr lang="en-US" dirty="0" err="1"/>
              <a:t>intraorganismic</a:t>
            </a:r>
            <a:r>
              <a:rPr lang="en-US" dirty="0"/>
              <a:t> and </a:t>
            </a:r>
            <a:r>
              <a:rPr lang="en-US" dirty="0" err="1"/>
              <a:t>extraorganismic</a:t>
            </a:r>
            <a:r>
              <a:rPr lang="en-US" dirty="0"/>
              <a:t> mechanisms? </a:t>
            </a:r>
          </a:p>
          <a:p>
            <a:r>
              <a:rPr lang="en-US" dirty="0"/>
              <a:t>Please describe the physiological regulation of thirst.</a:t>
            </a:r>
          </a:p>
          <a:p>
            <a:r>
              <a:rPr lang="en-US" dirty="0"/>
              <a:t>Please describe how hunger works? How is short term appetite regulated? How is long term energy balance regulated? </a:t>
            </a:r>
          </a:p>
          <a:p>
            <a:r>
              <a:rPr lang="en-US" dirty="0"/>
              <a:t>What is set point theory? </a:t>
            </a:r>
          </a:p>
          <a:p>
            <a:r>
              <a:rPr lang="en-US" dirty="0"/>
              <a:t>What are cognitively regulated eating styles? </a:t>
            </a:r>
          </a:p>
          <a:p>
            <a:r>
              <a:rPr lang="en-US" dirty="0"/>
              <a:t>What is restraint-release situations? What occurs in these situations?</a:t>
            </a:r>
          </a:p>
          <a:p>
            <a:r>
              <a:rPr lang="en-US" dirty="0"/>
              <a:t>Please reproduce and describe the comprehensive model of hunger regulation.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72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2259-15F4-4241-A7ED-17E0D360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AE3B-4A9E-4470-9696-CB0652D7F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Questions? Concerns?</a:t>
            </a:r>
          </a:p>
        </p:txBody>
      </p:sp>
    </p:spTree>
    <p:extLst>
      <p:ext uri="{BB962C8B-B14F-4D97-AF65-F5344CB8AC3E}">
        <p14:creationId xmlns:p14="http://schemas.microsoft.com/office/powerpoint/2010/main" val="4038186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8E9-778B-4A59-945F-DD96E01D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51F-E785-41C1-8C55-62E3F4A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obtained to create this PowerPoint slide was obtained from:</a:t>
            </a:r>
          </a:p>
          <a:p>
            <a:endParaRPr lang="en-US" dirty="0"/>
          </a:p>
          <a:p>
            <a:r>
              <a:rPr lang="en-CA" dirty="0"/>
              <a:t>Reeve, J. (2018) Understanding Motivation and Emotion, 7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5D5F-43D5-464D-9718-E4CA4373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Framework to Understand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0C1ED3-5928-4306-B491-C3E4E53803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00464"/>
            <a:ext cx="10345026" cy="4110050"/>
          </a:xfrm>
        </p:spPr>
      </p:pic>
    </p:spTree>
    <p:extLst>
      <p:ext uri="{BB962C8B-B14F-4D97-AF65-F5344CB8AC3E}">
        <p14:creationId xmlns:p14="http://schemas.microsoft.com/office/powerpoint/2010/main" val="297238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36E-6376-452D-80F5-F7F357F2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D1195-E6CB-439E-AAFE-43A8AE7F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12" y="3441110"/>
            <a:ext cx="5556536" cy="2854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C618DF-4F1E-4B51-A643-3EADCF35728E}"/>
              </a:ext>
            </a:extLst>
          </p:cNvPr>
          <p:cNvSpPr txBox="1"/>
          <p:nvPr/>
        </p:nvSpPr>
        <p:spPr>
          <a:xfrm>
            <a:off x="1097281" y="1850571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– </a:t>
            </a:r>
            <a:r>
              <a:rPr lang="en-US" dirty="0"/>
              <a:t>A condition within the person that is essential and necessary for growth, well-being and life. </a:t>
            </a:r>
          </a:p>
          <a:p>
            <a:r>
              <a:rPr lang="en-US" b="1" dirty="0"/>
              <a:t>Deficiency needs – </a:t>
            </a:r>
            <a:r>
              <a:rPr lang="en-US" dirty="0"/>
              <a:t>Are responses to a state of deprivation and generate tension-packed, urgency-laden emotions, such as pain, relief, anxiety, frustration, stress, etc.…</a:t>
            </a:r>
          </a:p>
          <a:p>
            <a:r>
              <a:rPr lang="en-US" b="1" dirty="0"/>
              <a:t>Growth needs – </a:t>
            </a:r>
            <a:r>
              <a:rPr lang="en-US" dirty="0"/>
              <a:t>Gently guide behaviour toward a developmental trajectory of growth and well-being. They typically generate positive emotions, such as interest, enjoyment, hope and vitality. </a:t>
            </a:r>
          </a:p>
        </p:txBody>
      </p:sp>
    </p:spTree>
    <p:extLst>
      <p:ext uri="{BB962C8B-B14F-4D97-AF65-F5344CB8AC3E}">
        <p14:creationId xmlns:p14="http://schemas.microsoft.com/office/powerpoint/2010/main" val="73966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0CD5-5961-4EDF-BB7C-7712C7BA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REVIEW – Model of Need-Drive-Behaviour Sequence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750421-5B6E-4950-B803-5B4592368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762" y="1824446"/>
            <a:ext cx="5953436" cy="4387347"/>
          </a:xfrm>
        </p:spPr>
      </p:pic>
    </p:spTree>
    <p:extLst>
      <p:ext uri="{BB962C8B-B14F-4D97-AF65-F5344CB8AC3E}">
        <p14:creationId xmlns:p14="http://schemas.microsoft.com/office/powerpoint/2010/main" val="9734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72063-3147-47C7-B80E-1950B56E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Seven Core Regulatory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96F5-3B28-4997-9B8E-076841B6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Physiological need </a:t>
            </a:r>
            <a:r>
              <a:rPr lang="en-US" dirty="0"/>
              <a:t>describes a deficient biological condition. </a:t>
            </a:r>
          </a:p>
          <a:p>
            <a:r>
              <a:rPr lang="en-US" b="1" dirty="0"/>
              <a:t>Psychological drive </a:t>
            </a:r>
            <a:r>
              <a:rPr lang="en-US" dirty="0"/>
              <a:t>is not a biological term. It is the conscious manifestation of underlying unconscious physiological need. </a:t>
            </a:r>
          </a:p>
          <a:p>
            <a:r>
              <a:rPr lang="en-US" b="1" dirty="0"/>
              <a:t>Homeostasis </a:t>
            </a:r>
            <a:r>
              <a:rPr lang="en-US" dirty="0"/>
              <a:t>is a term that describes the body’s tendency to maintain a stable internal state (see next slide).</a:t>
            </a:r>
          </a:p>
          <a:p>
            <a:r>
              <a:rPr lang="en-US" b="1" dirty="0"/>
              <a:t>Negative feedback </a:t>
            </a:r>
            <a:r>
              <a:rPr lang="en-US" dirty="0"/>
              <a:t>refers to homeostasis’ physiological stop system. Drive activates behaviour, negative feedback stops it. </a:t>
            </a:r>
          </a:p>
          <a:p>
            <a:r>
              <a:rPr lang="en-US" b="1" dirty="0"/>
              <a:t>Multiple Inputs/Multiple Outputs </a:t>
            </a:r>
            <a:r>
              <a:rPr lang="en-US" dirty="0"/>
              <a:t>Drive arises from a number of different sources and motivate a number of goal directed behaviour (see Drive as an Intervening Variable slide).</a:t>
            </a:r>
          </a:p>
          <a:p>
            <a:r>
              <a:rPr lang="en-US" b="1" dirty="0" err="1"/>
              <a:t>Intraorganismic</a:t>
            </a:r>
            <a:r>
              <a:rPr lang="en-US" b="1" dirty="0"/>
              <a:t> Mechanisms </a:t>
            </a:r>
            <a:r>
              <a:rPr lang="en-US" dirty="0"/>
              <a:t>include the biological regulatory systems within the person that act in concert to activate, maintain, and terminate the biological needs that underlie drive. </a:t>
            </a:r>
          </a:p>
          <a:p>
            <a:r>
              <a:rPr lang="en-US" b="1" dirty="0" err="1"/>
              <a:t>Extraorganismic</a:t>
            </a:r>
            <a:r>
              <a:rPr lang="en-US" b="1" dirty="0"/>
              <a:t> Mechanisms </a:t>
            </a:r>
            <a:r>
              <a:rPr lang="en-US" dirty="0"/>
              <a:t>include all the environmental influences that play a part in activating, maintaining, and terminating phycological drive. i.e. cognitive, environmental, social, cultural.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164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A7CB-3010-4973-9A7E-23192DE1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Drive as an Intervening Variable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56FC31-E739-481D-85A4-173F67264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84" y="1825110"/>
            <a:ext cx="6033826" cy="186264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A2F65C-B3F9-452A-9EBE-7D4EBCC7B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84" y="3687758"/>
            <a:ext cx="5915800" cy="261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8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Homeostatic Mechanism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9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99466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04A1-DEA8-4EFB-B702-64CDF857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Thirst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44DE-35C8-4E1A-98C8-47536CAEB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36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Our bodies are about 2/3rds water</a:t>
            </a:r>
          </a:p>
          <a:p>
            <a:pPr lvl="1"/>
            <a:r>
              <a:rPr lang="en-US" dirty="0"/>
              <a:t>2% reduction in water volume makes you thirsty</a:t>
            </a:r>
          </a:p>
          <a:p>
            <a:pPr lvl="1"/>
            <a:r>
              <a:rPr lang="en-US" dirty="0"/>
              <a:t>3% causes dehydration</a:t>
            </a:r>
          </a:p>
          <a:p>
            <a:r>
              <a:rPr lang="en-US" dirty="0"/>
              <a:t>Physiological Regulation </a:t>
            </a:r>
          </a:p>
          <a:p>
            <a:pPr lvl="1"/>
            <a:r>
              <a:rPr lang="en-US" dirty="0"/>
              <a:t>Intracellular fluids – Inside cells (40% body weight) – osmometric thirst (cellular de/hydration)</a:t>
            </a:r>
          </a:p>
          <a:p>
            <a:pPr lvl="1"/>
            <a:r>
              <a:rPr lang="en-US" dirty="0"/>
              <a:t>Extracellular fluids – Outside cells (20% body weight) – volumetric thirst (hypo/hypervolemia)</a:t>
            </a:r>
          </a:p>
          <a:p>
            <a:pPr marL="201168" lvl="1" indent="0">
              <a:buNone/>
            </a:pPr>
            <a:r>
              <a:rPr lang="en-US" i="1" dirty="0"/>
              <a:t>Double-depletion model</a:t>
            </a:r>
          </a:p>
          <a:p>
            <a:pPr lvl="2"/>
            <a:r>
              <a:rPr lang="en-US" i="1" dirty="0"/>
              <a:t>Osmometric thirst is the primary cause of thirst activation</a:t>
            </a:r>
          </a:p>
          <a:p>
            <a:pPr marL="384048" lvl="2" indent="0">
              <a:buNone/>
            </a:pPr>
            <a:r>
              <a:rPr lang="en-US" sz="1800" i="1" dirty="0"/>
              <a:t>Hypothalamus (blood/salt volume) –  Pituitary gland (antidiuretic hormone – ADH) – Kidneys (conserve water)</a:t>
            </a:r>
          </a:p>
          <a:p>
            <a:r>
              <a:rPr lang="en-US" dirty="0"/>
              <a:t>Negative feedback mechanisms</a:t>
            </a:r>
          </a:p>
          <a:p>
            <a:pPr lvl="1"/>
            <a:r>
              <a:rPr lang="en-US" dirty="0"/>
              <a:t>Number of swallows (small influence)</a:t>
            </a:r>
          </a:p>
          <a:p>
            <a:pPr lvl="1"/>
            <a:r>
              <a:rPr lang="en-US" dirty="0"/>
              <a:t>Stomach (small influence)</a:t>
            </a:r>
          </a:p>
          <a:p>
            <a:pPr lvl="1"/>
            <a:r>
              <a:rPr lang="en-US" dirty="0"/>
              <a:t>Bloodstream (small influence)</a:t>
            </a:r>
          </a:p>
          <a:p>
            <a:pPr lvl="1"/>
            <a:r>
              <a:rPr lang="en-US" dirty="0"/>
              <a:t>Cellular hydration (greatest influence)</a:t>
            </a:r>
            <a:endParaRPr lang="en-US" i="1" dirty="0"/>
          </a:p>
          <a:p>
            <a:r>
              <a:rPr lang="en-US" dirty="0"/>
              <a:t>Reasons why people drink </a:t>
            </a:r>
          </a:p>
          <a:p>
            <a:pPr lvl="1"/>
            <a:r>
              <a:rPr lang="en-US" dirty="0"/>
              <a:t>Thirst-related replenishment – Biological need</a:t>
            </a:r>
          </a:p>
          <a:p>
            <a:pPr lvl="1"/>
            <a:r>
              <a:rPr lang="en-US" dirty="0"/>
              <a:t>Non-thirst-related taste – Flavour incentive </a:t>
            </a:r>
          </a:p>
          <a:p>
            <a:pPr lvl="1"/>
            <a:r>
              <a:rPr lang="en-US" dirty="0"/>
              <a:t>Non-thirst-related attraction to or addiction to a substance in water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3655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2531</TotalTime>
  <Words>1151</Words>
  <Application>Microsoft Office PowerPoint</Application>
  <PresentationFormat>Widescreen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Retrospect</vt:lpstr>
      <vt:lpstr>Motivation and Emotion in Daily Life</vt:lpstr>
      <vt:lpstr>Discussion</vt:lpstr>
      <vt:lpstr>REVIEW – Framework to Understand Motivation and Emotion</vt:lpstr>
      <vt:lpstr>REVIEW – Needs</vt:lpstr>
      <vt:lpstr>REVIEW – Model of Need-Drive-Behaviour Sequence</vt:lpstr>
      <vt:lpstr>REVIEW – Seven Core Regulatory Processes</vt:lpstr>
      <vt:lpstr>REVIEW – Drive as an Intervening Variable</vt:lpstr>
      <vt:lpstr>REVIEW – Homeostatic Mechanism</vt:lpstr>
      <vt:lpstr>REVIEW – Thirst</vt:lpstr>
      <vt:lpstr>REVIEW – Homeostatic Mechanism – Practice With Thirst</vt:lpstr>
      <vt:lpstr>Hunger</vt:lpstr>
      <vt:lpstr>Homeostatic Mechanism</vt:lpstr>
      <vt:lpstr>Comprehensive Model of Hunger Regulation</vt:lpstr>
      <vt:lpstr>Short-term Appetite</vt:lpstr>
      <vt:lpstr>Long-term Energy Balance</vt:lpstr>
      <vt:lpstr>Comprehensive Model of Hunger Regulation</vt:lpstr>
      <vt:lpstr>Environmental &amp; Self-Regulatory Influences</vt:lpstr>
      <vt:lpstr>Comprehensive Model of Hunger Regulation</vt:lpstr>
      <vt:lpstr>How Your Belly Controls Your Brain</vt:lpstr>
      <vt:lpstr>Learning Check</vt:lpstr>
      <vt:lpstr>Thank you!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244</cp:revision>
  <dcterms:created xsi:type="dcterms:W3CDTF">2016-08-29T02:04:56Z</dcterms:created>
  <dcterms:modified xsi:type="dcterms:W3CDTF">2019-01-30T17:23:31Z</dcterms:modified>
</cp:coreProperties>
</file>