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5" r:id="rId3"/>
    <p:sldId id="284" r:id="rId4"/>
    <p:sldId id="283" r:id="rId5"/>
    <p:sldId id="291" r:id="rId6"/>
    <p:sldId id="288" r:id="rId7"/>
    <p:sldId id="292" r:id="rId8"/>
    <p:sldId id="289" r:id="rId9"/>
    <p:sldId id="293" r:id="rId10"/>
    <p:sldId id="282" r:id="rId11"/>
    <p:sldId id="285" r:id="rId12"/>
    <p:sldId id="286" r:id="rId13"/>
    <p:sldId id="294" r:id="rId14"/>
    <p:sldId id="287" r:id="rId15"/>
    <p:sldId id="290" r:id="rId16"/>
    <p:sldId id="28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90" d="100"/>
          <a:sy n="90" d="100"/>
        </p:scale>
        <p:origin x="8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1/25/2019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1/25/2019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1/25/2019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Nq1niShqoW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ySRf8m3plrM" TargetMode="External"/><Relationship Id="rId2" Type="http://schemas.openxmlformats.org/officeDocument/2006/relationships/hyperlink" Target="https://www.youtube.com/watch?v=BRI-A3vakVg&amp;index=10&amp;list=PLJ030_6aiBzd_brPqXo7hwcue2f--h8aI" TargetMode="External"/><Relationship Id="rId1" Type="http://schemas.openxmlformats.org/officeDocument/2006/relationships/slideLayout" Target="../slideLayouts/slideLayout2.xml"/><Relationship Id="rId6" Type="http://schemas.openxmlformats.org/officeDocument/2006/relationships/hyperlink" Target="https://www.youtube.com/watch?v=tdikUhN4gSo" TargetMode="External"/><Relationship Id="rId5" Type="http://schemas.openxmlformats.org/officeDocument/2006/relationships/hyperlink" Target="https://www.youtube.com/watch?v=nes4lCAFlr0&amp;list=PLJ030_6aiBzd_brPqXo7hwcue2f--h8aI&amp;index=3" TargetMode="External"/><Relationship Id="rId4" Type="http://schemas.openxmlformats.org/officeDocument/2006/relationships/hyperlink" Target="https://www.youtube.com/watch?v=_0BwH5Fkki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CIkGQRybN7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roadcasting-history.ca/listing_and_histories/canadas-first-network-cnr-radi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Media, Technology and Politics</a:t>
            </a:r>
          </a:p>
        </p:txBody>
      </p:sp>
      <p:sp>
        <p:nvSpPr>
          <p:cNvPr id="3" name="Subtitle 2"/>
          <p:cNvSpPr>
            <a:spLocks noGrp="1"/>
          </p:cNvSpPr>
          <p:nvPr>
            <p:ph type="subTitle" idx="1"/>
          </p:nvPr>
        </p:nvSpPr>
        <p:spPr/>
        <p:txBody>
          <a:bodyPr>
            <a:normAutofit fontScale="85000" lnSpcReduction="20000"/>
          </a:bodyPr>
          <a:lstStyle/>
          <a:p>
            <a:r>
              <a:rPr lang="en-CA" dirty="0"/>
              <a:t>Space, time, culture, nation</a:t>
            </a:r>
          </a:p>
          <a:p>
            <a:r>
              <a:rPr lang="en-CA" dirty="0"/>
              <a:t>Erik Chevrier</a:t>
            </a:r>
          </a:p>
          <a:p>
            <a:r>
              <a:rPr lang="en-CA" dirty="0"/>
              <a:t>January 25, 2019</a:t>
            </a:r>
          </a:p>
        </p:txBody>
      </p:sp>
    </p:spTree>
    <p:extLst>
      <p:ext uri="{BB962C8B-B14F-4D97-AF65-F5344CB8AC3E}">
        <p14:creationId xmlns:p14="http://schemas.microsoft.com/office/powerpoint/2010/main" val="3752153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C3871-5508-4C3C-BB33-8654ACCFCE57}"/>
              </a:ext>
            </a:extLst>
          </p:cNvPr>
          <p:cNvSpPr>
            <a:spLocks noGrp="1"/>
          </p:cNvSpPr>
          <p:nvPr>
            <p:ph type="title"/>
          </p:nvPr>
        </p:nvSpPr>
        <p:spPr/>
        <p:txBody>
          <a:bodyPr>
            <a:normAutofit/>
          </a:bodyPr>
          <a:lstStyle/>
          <a:p>
            <a:r>
              <a:rPr lang="en-US" dirty="0"/>
              <a:t>From Empire and Communications </a:t>
            </a:r>
            <a:r>
              <a:rPr lang="en-US" sz="1600" b="1" dirty="0"/>
              <a:t>Harold Innis (1972)</a:t>
            </a:r>
            <a:endParaRPr lang="en-US" sz="4000" b="1" dirty="0"/>
          </a:p>
        </p:txBody>
      </p:sp>
      <p:sp>
        <p:nvSpPr>
          <p:cNvPr id="3" name="Content Placeholder 2">
            <a:extLst>
              <a:ext uri="{FF2B5EF4-FFF2-40B4-BE49-F238E27FC236}">
                <a16:creationId xmlns:a16="http://schemas.microsoft.com/office/drawing/2014/main" id="{FFEC909C-EE8B-44CE-A9BB-32CBCB445055}"/>
              </a:ext>
            </a:extLst>
          </p:cNvPr>
          <p:cNvSpPr>
            <a:spLocks noGrp="1"/>
          </p:cNvSpPr>
          <p:nvPr>
            <p:ph idx="1"/>
          </p:nvPr>
        </p:nvSpPr>
        <p:spPr/>
        <p:txBody>
          <a:bodyPr>
            <a:normAutofit lnSpcReduction="10000"/>
          </a:bodyPr>
          <a:lstStyle/>
          <a:p>
            <a:r>
              <a:rPr lang="en-US" sz="1800" dirty="0"/>
              <a:t>Communication is instrumental to keep empires centralized, especially when they occupy a large territory</a:t>
            </a:r>
            <a:br>
              <a:rPr lang="en-US" sz="1800" dirty="0"/>
            </a:br>
            <a:r>
              <a:rPr lang="en-US" sz="1400" i="1" dirty="0"/>
              <a:t>Effective government of a large area depends on the efficiency of communications</a:t>
            </a:r>
            <a:endParaRPr lang="en-US" sz="1400" dirty="0"/>
          </a:p>
          <a:p>
            <a:pPr lvl="1"/>
            <a:r>
              <a:rPr lang="en-US" sz="1600" dirty="0"/>
              <a:t>Clay and papyrus</a:t>
            </a:r>
          </a:p>
          <a:p>
            <a:pPr lvl="1"/>
            <a:r>
              <a:rPr lang="en-US" sz="1600" dirty="0"/>
              <a:t>Parchment </a:t>
            </a:r>
          </a:p>
          <a:p>
            <a:pPr lvl="1"/>
            <a:r>
              <a:rPr lang="en-US" sz="1600" dirty="0"/>
              <a:t>Paper</a:t>
            </a:r>
          </a:p>
          <a:p>
            <a:pPr lvl="2"/>
            <a:r>
              <a:rPr lang="en-US" sz="1200" dirty="0"/>
              <a:t>Printing – Machinery </a:t>
            </a:r>
            <a:endParaRPr lang="en-US" sz="1600" dirty="0"/>
          </a:p>
          <a:p>
            <a:pPr lvl="1"/>
            <a:r>
              <a:rPr lang="en-US" sz="1600" dirty="0"/>
              <a:t>Oral communication</a:t>
            </a:r>
          </a:p>
          <a:p>
            <a:r>
              <a:rPr lang="en-US" sz="1800" dirty="0"/>
              <a:t>Communication media must overcome time and space</a:t>
            </a:r>
          </a:p>
          <a:p>
            <a:pPr lvl="1"/>
            <a:r>
              <a:rPr lang="en-US" sz="1400" dirty="0"/>
              <a:t>Time – Durable in character – decentralization &amp; hierarchical governance </a:t>
            </a:r>
          </a:p>
          <a:p>
            <a:pPr lvl="1"/>
            <a:r>
              <a:rPr lang="en-US" sz="1400" dirty="0"/>
              <a:t>Space – Less durable but light in character – centralization &amp; less hierarchal governance</a:t>
            </a:r>
          </a:p>
          <a:p>
            <a:pPr marL="201168" lvl="1" indent="0">
              <a:buNone/>
            </a:pPr>
            <a:r>
              <a:rPr lang="en-US" sz="1400" i="1" dirty="0"/>
              <a:t>Large scale organizations (i.e. empires) must encompass both time and space. They do well if civilizations reflects the influence of more than one medium and in which the bias of one medium towards decentralization is offset by the bias of another medium towards centralization</a:t>
            </a:r>
          </a:p>
          <a:p>
            <a:r>
              <a:rPr lang="en-US" sz="1800" dirty="0"/>
              <a:t>It is difficult to appraise the significance of basic mediums since the means of appraisals are influenced by the media forms and indeed the fact of appraisal appears to be particular to certain types of media </a:t>
            </a:r>
          </a:p>
          <a:p>
            <a:pPr marL="201168" lvl="1" indent="0">
              <a:buNone/>
            </a:pPr>
            <a:endParaRPr lang="en-US" sz="1600" dirty="0"/>
          </a:p>
        </p:txBody>
      </p:sp>
    </p:spTree>
    <p:extLst>
      <p:ext uri="{BB962C8B-B14F-4D97-AF65-F5344CB8AC3E}">
        <p14:creationId xmlns:p14="http://schemas.microsoft.com/office/powerpoint/2010/main" val="237785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49C62-9816-49FE-8E7D-149305A51496}"/>
              </a:ext>
            </a:extLst>
          </p:cNvPr>
          <p:cNvSpPr>
            <a:spLocks noGrp="1"/>
          </p:cNvSpPr>
          <p:nvPr>
            <p:ph type="title"/>
          </p:nvPr>
        </p:nvSpPr>
        <p:spPr/>
        <p:txBody>
          <a:bodyPr/>
          <a:lstStyle/>
          <a:p>
            <a:r>
              <a:rPr lang="en-US" dirty="0"/>
              <a:t>Discussion</a:t>
            </a:r>
            <a:br>
              <a:rPr lang="en-US" dirty="0"/>
            </a:br>
            <a:r>
              <a:rPr lang="en-US" dirty="0"/>
              <a:t>Thinking About Technology </a:t>
            </a:r>
            <a:r>
              <a:rPr lang="en-US" sz="2800" dirty="0"/>
              <a:t>George Grant (1986)</a:t>
            </a:r>
            <a:endParaRPr lang="en-US" dirty="0"/>
          </a:p>
        </p:txBody>
      </p:sp>
      <p:sp>
        <p:nvSpPr>
          <p:cNvPr id="3" name="Content Placeholder 2">
            <a:extLst>
              <a:ext uri="{FF2B5EF4-FFF2-40B4-BE49-F238E27FC236}">
                <a16:creationId xmlns:a16="http://schemas.microsoft.com/office/drawing/2014/main" id="{1856BCE7-3B79-4DD6-81B6-79DCE119C93D}"/>
              </a:ext>
            </a:extLst>
          </p:cNvPr>
          <p:cNvSpPr>
            <a:spLocks noGrp="1"/>
          </p:cNvSpPr>
          <p:nvPr>
            <p:ph idx="1"/>
          </p:nvPr>
        </p:nvSpPr>
        <p:spPr/>
        <p:txBody>
          <a:bodyPr/>
          <a:lstStyle/>
          <a:p>
            <a:r>
              <a:rPr lang="en-US" dirty="0"/>
              <a:t>What is the central argument in Grant’s article? </a:t>
            </a:r>
          </a:p>
          <a:p>
            <a:endParaRPr lang="en-US" dirty="0"/>
          </a:p>
          <a:p>
            <a:r>
              <a:rPr lang="en-US" dirty="0"/>
              <a:t>Do you agree with the following statements? Why or why not? </a:t>
            </a:r>
          </a:p>
          <a:p>
            <a:pPr marL="201168" lvl="1" indent="0">
              <a:buNone/>
            </a:pPr>
            <a:endParaRPr lang="en-US" sz="2800" dirty="0"/>
          </a:p>
          <a:p>
            <a:pPr marL="201168" lvl="1" indent="0">
              <a:buNone/>
            </a:pPr>
            <a:r>
              <a:rPr lang="en-US" sz="2800" dirty="0"/>
              <a:t>‘The computer does not impose on us the ways it should be used’</a:t>
            </a:r>
          </a:p>
          <a:p>
            <a:pPr marL="201168" lvl="1" indent="0">
              <a:buNone/>
            </a:pPr>
            <a:r>
              <a:rPr lang="en-US" sz="2000" dirty="0"/>
              <a:t>They are neutral instruments, made by human skill for the purpose of achieving human goals</a:t>
            </a:r>
          </a:p>
          <a:p>
            <a:pPr marL="201168" lvl="1" indent="0">
              <a:buNone/>
            </a:pPr>
            <a:endParaRPr lang="en-US" sz="2800" dirty="0"/>
          </a:p>
        </p:txBody>
      </p:sp>
    </p:spTree>
    <p:extLst>
      <p:ext uri="{BB962C8B-B14F-4D97-AF65-F5344CB8AC3E}">
        <p14:creationId xmlns:p14="http://schemas.microsoft.com/office/powerpoint/2010/main" val="395378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49C62-9816-49FE-8E7D-149305A51496}"/>
              </a:ext>
            </a:extLst>
          </p:cNvPr>
          <p:cNvSpPr>
            <a:spLocks noGrp="1"/>
          </p:cNvSpPr>
          <p:nvPr>
            <p:ph type="title"/>
          </p:nvPr>
        </p:nvSpPr>
        <p:spPr/>
        <p:txBody>
          <a:bodyPr/>
          <a:lstStyle/>
          <a:p>
            <a:r>
              <a:rPr lang="en-US" dirty="0"/>
              <a:t>Thinking About Technology </a:t>
            </a:r>
            <a:r>
              <a:rPr lang="en-US" sz="2800" dirty="0"/>
              <a:t>George Grant (1986)</a:t>
            </a:r>
            <a:endParaRPr lang="en-US" dirty="0"/>
          </a:p>
        </p:txBody>
      </p:sp>
      <p:sp>
        <p:nvSpPr>
          <p:cNvPr id="3" name="Content Placeholder 2">
            <a:extLst>
              <a:ext uri="{FF2B5EF4-FFF2-40B4-BE49-F238E27FC236}">
                <a16:creationId xmlns:a16="http://schemas.microsoft.com/office/drawing/2014/main" id="{1856BCE7-3B79-4DD6-81B6-79DCE119C93D}"/>
              </a:ext>
            </a:extLst>
          </p:cNvPr>
          <p:cNvSpPr>
            <a:spLocks noGrp="1"/>
          </p:cNvSpPr>
          <p:nvPr>
            <p:ph idx="1"/>
          </p:nvPr>
        </p:nvSpPr>
        <p:spPr>
          <a:xfrm>
            <a:off x="1097280" y="1845733"/>
            <a:ext cx="10058400" cy="4526713"/>
          </a:xfrm>
        </p:spPr>
        <p:txBody>
          <a:bodyPr>
            <a:normAutofit/>
          </a:bodyPr>
          <a:lstStyle/>
          <a:p>
            <a:pPr marL="201168" lvl="1" indent="0">
              <a:buNone/>
            </a:pPr>
            <a:r>
              <a:rPr lang="en-US" sz="2800" dirty="0"/>
              <a:t>‘The computer does not impose on us the ways it should be used’</a:t>
            </a:r>
          </a:p>
          <a:p>
            <a:pPr marL="201168" lvl="1" indent="0">
              <a:buNone/>
            </a:pPr>
            <a:r>
              <a:rPr lang="en-US" sz="2000" dirty="0"/>
              <a:t>They are neutral instruments, made by human skill for the purpose of achieving human goals</a:t>
            </a:r>
          </a:p>
          <a:p>
            <a:pPr marL="201168" lvl="1" indent="0">
              <a:buNone/>
            </a:pPr>
            <a:endParaRPr lang="en-US" sz="2000" dirty="0"/>
          </a:p>
          <a:p>
            <a:pPr marL="201168" lvl="1" indent="0">
              <a:buNone/>
            </a:pPr>
            <a:r>
              <a:rPr lang="en-US" sz="2000" b="1" dirty="0"/>
              <a:t>We should be able to understand potential dangers in using computers</a:t>
            </a:r>
          </a:p>
          <a:p>
            <a:pPr marL="201168" lvl="1" indent="0">
              <a:buNone/>
            </a:pPr>
            <a:r>
              <a:rPr lang="en-US" sz="2000" dirty="0"/>
              <a:t>1 – How do humans use computers? Do they use them for helpful or harmful intentions? </a:t>
            </a:r>
          </a:p>
          <a:p>
            <a:pPr marL="201168" lvl="1" indent="0">
              <a:buNone/>
            </a:pPr>
            <a:r>
              <a:rPr lang="en-US" sz="2000" dirty="0"/>
              <a:t>2 – The paradigm of knowledge that is central to the fundamental presumptions that the majority of humans have (civilizational destiny) has made possible the existence of computers</a:t>
            </a:r>
          </a:p>
          <a:p>
            <a:pPr marL="201168" lvl="1" indent="0">
              <a:buNone/>
            </a:pPr>
            <a:r>
              <a:rPr lang="en-US" sz="2000" i="1" dirty="0"/>
              <a:t>Common sense may tell us that the computer is an instrument, but it is an instrument from within the destiny which </a:t>
            </a:r>
            <a:r>
              <a:rPr lang="en-US" sz="2000" b="1" i="1" dirty="0"/>
              <a:t>does</a:t>
            </a:r>
            <a:r>
              <a:rPr lang="en-US" sz="2000" i="1" dirty="0"/>
              <a:t> ‘impose’ itself upon us, and therefore </a:t>
            </a:r>
            <a:r>
              <a:rPr lang="en-US" sz="2000" b="1" i="1" dirty="0"/>
              <a:t>the computer does impose</a:t>
            </a:r>
            <a:r>
              <a:rPr lang="en-US" sz="2000" i="1" dirty="0"/>
              <a:t>. </a:t>
            </a:r>
            <a:endParaRPr lang="en-US" i="1" dirty="0"/>
          </a:p>
          <a:p>
            <a:pPr marL="201168" lvl="1" indent="0">
              <a:buNone/>
            </a:pPr>
            <a:r>
              <a:rPr lang="en-US" sz="2000" dirty="0"/>
              <a:t>3 – Computers can only exist in societies where there are large corporations. The ways computers are used are limited by these corporations. </a:t>
            </a:r>
          </a:p>
          <a:p>
            <a:pPr marL="201168" lvl="1" indent="0">
              <a:buNone/>
            </a:pPr>
            <a:r>
              <a:rPr lang="en-US" sz="2000" dirty="0"/>
              <a:t>4 – Access to computers are not available to everyone. </a:t>
            </a:r>
          </a:p>
          <a:p>
            <a:pPr marL="201168" lvl="1" indent="0">
              <a:buNone/>
            </a:pPr>
            <a:r>
              <a:rPr lang="en-US" sz="2000" dirty="0"/>
              <a:t>	</a:t>
            </a:r>
          </a:p>
        </p:txBody>
      </p:sp>
    </p:spTree>
    <p:extLst>
      <p:ext uri="{BB962C8B-B14F-4D97-AF65-F5344CB8AC3E}">
        <p14:creationId xmlns:p14="http://schemas.microsoft.com/office/powerpoint/2010/main" val="4274896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3AF05-47BC-4351-B678-2CA2070C1853}"/>
              </a:ext>
            </a:extLst>
          </p:cNvPr>
          <p:cNvSpPr>
            <a:spLocks noGrp="1"/>
          </p:cNvSpPr>
          <p:nvPr>
            <p:ph type="title"/>
          </p:nvPr>
        </p:nvSpPr>
        <p:spPr/>
        <p:txBody>
          <a:bodyPr/>
          <a:lstStyle/>
          <a:p>
            <a:r>
              <a:rPr lang="en-US" dirty="0"/>
              <a:t>Discussion</a:t>
            </a:r>
            <a:br>
              <a:rPr lang="en-US" dirty="0"/>
            </a:br>
            <a:r>
              <a:rPr lang="en-US" dirty="0"/>
              <a:t>Radio: The Tribal Drum </a:t>
            </a:r>
            <a:r>
              <a:rPr lang="en-US" sz="3200" dirty="0"/>
              <a:t>Marshall McLuhan (1994)</a:t>
            </a:r>
            <a:endParaRPr lang="en-US" dirty="0"/>
          </a:p>
        </p:txBody>
      </p:sp>
      <p:sp>
        <p:nvSpPr>
          <p:cNvPr id="3" name="Content Placeholder 2">
            <a:extLst>
              <a:ext uri="{FF2B5EF4-FFF2-40B4-BE49-F238E27FC236}">
                <a16:creationId xmlns:a16="http://schemas.microsoft.com/office/drawing/2014/main" id="{FDA7D034-05D5-4062-931A-AAB1587564D4}"/>
              </a:ext>
            </a:extLst>
          </p:cNvPr>
          <p:cNvSpPr>
            <a:spLocks noGrp="1"/>
          </p:cNvSpPr>
          <p:nvPr>
            <p:ph idx="1"/>
          </p:nvPr>
        </p:nvSpPr>
        <p:spPr/>
        <p:txBody>
          <a:bodyPr/>
          <a:lstStyle/>
          <a:p>
            <a:r>
              <a:rPr lang="en-US" dirty="0"/>
              <a:t>What is the main argument in McLuhan’s article? </a:t>
            </a:r>
          </a:p>
          <a:p>
            <a:r>
              <a:rPr lang="en-US" dirty="0"/>
              <a:t>What does McLuhan mean by hot and cold media? </a:t>
            </a:r>
          </a:p>
          <a:p>
            <a:r>
              <a:rPr lang="en-US" dirty="0"/>
              <a:t>How does radio ‘retribalize’ mankind? </a:t>
            </a:r>
          </a:p>
        </p:txBody>
      </p:sp>
    </p:spTree>
    <p:extLst>
      <p:ext uri="{BB962C8B-B14F-4D97-AF65-F5344CB8AC3E}">
        <p14:creationId xmlns:p14="http://schemas.microsoft.com/office/powerpoint/2010/main" val="142641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63095-2A68-422A-BACB-4B4470232D54}"/>
              </a:ext>
            </a:extLst>
          </p:cNvPr>
          <p:cNvSpPr>
            <a:spLocks noGrp="1"/>
          </p:cNvSpPr>
          <p:nvPr>
            <p:ph type="title"/>
          </p:nvPr>
        </p:nvSpPr>
        <p:spPr/>
        <p:txBody>
          <a:bodyPr/>
          <a:lstStyle/>
          <a:p>
            <a:r>
              <a:rPr lang="en-US" dirty="0"/>
              <a:t>Radio: The Tribal Drum </a:t>
            </a:r>
            <a:r>
              <a:rPr lang="en-US" sz="3200" dirty="0"/>
              <a:t>Marshall McLuhan (1994)</a:t>
            </a:r>
            <a:endParaRPr lang="en-US" dirty="0"/>
          </a:p>
        </p:txBody>
      </p:sp>
      <p:sp>
        <p:nvSpPr>
          <p:cNvPr id="3" name="Content Placeholder 2">
            <a:extLst>
              <a:ext uri="{FF2B5EF4-FFF2-40B4-BE49-F238E27FC236}">
                <a16:creationId xmlns:a16="http://schemas.microsoft.com/office/drawing/2014/main" id="{F4B360D8-B640-4A25-93AB-137734A2CE03}"/>
              </a:ext>
            </a:extLst>
          </p:cNvPr>
          <p:cNvSpPr>
            <a:spLocks noGrp="1"/>
          </p:cNvSpPr>
          <p:nvPr>
            <p:ph idx="1"/>
          </p:nvPr>
        </p:nvSpPr>
        <p:spPr/>
        <p:txBody>
          <a:bodyPr>
            <a:normAutofit fontScale="92500" lnSpcReduction="10000"/>
          </a:bodyPr>
          <a:lstStyle/>
          <a:p>
            <a:r>
              <a:rPr lang="en-US" dirty="0"/>
              <a:t>The power of radio involve people in ‘</a:t>
            </a:r>
            <a:r>
              <a:rPr lang="en-US" b="1" dirty="0"/>
              <a:t>depth’ </a:t>
            </a:r>
          </a:p>
          <a:p>
            <a:r>
              <a:rPr lang="en-US" dirty="0"/>
              <a:t>Radio is a </a:t>
            </a:r>
            <a:r>
              <a:rPr lang="en-US" b="1" dirty="0"/>
              <a:t>hot medium </a:t>
            </a:r>
            <a:r>
              <a:rPr lang="en-US" dirty="0"/>
              <a:t>– people engage in-depth through their sense of hearing</a:t>
            </a:r>
          </a:p>
          <a:p>
            <a:r>
              <a:rPr lang="en-US" b="1" dirty="0"/>
              <a:t>Cold mediums </a:t>
            </a:r>
            <a:r>
              <a:rPr lang="en-US" dirty="0"/>
              <a:t>– Engage multiple senses less completely. Demands more interaction from audience </a:t>
            </a:r>
          </a:p>
          <a:p>
            <a:r>
              <a:rPr lang="en-US" dirty="0"/>
              <a:t>Radio:</a:t>
            </a:r>
          </a:p>
          <a:p>
            <a:pPr lvl="1"/>
            <a:r>
              <a:rPr lang="en-US" dirty="0"/>
              <a:t>Is provided with a cloak of invisibility</a:t>
            </a:r>
          </a:p>
          <a:p>
            <a:pPr lvl="1"/>
            <a:r>
              <a:rPr lang="en-US" dirty="0"/>
              <a:t>Comes to us with person-to-person directness</a:t>
            </a:r>
          </a:p>
          <a:p>
            <a:pPr lvl="1"/>
            <a:r>
              <a:rPr lang="en-US" dirty="0"/>
              <a:t>Is that extension of our nervous system that is matched only by human speech itself</a:t>
            </a:r>
          </a:p>
          <a:p>
            <a:pPr lvl="1"/>
            <a:r>
              <a:rPr lang="en-US" dirty="0"/>
              <a:t>Provides speed-up of information that causes acceleration of other media</a:t>
            </a:r>
          </a:p>
          <a:p>
            <a:pPr lvl="1"/>
            <a:r>
              <a:rPr lang="en-US" dirty="0"/>
              <a:t>Is not only a mighty awakener of archaic memories, forces, and animosities, but a decentralizing, pluralistic force, as is really the case with all electric power and media</a:t>
            </a:r>
          </a:p>
          <a:p>
            <a:pPr lvl="1"/>
            <a:endParaRPr lang="en-US" dirty="0"/>
          </a:p>
          <a:p>
            <a:pPr marL="201168" lvl="1" indent="0">
              <a:buNone/>
            </a:pPr>
            <a:r>
              <a:rPr lang="en-CA" b="1" dirty="0">
                <a:hlinkClick r:id="rId2"/>
              </a:rPr>
              <a:t>Jack Benny OTR :: May 2, 1932 : Jack's First Broadcast : The Canada Dry Program, Old Time Radio</a:t>
            </a:r>
            <a:endParaRPr lang="en-CA" b="1" dirty="0"/>
          </a:p>
          <a:p>
            <a:pPr lvl="1"/>
            <a:endParaRPr lang="en-US" dirty="0"/>
          </a:p>
        </p:txBody>
      </p:sp>
    </p:spTree>
    <p:extLst>
      <p:ext uri="{BB962C8B-B14F-4D97-AF65-F5344CB8AC3E}">
        <p14:creationId xmlns:p14="http://schemas.microsoft.com/office/powerpoint/2010/main" val="1587906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F82E7-DCF2-4DB6-9A0E-3AD651E9D77A}"/>
              </a:ext>
            </a:extLst>
          </p:cNvPr>
          <p:cNvSpPr>
            <a:spLocks noGrp="1"/>
          </p:cNvSpPr>
          <p:nvPr>
            <p:ph type="title"/>
          </p:nvPr>
        </p:nvSpPr>
        <p:spPr/>
        <p:txBody>
          <a:bodyPr/>
          <a:lstStyle/>
          <a:p>
            <a:r>
              <a:rPr lang="en-US" dirty="0"/>
              <a:t>Discussion About Short Paper</a:t>
            </a:r>
          </a:p>
        </p:txBody>
      </p:sp>
      <p:sp>
        <p:nvSpPr>
          <p:cNvPr id="3" name="Content Placeholder 2">
            <a:extLst>
              <a:ext uri="{FF2B5EF4-FFF2-40B4-BE49-F238E27FC236}">
                <a16:creationId xmlns:a16="http://schemas.microsoft.com/office/drawing/2014/main" id="{F6A01819-00F0-41A2-BB9E-8563A9875258}"/>
              </a:ext>
            </a:extLst>
          </p:cNvPr>
          <p:cNvSpPr>
            <a:spLocks noGrp="1"/>
          </p:cNvSpPr>
          <p:nvPr>
            <p:ph idx="1"/>
          </p:nvPr>
        </p:nvSpPr>
        <p:spPr/>
        <p:txBody>
          <a:bodyPr>
            <a:normAutofit/>
          </a:bodyPr>
          <a:lstStyle/>
          <a:p>
            <a:r>
              <a:rPr lang="en-US" sz="3200" dirty="0"/>
              <a:t>Which media products are you interested in writing about? </a:t>
            </a:r>
          </a:p>
        </p:txBody>
      </p:sp>
    </p:spTree>
    <p:extLst>
      <p:ext uri="{BB962C8B-B14F-4D97-AF65-F5344CB8AC3E}">
        <p14:creationId xmlns:p14="http://schemas.microsoft.com/office/powerpoint/2010/main" val="3472506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Thanks!</a:t>
            </a:r>
          </a:p>
        </p:txBody>
      </p:sp>
      <p:sp>
        <p:nvSpPr>
          <p:cNvPr id="3" name="Content Placeholder 2"/>
          <p:cNvSpPr>
            <a:spLocks noGrp="1"/>
          </p:cNvSpPr>
          <p:nvPr>
            <p:ph idx="1"/>
          </p:nvPr>
        </p:nvSpPr>
        <p:spPr/>
        <p:txBody>
          <a:bodyPr>
            <a:normAutofit/>
          </a:bodyPr>
          <a:lstStyle/>
          <a:p>
            <a:r>
              <a:rPr lang="en-CA" sz="4000" dirty="0"/>
              <a:t>Questions or concerns?</a:t>
            </a:r>
          </a:p>
        </p:txBody>
      </p:sp>
    </p:spTree>
    <p:extLst>
      <p:ext uri="{BB962C8B-B14F-4D97-AF65-F5344CB8AC3E}">
        <p14:creationId xmlns:p14="http://schemas.microsoft.com/office/powerpoint/2010/main" val="196741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837D6-5F7B-4E8D-A260-3D3D6C614CF3}"/>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852345B-2506-4921-9BBA-E046B7745CAC}"/>
              </a:ext>
            </a:extLst>
          </p:cNvPr>
          <p:cNvSpPr>
            <a:spLocks noGrp="1"/>
          </p:cNvSpPr>
          <p:nvPr>
            <p:ph idx="1"/>
          </p:nvPr>
        </p:nvSpPr>
        <p:spPr/>
        <p:txBody>
          <a:bodyPr/>
          <a:lstStyle/>
          <a:p>
            <a:r>
              <a:rPr lang="en-US" dirty="0"/>
              <a:t>What is interesting in the media? </a:t>
            </a:r>
          </a:p>
          <a:p>
            <a:r>
              <a:rPr lang="en-US" dirty="0"/>
              <a:t>How does it relate to politics?</a:t>
            </a:r>
          </a:p>
          <a:p>
            <a:endParaRPr lang="en-US" dirty="0"/>
          </a:p>
        </p:txBody>
      </p:sp>
    </p:spTree>
    <p:extLst>
      <p:ext uri="{BB962C8B-B14F-4D97-AF65-F5344CB8AC3E}">
        <p14:creationId xmlns:p14="http://schemas.microsoft.com/office/powerpoint/2010/main" val="3853906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 </a:t>
            </a:r>
          </a:p>
        </p:txBody>
      </p:sp>
      <p:sp>
        <p:nvSpPr>
          <p:cNvPr id="3" name="Content Placeholder 2"/>
          <p:cNvSpPr>
            <a:spLocks noGrp="1"/>
          </p:cNvSpPr>
          <p:nvPr>
            <p:ph idx="1"/>
          </p:nvPr>
        </p:nvSpPr>
        <p:spPr/>
        <p:txBody>
          <a:bodyPr>
            <a:normAutofit fontScale="92500" lnSpcReduction="10000"/>
          </a:bodyPr>
          <a:lstStyle/>
          <a:p>
            <a:r>
              <a:rPr lang="en-CA" dirty="0"/>
              <a:t>Raymond Williams</a:t>
            </a:r>
          </a:p>
          <a:p>
            <a:pPr lvl="1"/>
            <a:r>
              <a:rPr lang="en-CA" dirty="0"/>
              <a:t>A general process of intellectual, spiritual and aesthetic development.</a:t>
            </a:r>
          </a:p>
          <a:p>
            <a:pPr lvl="1"/>
            <a:r>
              <a:rPr lang="en-CA" dirty="0"/>
              <a:t>A particular way of life, whether of a people, period or group. </a:t>
            </a:r>
          </a:p>
          <a:p>
            <a:pPr lvl="1"/>
            <a:r>
              <a:rPr lang="en-CA" dirty="0"/>
              <a:t>The works and practices of intellectual and especially artistic activity. </a:t>
            </a:r>
            <a:endParaRPr lang="en-US" dirty="0"/>
          </a:p>
          <a:p>
            <a:r>
              <a:rPr lang="en-US" dirty="0"/>
              <a:t>Nesbitt-Larking</a:t>
            </a:r>
          </a:p>
          <a:p>
            <a:pPr lvl="1"/>
            <a:r>
              <a:rPr lang="en-US" dirty="0"/>
              <a:t>The general process of intellectual, spiritual, and artistic development of a people.</a:t>
            </a:r>
          </a:p>
          <a:p>
            <a:pPr lvl="1"/>
            <a:r>
              <a:rPr lang="en-US" dirty="0"/>
              <a:t>The entire way of life of a people, in terms of those practices and facts through which they express their meaning. </a:t>
            </a:r>
          </a:p>
          <a:p>
            <a:pPr lvl="1"/>
            <a:r>
              <a:rPr lang="en-US" dirty="0"/>
              <a:t>High culture – the works and practices of intellectual artistic activity</a:t>
            </a:r>
          </a:p>
          <a:p>
            <a:pPr lvl="1"/>
            <a:r>
              <a:rPr lang="en-US" dirty="0"/>
              <a:t>Culture is the way of life of a people, in particular their evolving ideas, beliefs, and values as they are understood, communicated and represented. </a:t>
            </a:r>
          </a:p>
          <a:p>
            <a:r>
              <a:rPr lang="en-US" dirty="0"/>
              <a:t>Bennett </a:t>
            </a:r>
          </a:p>
          <a:p>
            <a:pPr lvl="1"/>
            <a:r>
              <a:rPr lang="en-US" dirty="0"/>
              <a:t>Culture consists of all those practices (or activities) that signify; that is, which produce and communicate meaning by the manipulation of signs in socially shared and conventionalized ways.</a:t>
            </a:r>
          </a:p>
        </p:txBody>
      </p:sp>
    </p:spTree>
    <p:extLst>
      <p:ext uri="{BB962C8B-B14F-4D97-AF65-F5344CB8AC3E}">
        <p14:creationId xmlns:p14="http://schemas.microsoft.com/office/powerpoint/2010/main" val="282121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Makes up Canadian Culture? </a:t>
            </a:r>
          </a:p>
        </p:txBody>
      </p:sp>
      <p:sp>
        <p:nvSpPr>
          <p:cNvPr id="3" name="Content Placeholder 2"/>
          <p:cNvSpPr>
            <a:spLocks noGrp="1"/>
          </p:cNvSpPr>
          <p:nvPr>
            <p:ph idx="1"/>
          </p:nvPr>
        </p:nvSpPr>
        <p:spPr/>
        <p:txBody>
          <a:bodyPr>
            <a:normAutofit/>
          </a:bodyPr>
          <a:lstStyle/>
          <a:p>
            <a:r>
              <a:rPr lang="en-CA" sz="3200" dirty="0">
                <a:hlinkClick r:id="rId2"/>
              </a:rPr>
              <a:t>I am Canadian</a:t>
            </a:r>
            <a:br>
              <a:rPr lang="en-CA" sz="3200" dirty="0"/>
            </a:br>
            <a:r>
              <a:rPr lang="en-CA" sz="3200" dirty="0">
                <a:hlinkClick r:id="rId3"/>
              </a:rPr>
              <a:t>I am not Canadian</a:t>
            </a:r>
            <a:br>
              <a:rPr lang="en-CA" sz="3200" dirty="0"/>
            </a:br>
            <a:r>
              <a:rPr lang="en-CA" sz="3200" dirty="0">
                <a:hlinkClick r:id="rId4"/>
              </a:rPr>
              <a:t>Tim Horton's </a:t>
            </a:r>
            <a:br>
              <a:rPr lang="en-CA" sz="3200" dirty="0"/>
            </a:br>
            <a:r>
              <a:rPr lang="en-CA" sz="3200" dirty="0">
                <a:hlinkClick r:id="rId5"/>
              </a:rPr>
              <a:t>Molson Hockey Ad</a:t>
            </a:r>
            <a:br>
              <a:rPr lang="en-CA" sz="3200" dirty="0"/>
            </a:br>
            <a:r>
              <a:rPr lang="en-CA" sz="3200" dirty="0">
                <a:hlinkClick r:id="rId6"/>
              </a:rPr>
              <a:t>Heritage Minute</a:t>
            </a:r>
            <a:endParaRPr lang="en-CA" sz="3200" dirty="0"/>
          </a:p>
          <a:p>
            <a:endParaRPr lang="en-CA" sz="3200" dirty="0"/>
          </a:p>
        </p:txBody>
      </p:sp>
    </p:spTree>
    <p:extLst>
      <p:ext uri="{BB962C8B-B14F-4D97-AF65-F5344CB8AC3E}">
        <p14:creationId xmlns:p14="http://schemas.microsoft.com/office/powerpoint/2010/main" val="199783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BB13A-785C-45BE-8027-C429EF01E9A8}"/>
              </a:ext>
            </a:extLst>
          </p:cNvPr>
          <p:cNvSpPr>
            <a:spLocks noGrp="1"/>
          </p:cNvSpPr>
          <p:nvPr>
            <p:ph type="title"/>
          </p:nvPr>
        </p:nvSpPr>
        <p:spPr/>
        <p:txBody>
          <a:bodyPr>
            <a:normAutofit fontScale="90000"/>
          </a:bodyPr>
          <a:lstStyle/>
          <a:p>
            <a:br>
              <a:rPr lang="en-US" sz="2000" dirty="0"/>
            </a:br>
            <a:r>
              <a:rPr lang="en-US" sz="4400" dirty="0"/>
              <a:t>Discussion Question</a:t>
            </a:r>
            <a:br>
              <a:rPr lang="en-US" sz="4400" dirty="0"/>
            </a:br>
            <a:r>
              <a:rPr lang="en-US" sz="4400" dirty="0"/>
              <a:t>Technological Nationalism </a:t>
            </a:r>
            <a:r>
              <a:rPr lang="en-US" sz="2000" dirty="0"/>
              <a:t>Maurice Chartrand (1986)</a:t>
            </a:r>
            <a:endParaRPr lang="en-US" sz="4400" dirty="0"/>
          </a:p>
        </p:txBody>
      </p:sp>
      <p:sp>
        <p:nvSpPr>
          <p:cNvPr id="3" name="Content Placeholder 2">
            <a:extLst>
              <a:ext uri="{FF2B5EF4-FFF2-40B4-BE49-F238E27FC236}">
                <a16:creationId xmlns:a16="http://schemas.microsoft.com/office/drawing/2014/main" id="{F71ED00C-DFB2-4769-8A82-2AFD980F1F5A}"/>
              </a:ext>
            </a:extLst>
          </p:cNvPr>
          <p:cNvSpPr>
            <a:spLocks noGrp="1"/>
          </p:cNvSpPr>
          <p:nvPr>
            <p:ph idx="1"/>
          </p:nvPr>
        </p:nvSpPr>
        <p:spPr/>
        <p:txBody>
          <a:bodyPr/>
          <a:lstStyle/>
          <a:p>
            <a:r>
              <a:rPr lang="en-US" dirty="0">
                <a:hlinkClick r:id="rId2"/>
              </a:rPr>
              <a:t>Pierre </a:t>
            </a:r>
            <a:r>
              <a:rPr lang="en-US" dirty="0" err="1">
                <a:hlinkClick r:id="rId2"/>
              </a:rPr>
              <a:t>Berton</a:t>
            </a:r>
            <a:r>
              <a:rPr lang="en-US" dirty="0">
                <a:hlinkClick r:id="rId2"/>
              </a:rPr>
              <a:t> – The National Dream – History of the Canadian Pacific Railways</a:t>
            </a:r>
            <a:endParaRPr lang="en-US" dirty="0"/>
          </a:p>
          <a:p>
            <a:endParaRPr lang="en-US" dirty="0"/>
          </a:p>
          <a:p>
            <a:r>
              <a:rPr lang="en-US" dirty="0"/>
              <a:t>What is the main argument in Maurice Chartrand’s article? </a:t>
            </a:r>
          </a:p>
          <a:p>
            <a:r>
              <a:rPr lang="en-US" dirty="0"/>
              <a:t>According to Maurice Chartrand why is it problematic to define Canadian culture through the building of the Canadian Pacific Railroads? What other factors help define Canadian culture?</a:t>
            </a:r>
          </a:p>
          <a:p>
            <a:r>
              <a:rPr lang="en-US" dirty="0"/>
              <a:t>According to Maurice Chartrand, what are some contradictions to technological nationalism?</a:t>
            </a:r>
          </a:p>
          <a:p>
            <a:r>
              <a:rPr lang="en-US" dirty="0"/>
              <a:t>How did the railroad and broadcasting differ as agents of technological nationalism? </a:t>
            </a:r>
          </a:p>
          <a:p>
            <a:endParaRPr lang="en-US" dirty="0"/>
          </a:p>
        </p:txBody>
      </p:sp>
    </p:spTree>
    <p:extLst>
      <p:ext uri="{BB962C8B-B14F-4D97-AF65-F5344CB8AC3E}">
        <p14:creationId xmlns:p14="http://schemas.microsoft.com/office/powerpoint/2010/main" val="345481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3B04E-C831-4AA5-AA7C-16D28D9A218E}"/>
              </a:ext>
            </a:extLst>
          </p:cNvPr>
          <p:cNvSpPr>
            <a:spLocks noGrp="1"/>
          </p:cNvSpPr>
          <p:nvPr>
            <p:ph type="title"/>
          </p:nvPr>
        </p:nvSpPr>
        <p:spPr>
          <a:xfrm>
            <a:off x="1097280" y="286603"/>
            <a:ext cx="10058400" cy="1450757"/>
          </a:xfrm>
        </p:spPr>
        <p:txBody>
          <a:bodyPr/>
          <a:lstStyle/>
          <a:p>
            <a:r>
              <a:rPr lang="en-US" dirty="0"/>
              <a:t>Technological Nationalism </a:t>
            </a:r>
            <a:r>
              <a:rPr lang="en-US" sz="2400" dirty="0"/>
              <a:t>Maurice Chartrand (1986)</a:t>
            </a:r>
            <a:endParaRPr lang="en-US" dirty="0"/>
          </a:p>
        </p:txBody>
      </p:sp>
      <p:sp>
        <p:nvSpPr>
          <p:cNvPr id="3" name="Content Placeholder 2">
            <a:extLst>
              <a:ext uri="{FF2B5EF4-FFF2-40B4-BE49-F238E27FC236}">
                <a16:creationId xmlns:a16="http://schemas.microsoft.com/office/drawing/2014/main" id="{236C8FFA-547D-4C0A-815A-BA3AD03D5A11}"/>
              </a:ext>
            </a:extLst>
          </p:cNvPr>
          <p:cNvSpPr>
            <a:spLocks noGrp="1"/>
          </p:cNvSpPr>
          <p:nvPr>
            <p:ph idx="1"/>
          </p:nvPr>
        </p:nvSpPr>
        <p:spPr>
          <a:xfrm>
            <a:off x="1097280" y="1845734"/>
            <a:ext cx="10058400" cy="4321150"/>
          </a:xfrm>
        </p:spPr>
        <p:txBody>
          <a:bodyPr>
            <a:normAutofit fontScale="85000" lnSpcReduction="20000"/>
          </a:bodyPr>
          <a:lstStyle/>
          <a:p>
            <a:r>
              <a:rPr lang="en-US" sz="1800" dirty="0"/>
              <a:t>Rhetoric of technological nationalism in anglophone Canada which ascribes to technology the capacity to create a nation by enhancing communication</a:t>
            </a:r>
          </a:p>
          <a:p>
            <a:r>
              <a:rPr lang="en-US" sz="1800" dirty="0"/>
              <a:t>Rhetoric of the CPR becomes the power-laden discourse of a state seeking to legitimate itself politically by constituting a nation in its image</a:t>
            </a:r>
          </a:p>
          <a:p>
            <a:r>
              <a:rPr lang="en-US" sz="1800" dirty="0"/>
              <a:t>This is significantly rhetoric, for it undergirds Canada’s official ideology and the formulation of federal government policy, at least in the area of broadcasting: the CBC is legitimated in political discourse by the CPR. Furthermore, the rhetoric of technological nationalism is insidious, for it ties Canadian identify, not to it’s people, but to their mediation through technology</a:t>
            </a:r>
          </a:p>
          <a:p>
            <a:r>
              <a:rPr lang="en-US" sz="1800" dirty="0"/>
              <a:t>Building a Canadian identity required both physical and discursive factors – the building of CPR &amp; the development of a rhetoric which ideologically constituted those in Canada as Canadians</a:t>
            </a:r>
          </a:p>
          <a:p>
            <a:r>
              <a:rPr lang="en-US" sz="1800" dirty="0"/>
              <a:t>Public broadcasting enhanced the project of a technologically constituted nation through the development of </a:t>
            </a:r>
            <a:r>
              <a:rPr lang="en-US" sz="1800" dirty="0">
                <a:hlinkClick r:id="rId2"/>
              </a:rPr>
              <a:t>CNR Radio </a:t>
            </a:r>
            <a:endParaRPr lang="en-US" sz="1800" dirty="0"/>
          </a:p>
          <a:p>
            <a:r>
              <a:rPr lang="en-US" sz="1800" dirty="0"/>
              <a:t>The creation of a national identity was constituted by the Canadian government via CNR Radio, in the name of freedom and democracy, without the people of Canada confirming this identity</a:t>
            </a:r>
          </a:p>
          <a:p>
            <a:r>
              <a:rPr lang="en-US" sz="1800" dirty="0" err="1"/>
              <a:t>Aird</a:t>
            </a:r>
            <a:r>
              <a:rPr lang="en-US" sz="1800" dirty="0"/>
              <a:t> Commission &amp; creation of CRBC &amp; creation of CBC</a:t>
            </a:r>
          </a:p>
          <a:p>
            <a:r>
              <a:rPr lang="en-US" sz="1800" dirty="0"/>
              <a:t>Contradictions of technological nationalism:</a:t>
            </a:r>
            <a:br>
              <a:rPr lang="en-US" sz="1800" dirty="0"/>
            </a:br>
            <a:r>
              <a:rPr lang="en-US" sz="1800" dirty="0"/>
              <a:t>1 – The content of the Canadian identity would be but technological nationalism itself</a:t>
            </a:r>
            <a:br>
              <a:rPr lang="en-US" sz="1800" dirty="0"/>
            </a:br>
            <a:r>
              <a:rPr lang="en-US" sz="1800" dirty="0"/>
              <a:t>2 – It defines a medium ultimately based on a foreign economic and programming logic as the site for Canada's cultural construction </a:t>
            </a:r>
            <a:br>
              <a:rPr lang="en-US" sz="1800" dirty="0"/>
            </a:br>
            <a:r>
              <a:rPr lang="en-US" sz="1800" dirty="0"/>
              <a:t>3 – The mediated culture which is imperative to Canadian statehood has within its logic the seduction of technology itself </a:t>
            </a:r>
          </a:p>
          <a:p>
            <a:endParaRPr lang="en-US" sz="1800" dirty="0"/>
          </a:p>
        </p:txBody>
      </p:sp>
    </p:spTree>
    <p:extLst>
      <p:ext uri="{BB962C8B-B14F-4D97-AF65-F5344CB8AC3E}">
        <p14:creationId xmlns:p14="http://schemas.microsoft.com/office/powerpoint/2010/main" val="5472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609A4-5B18-438A-914C-30A07F7B8228}"/>
              </a:ext>
            </a:extLst>
          </p:cNvPr>
          <p:cNvSpPr>
            <a:spLocks noGrp="1"/>
          </p:cNvSpPr>
          <p:nvPr>
            <p:ph type="title"/>
          </p:nvPr>
        </p:nvSpPr>
        <p:spPr/>
        <p:txBody>
          <a:bodyPr>
            <a:normAutofit fontScale="90000"/>
          </a:bodyPr>
          <a:lstStyle/>
          <a:p>
            <a:r>
              <a:rPr lang="en-US" dirty="0"/>
              <a:t>Discussion Question</a:t>
            </a:r>
            <a:br>
              <a:rPr lang="en-US" dirty="0"/>
            </a:br>
            <a:r>
              <a:rPr lang="en-US" dirty="0"/>
              <a:t>A Cultural Approach to Communication </a:t>
            </a:r>
            <a:r>
              <a:rPr lang="en-US" sz="1600" dirty="0"/>
              <a:t>James Carey (1992)</a:t>
            </a:r>
            <a:endParaRPr lang="en-US" dirty="0"/>
          </a:p>
        </p:txBody>
      </p:sp>
      <p:sp>
        <p:nvSpPr>
          <p:cNvPr id="3" name="Content Placeholder 2">
            <a:extLst>
              <a:ext uri="{FF2B5EF4-FFF2-40B4-BE49-F238E27FC236}">
                <a16:creationId xmlns:a16="http://schemas.microsoft.com/office/drawing/2014/main" id="{4C142010-3C0D-4403-8F60-8DB53E076A8C}"/>
              </a:ext>
            </a:extLst>
          </p:cNvPr>
          <p:cNvSpPr>
            <a:spLocks noGrp="1"/>
          </p:cNvSpPr>
          <p:nvPr>
            <p:ph idx="1"/>
          </p:nvPr>
        </p:nvSpPr>
        <p:spPr/>
        <p:txBody>
          <a:bodyPr/>
          <a:lstStyle/>
          <a:p>
            <a:endParaRPr lang="en-US" dirty="0"/>
          </a:p>
          <a:p>
            <a:r>
              <a:rPr lang="en-US" dirty="0"/>
              <a:t>What is the main argument in Carey’s article? </a:t>
            </a:r>
          </a:p>
          <a:p>
            <a:r>
              <a:rPr lang="en-US" dirty="0"/>
              <a:t>Compare and contrast Carey’s definitions for a ritualistic view and a transmission view of communication.</a:t>
            </a:r>
          </a:p>
          <a:p>
            <a:r>
              <a:rPr lang="en-US" dirty="0"/>
              <a:t>How would employing either approach change our view of communication mediums?</a:t>
            </a:r>
          </a:p>
          <a:p>
            <a:endParaRPr lang="en-US" dirty="0"/>
          </a:p>
        </p:txBody>
      </p:sp>
    </p:spTree>
    <p:extLst>
      <p:ext uri="{BB962C8B-B14F-4D97-AF65-F5344CB8AC3E}">
        <p14:creationId xmlns:p14="http://schemas.microsoft.com/office/powerpoint/2010/main" val="350853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635B3-C1DE-41DC-ACD2-73CB0EFC1B91}"/>
              </a:ext>
            </a:extLst>
          </p:cNvPr>
          <p:cNvSpPr>
            <a:spLocks noGrp="1"/>
          </p:cNvSpPr>
          <p:nvPr>
            <p:ph type="title"/>
          </p:nvPr>
        </p:nvSpPr>
        <p:spPr/>
        <p:txBody>
          <a:bodyPr/>
          <a:lstStyle/>
          <a:p>
            <a:r>
              <a:rPr lang="en-US" sz="4000" dirty="0"/>
              <a:t>A Cultural Approach to Communication </a:t>
            </a:r>
            <a:r>
              <a:rPr lang="en-US" sz="2000" dirty="0"/>
              <a:t>James Carey (1992)</a:t>
            </a:r>
            <a:endParaRPr lang="en-US" dirty="0"/>
          </a:p>
        </p:txBody>
      </p:sp>
      <p:sp>
        <p:nvSpPr>
          <p:cNvPr id="3" name="Content Placeholder 2">
            <a:extLst>
              <a:ext uri="{FF2B5EF4-FFF2-40B4-BE49-F238E27FC236}">
                <a16:creationId xmlns:a16="http://schemas.microsoft.com/office/drawing/2014/main" id="{8CA9FDA1-4088-4580-B109-F69E0F270469}"/>
              </a:ext>
            </a:extLst>
          </p:cNvPr>
          <p:cNvSpPr>
            <a:spLocks noGrp="1"/>
          </p:cNvSpPr>
          <p:nvPr>
            <p:ph idx="1"/>
          </p:nvPr>
        </p:nvSpPr>
        <p:spPr/>
        <p:txBody>
          <a:bodyPr/>
          <a:lstStyle/>
          <a:p>
            <a:r>
              <a:rPr lang="en-US" b="1" dirty="0"/>
              <a:t>Transmission view of communication </a:t>
            </a:r>
            <a:r>
              <a:rPr lang="en-US" dirty="0"/>
              <a:t>– imparting, sending, giving information to others</a:t>
            </a:r>
          </a:p>
          <a:p>
            <a:pPr lvl="1"/>
            <a:r>
              <a:rPr lang="en-US" dirty="0"/>
              <a:t>Communication – is a process whereby messages are transmitted and distributed in space for the control of distance and people</a:t>
            </a:r>
          </a:p>
          <a:p>
            <a:pPr lvl="1"/>
            <a:r>
              <a:rPr lang="en-US" dirty="0"/>
              <a:t>Exploration and discovery</a:t>
            </a:r>
          </a:p>
          <a:p>
            <a:pPr lvl="1"/>
            <a:endParaRPr lang="en-US" dirty="0"/>
          </a:p>
          <a:p>
            <a:r>
              <a:rPr lang="en-US" b="1" dirty="0"/>
              <a:t>Ritual view of communication </a:t>
            </a:r>
            <a:r>
              <a:rPr lang="en-US" dirty="0"/>
              <a:t>– is more concerned with the maintenance of a society in time. It is linked to terms like sharing, participation, association, fellowship, possession of a common faith </a:t>
            </a:r>
          </a:p>
        </p:txBody>
      </p:sp>
    </p:spTree>
    <p:extLst>
      <p:ext uri="{BB962C8B-B14F-4D97-AF65-F5344CB8AC3E}">
        <p14:creationId xmlns:p14="http://schemas.microsoft.com/office/powerpoint/2010/main" val="3987908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381FC-3805-423C-8C1B-E61A30A19EF7}"/>
              </a:ext>
            </a:extLst>
          </p:cNvPr>
          <p:cNvSpPr>
            <a:spLocks noGrp="1"/>
          </p:cNvSpPr>
          <p:nvPr>
            <p:ph type="title"/>
          </p:nvPr>
        </p:nvSpPr>
        <p:spPr/>
        <p:txBody>
          <a:bodyPr/>
          <a:lstStyle/>
          <a:p>
            <a:r>
              <a:rPr lang="en-US" dirty="0"/>
              <a:t>Discussion</a:t>
            </a:r>
            <a:br>
              <a:rPr lang="en-US" dirty="0"/>
            </a:br>
            <a:r>
              <a:rPr lang="en-US" dirty="0"/>
              <a:t>From Empire and Communications </a:t>
            </a:r>
            <a:r>
              <a:rPr lang="en-US" sz="1600" b="1" dirty="0"/>
              <a:t>Harold Innis (1972)</a:t>
            </a:r>
            <a:endParaRPr lang="en-US" dirty="0"/>
          </a:p>
        </p:txBody>
      </p:sp>
      <p:sp>
        <p:nvSpPr>
          <p:cNvPr id="3" name="Content Placeholder 2">
            <a:extLst>
              <a:ext uri="{FF2B5EF4-FFF2-40B4-BE49-F238E27FC236}">
                <a16:creationId xmlns:a16="http://schemas.microsoft.com/office/drawing/2014/main" id="{4F5E8B0A-74E0-4EC4-B736-63C25A24FD9C}"/>
              </a:ext>
            </a:extLst>
          </p:cNvPr>
          <p:cNvSpPr>
            <a:spLocks noGrp="1"/>
          </p:cNvSpPr>
          <p:nvPr>
            <p:ph idx="1"/>
          </p:nvPr>
        </p:nvSpPr>
        <p:spPr/>
        <p:txBody>
          <a:bodyPr/>
          <a:lstStyle/>
          <a:p>
            <a:r>
              <a:rPr lang="en-US" dirty="0"/>
              <a:t>What is the main argument in Innis’s article? </a:t>
            </a:r>
          </a:p>
          <a:p>
            <a:r>
              <a:rPr lang="en-US" dirty="0"/>
              <a:t>According to Innis, what are the main differences between time-based media and space-based media? </a:t>
            </a:r>
            <a:br>
              <a:rPr lang="en-US" dirty="0"/>
            </a:br>
            <a:endParaRPr lang="en-US" dirty="0"/>
          </a:p>
          <a:p>
            <a:r>
              <a:rPr lang="en-US" dirty="0"/>
              <a:t>How do they influence social organization and political governance? </a:t>
            </a:r>
          </a:p>
          <a:p>
            <a:endParaRPr lang="en-US" dirty="0"/>
          </a:p>
        </p:txBody>
      </p:sp>
    </p:spTree>
    <p:extLst>
      <p:ext uri="{BB962C8B-B14F-4D97-AF65-F5344CB8AC3E}">
        <p14:creationId xmlns:p14="http://schemas.microsoft.com/office/powerpoint/2010/main" val="142621289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5084</TotalTime>
  <Words>1069</Words>
  <Application>Microsoft Office PowerPoint</Application>
  <PresentationFormat>Widescreen</PresentationFormat>
  <Paragraphs>102</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Calibri Light</vt:lpstr>
      <vt:lpstr>Retrospect</vt:lpstr>
      <vt:lpstr>Media, Technology and Politics</vt:lpstr>
      <vt:lpstr>Discussion</vt:lpstr>
      <vt:lpstr>What is Culture? </vt:lpstr>
      <vt:lpstr>What Makes up Canadian Culture? </vt:lpstr>
      <vt:lpstr> Discussion Question Technological Nationalism Maurice Chartrand (1986)</vt:lpstr>
      <vt:lpstr>Technological Nationalism Maurice Chartrand (1986)</vt:lpstr>
      <vt:lpstr>Discussion Question A Cultural Approach to Communication James Carey (1992)</vt:lpstr>
      <vt:lpstr>A Cultural Approach to Communication James Carey (1992)</vt:lpstr>
      <vt:lpstr>Discussion From Empire and Communications Harold Innis (1972)</vt:lpstr>
      <vt:lpstr>From Empire and Communications Harold Innis (1972)</vt:lpstr>
      <vt:lpstr>Discussion Thinking About Technology George Grant (1986)</vt:lpstr>
      <vt:lpstr>Thinking About Technology George Grant (1986)</vt:lpstr>
      <vt:lpstr>Discussion Radio: The Tribal Drum Marshall McLuhan (1994)</vt:lpstr>
      <vt:lpstr>Radio: The Tribal Drum Marshall McLuhan (1994)</vt:lpstr>
      <vt:lpstr>Discussion About Short Paper</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dc:title>
  <dc:creator>Erik Chevrier</dc:creator>
  <cp:lastModifiedBy>Erik Chevrier</cp:lastModifiedBy>
  <cp:revision>483</cp:revision>
  <dcterms:created xsi:type="dcterms:W3CDTF">2015-09-08T04:44:55Z</dcterms:created>
  <dcterms:modified xsi:type="dcterms:W3CDTF">2019-01-25T18:22:19Z</dcterms:modified>
</cp:coreProperties>
</file>