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ppt/ink/ink2.xml" ContentType="application/inkml+xml"/>
  <Override PartName="/ppt/ink/ink3.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2" r:id="rId1"/>
  </p:sldMasterIdLst>
  <p:sldIdLst>
    <p:sldId id="256" r:id="rId2"/>
    <p:sldId id="310" r:id="rId3"/>
    <p:sldId id="322" r:id="rId4"/>
    <p:sldId id="320" r:id="rId5"/>
    <p:sldId id="321" r:id="rId6"/>
    <p:sldId id="287" r:id="rId7"/>
    <p:sldId id="288" r:id="rId8"/>
    <p:sldId id="289" r:id="rId9"/>
    <p:sldId id="290" r:id="rId10"/>
    <p:sldId id="296" r:id="rId11"/>
    <p:sldId id="298" r:id="rId12"/>
    <p:sldId id="299" r:id="rId13"/>
    <p:sldId id="300" r:id="rId14"/>
    <p:sldId id="301" r:id="rId15"/>
    <p:sldId id="302" r:id="rId16"/>
    <p:sldId id="303" r:id="rId17"/>
    <p:sldId id="305" r:id="rId18"/>
    <p:sldId id="304" r:id="rId19"/>
    <p:sldId id="306" r:id="rId20"/>
    <p:sldId id="307" r:id="rId21"/>
    <p:sldId id="324" r:id="rId22"/>
    <p:sldId id="309" r:id="rId23"/>
    <p:sldId id="325" r:id="rId24"/>
    <p:sldId id="328" r:id="rId25"/>
    <p:sldId id="326" r:id="rId26"/>
    <p:sldId id="315" r:id="rId27"/>
    <p:sldId id="317" r:id="rId28"/>
    <p:sldId id="318" r:id="rId29"/>
    <p:sldId id="327" r:id="rId30"/>
    <p:sldId id="316" r:id="rId31"/>
    <p:sldId id="319" r:id="rId32"/>
    <p:sldId id="286" r:id="rId33"/>
    <p:sldId id="274" r:id="rId3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88" autoAdjust="0"/>
    <p:restoredTop sz="94660"/>
  </p:normalViewPr>
  <p:slideViewPr>
    <p:cSldViewPr snapToGrid="0">
      <p:cViewPr varScale="1">
        <p:scale>
          <a:sx n="70" d="100"/>
          <a:sy n="70" d="100"/>
        </p:scale>
        <p:origin x="88" y="7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8-01-31T05:54:41.463"/>
    </inkml:context>
    <inkml:brush xml:id="br0">
      <inkml:brushProperty name="width" value="0.14111" units="cm"/>
      <inkml:brushProperty name="height" value="0.14111" units="cm"/>
      <inkml:brushProperty name="color" value="#FFFFFF"/>
      <inkml:brushProperty name="ignorePressure" value="1"/>
    </inkml:brush>
  </inkml:definitions>
  <inkml:trace contextRef="#ctx0" brushRef="#br0">8674 8512,'0'7,"0"5,3 5,26-1,17-7,8-4,2-7,-5-3,-7-4,-10-4,-2-7,4-3,-2-1,-2 0,-7 1,-5 4,-5 1,-5 9,-5-2,-2-3,-3-5,-1-7,0-5,0 5,10 25,8 20,7 12,-1 5,1 3,-6-1,-1-4,-4-4,-1-5,-2-2,-3-2,-2-1,1 0,2 2,1 2,-2 4,-1 3,-2 0,-2-8,-2-16,0-21,0-14,0-4,0-4,-11 5,-6 6,-8 13,-20 10,-9 6,-2 3,5 2,7 1,9-12,9-8,10-8,7-2,5-3,4 0,1-2,1-5,-7 3,-6 9,-8 15,0 12,-2 14,-7 6,-1 3,0-6,1-6,0 0,-14 4,-6-2,-5 1,0 1,8-7,12-11,12-8,9-9,7-5,5-3,1 4,-2 6,-5 7,-1 4,1 2</inkml:trace>
  <inkml:trace contextRef="#ctx0" brushRef="#br0" timeOffset="12352">8814 8532,'0'3,"0"5,-3 5,-5 3,-1 2,-5 5,-5 3,-12 2,-8 2,-14 7,-9 6,3-2,8-7,13-10</inkml:trace>
  <inkml:trace contextRef="#ctx0" brushRef="#br0" timeOffset="9583">8492 8653</inkml:trace>
  <inkml:trace contextRef="#ctx0" brushRef="#br0" timeOffset="14089">8653 8512,'0'3,"0"9,4 8,0 12,1 6,1 5,2 1,-2 1,-2-2,6-18,4-26,6-20,1-14,-5-8,4 1,-3 4,-4 0,-5 5,-2 4,-4 7</inkml:trace>
  <inkml:trace contextRef="#ctx0" brushRef="#br0" timeOffset="25978">9963 8411,'0'4,"-3"4,-9 11,-5 2,-6 2,-4 0,4-1,2-4,4-2,-5 1,-43-4,-52-3,-40-4,-21-3,3 2,31-4,43-5,43-5,34-5,28-4,21 2,9-3,5 1,0 1,-6-1,-6 3,-5 4,2 1,0 1,3 3,3 2,7 2,5-2,1-1,0-2,-3-1,-6 2,-4 1,2 5,4 10,-3 6,2 8,0 6,-1 2,-4-2,-6-2,-5 1,-5 2,-4 0,-5 1,-3 2,-9 2,-2-8,-1-20,2-18,9-17,11-18,14-11,13-3,6 1,0 7,-5 9,-9 15,-11 16,-7 13,-7 9,10 3,29 0,31-4,24-6,8-10,-1-12,-12-6,-11-2,-13-4,-12 6,-13 19,-10 16,-8 13,-10 6,1 6,-4 5,-5 4,-3-3,-4-5,-1-5,-2-2,-1 2,-6 1,-3 2,-6 0,-1-4,-4-7,-5-14,-6-13,-3-8,-4-7,3-3,3-2,4 0,3 0,7-2,6-1,5 1,4 1,7-3,9 1,3 1,1 4,3 3,0 12,-1 12,-13 20,-9 16,-8 7,-1-1,7-22,12-34,20-28,10-25,8-9,-5 0,-5 5,-8 18,-9 26,-7 31,-9 21,-4 18,-6 8,-4 1,-4-2,-2-5,-1-10,2-5,2-6,2-4,2-14,-2-19,-5-18,1-9,0-5,-1 1,1 2,-12 6,-7 6,-24 8,-23 7,-22 11,-8 13,3 10,18 1,18 3,36-3,30-10,34-11,14-10,6-7,-1-2,-4 2,4-4,2 1,0 2,-8 8,-10 11,-10 14,-8 8,-6 6,0 1,20-7,43-6,21-9,13-16,-9-7,-18-9,-20-8,-18-7,-8-8,-10 1,-7 0,-2 0,7 3,2 2,-4 10,-6 20,-15 18,-14 17,-13 10,-18 6,-17-2,-14 2,-1-2,6-6,10-6,16-8,14-14,16-16,17-14,13-17,16-12,3-1,1 5,-4 7,-3 5,-2 4,3 5,4 8,6 3,13-3,6 2,-1 3,-7 6,-10 13,-14 14,-18 28,-29 22,-16 14,-9-2,2-7,7-17,6-15,8-16,7-14,8-18,8-18,4-12,12-18,16-17,21-6,12 2,10 3,-2 13,-10 17,-14 22,-14 21,-16 23,-12 15,-22 17,-15 9,-16-4,-7-5,-2 1,-8-6,1-9,2-4,-1-7,10-12,16-15,14-18,13-15,8-10,6-7,3-2,1 0,-1 2,1 0,-1 5,-4 5,-9 9,-19 12,-12 11,-19 17,-10 12,-16 13,0 1,10-1,16-8,18-7,12-3,13-3,5-3,1 1,0-2,-5-7,-7-18,-13-18,-3-11,1-6,4-1,8 2,9 7,7 5,6 5,3 10,2 16,2 14,0 8,-1 4,0 2,3-5,18-8,16-14,8-14,14-19,-1-9,-3-9,-11 1,-13 6,-9 10,-8 18,-7 19,-1 15,-2 11,-1 5,-2-1,-2-1,0 0,0-3,0 2,0-2,-8 1,-4-4,-8-16,-1-18,0-21,4-19,4-8,5-2,4 6,-2 29,-8 35,-8 23,-4 15,0 4,2-6,5-17,6-27,5-25,3-25,4-20,1-1,0 7,2 27,-1 30,0 29,-1 17,0 8,-3 2,-1-11,-1-20,2-10,0 10,2 15,-4 25,-9 12,-15 12,-4-4,-1-7,-5-42,2-53,5-33,10-26,8-12,3 2,3 13,3 23,3 27,1 32,2 25,-1 10,0 6,4-9,5-38,4-33,3-32,6-17,-1-3,-4 17,-5 27,-4 27,-4 23,-3 13,3 10,0 6,-1 1,0-4,-2-3,1-2,-2 2,0-1,-4-10,-14-32,-18-31,-17-26,-24-21,-7-7,5 6,17 16,12 27,15 31,12 26,1 21,4 13,5 1,4-2,4-7,7-11,6-14,8-13,2-12,1-4,-2-2,-2 2,-2 10,-4 15,-4 12,-1 10,-3 7,-1 4,-1-1,1-1,-1-16,0-20,5-26,0-18,4-10,3-4,0 5,-1 14,-4 19,-1 21,-3 24,-1 13,-1 7,0 2,0 4,-18 12,-12 3,-12-3,-4-7,4-9,6-23,10-34,9-25,7-14,6-2,3 3,2 7,0 2,5 2,3-2,2 0,-3 3,2 3,2 4,0 9,-4 16,-2 14,-2 12,-5 12,-6 8,-2-2,0-3,-4-2,0-1,-6 5,-2-3,-1 1,0-1,3-6</inkml:trace>
  <inkml:trace contextRef="#ctx0" brushRef="#br0" timeOffset="28330">9358 8109,'0'11,"0"5,0 9,0 20,-7 15,-9 6,-1-6,-3-13,-6-8,-17 1,-12-4,-12-5,0-4,9-3,11-5,6-3,7-5,6 1,4-3,3-3,-1-2,-6-1,-6 1,1 0</inkml:trace>
  <inkml:trace contextRef="#ctx0" brushRef="#br0" timeOffset="14976">9359 8350,'3'0,"15"7,12 6,10 3,2 0,-2-3,2-4,10-3,32-6,22-7,23-9,11-5,-2-9,-14 0,-24 6,-26 6,-26 7</inkml:trace>
  <inkml:trace contextRef="#ctx0" brushRef="#br0" timeOffset="30436">8411 8673,'7'0,"12"-14,14-7,4-4,3-5,-3-1,-3 5,-4 1,-8 11,-7 14,-6 15,-5 11,-3 8,-1-1</inkml:trace>
  <inkml:trace contextRef="#ctx0" brushRef="#br0" timeOffset="32522">8472 8694,'0'5,"0"7,0 7,0-1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8-01-31T05:55:21.172"/>
    </inkml:context>
    <inkml:brush xml:id="br0">
      <inkml:brushProperty name="width" value="0.14111" units="cm"/>
      <inkml:brushProperty name="height" value="0.14111" units="cm"/>
      <inkml:brushProperty name="color" value="#FFFFFF"/>
      <inkml:brushProperty name="ignorePressure" value="1"/>
    </inkml:brush>
  </inkml:definitions>
  <inkml:trace contextRef="#ctx0" brushRef="#br0">2591 8659,'10'3,"45"2,40 2,32 1,11 0,-11-4,-21 0,-16-6,12-5,31-2,26 1,5 2,-20 2,-20 1,-1 5,-7 2,-7 1,-14-2,-17 0,-8-1,33-1,31 0,36-1,57 0,58 0,29 6,-5 3,-47 0,-42-3,-31 0,-26-4,-28 0,-19-1,-23-1,-20-1,-2 1,0 0,-1 0,-5-1,-1 1,-4 0,-6 0,-8 0,-8 0,-5 0,-4 0,1 0,0 0,7 0,4 0,1 0,0 0,-2 0,-3 7,-24 2,-34-4,-25-2,-21-2,-13-2,0 0,7 0,12 0,13 1,12 0,8-1,6 1,2 0,-1 0,-4 0,-2 0,0 0,3 0,-6 0,-9 0,-3-3,-3-1,5-1,4 2,-26 0,-15 2,-16-1,-19 2,-12 0,-1 0,14 0,21 1,24-1,19 0,10 0,9 0,-4 0,-26 0,-15 0,-6 0,-3 0,8 0,4 0,-4 3,-16 9,-18 5,0 3,12-1,14-5,19-4,9-4,1 1,-6-2,-5 0,-2-3,2 0,6-2,6 1,-5 6,-34 1,-30 1,-7-2,-9-3,-3-4,20-3,26-1,23 1,13 0,9 1,11 1,6 0,0 1,-8 0,-30 0,-35 0,-42 1,-20-1,15 0,30 0,8 0,17 0,11-4,-17-4,-12-8,-4-4,12 1,17 4,38 3,41 5,40 4,21 2,17 1,3 0,7 1,-6 0,-8-1,-9 1,-9 0,-9-1,-5 0,1 0,4-4,7 0,13-1,17 2,7 0,4 2,-6 0,-10 0,-22 1,-30-3,-22-1,-15-4,-5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8-01-31T05:55:33.079"/>
    </inkml:context>
    <inkml:brush xml:id="br0">
      <inkml:brushProperty name="width" value="0.14111" units="cm"/>
      <inkml:brushProperty name="height" value="0.14111" units="cm"/>
      <inkml:brushProperty name="color" value="#FFFFFF"/>
      <inkml:brushProperty name="ignorePressure" value="1"/>
    </inkml:brush>
  </inkml:definitions>
  <inkml:trace contextRef="#ctx0" brushRef="#br0">2525 8834,'14'0,"11"0,8 0,9 0,5 0,0 3,-1 2,0-1,-20-1,-27 0,-24-2,-11 1,-2-2,0 0,-2 0,-2 0,0-1,3 1,-8-3,-4-2,4 0,3 2,22-3,43 0,38 1,43 1,33 2,19 0,9 2,-14-1,-25 2,-51-1,-48 0,-49 0,-37-3,-29-2,-27 2,-21-1,-3 2,-7-7,-4-1,16 1,28 2,36-1,47-3,38 1,25 1,8 4,0 1,6-2,28 1,28 0,37 3,0 0,-17 0,-30-2,-53-4,-65-10,-56-4,-29 3,0 2,21 2,49 5,58 4,49 3,25 1,8 2,-8 1,-17 0,-18-1,-14 1,6 10,5 3,15 6,10 0,17-1,5-2,0-3,-14-1,-16-5,-21-3,-14-2,-25 2,-29 3,-19 4,-14-1,-13-1,-4-3,0-3,2-1,6-2,4-1,22 0,43-1,61 0,44 1,37 0,1 0,-18 0,-34 3,-40 12,-53 2,-52 3,-53 5,-46-2,-33 4,6-1,24-2,60-5,86-5,82-6,69-12,48-3,24-2,-9 1,-44 2,-61 9,-51 4,-44 0,-11 6,21 5,23-1,26-4,21-3,11-4,-6-4,-35 0,-56-9,-64-3,-64 1,-55 1,-45 2,-34 3,-12-2,24-1,47 2,34-3,7-6,14-9,15 0,20 4,30 2,56-5,57 0,83-5,78-7,61 1,11 6,-12 4,-35 7,-52 4,-43 6,-36 2,-32 3,-23 0,-13 2,-3 2,-4 2,-1 2,2 4,4 0,5-3,0-2,-3-3,2-1,1-2,4-1,-2 0,-4-1,1 0,2 1,1 0,3 0,8-1,4 1,0 0,-5 0,-6 0,-4 1,1-1,-10 3,-23 2,-28 9,-32 3,-28 2,-22-2,-18-5,-10-4,2-2,14-4,19-2,21 0,21 0,16 2,12 2,-1 0,-4-1,-8-1,-1-1,4 1,7-2,20 0,56 0,68 0,64-4,56-4,34-8,6-4,-24 0,-42 5,-45 4,-66 4,-77 4,-76 2,-67 1,-62 0,-45 1,-39 0,-14 0,9-1,29 1,48-1,75-7,93-2,94 0,76-2,58-5,29 0,-7 2,-32 4,-46 3,-38 3,-27 3,-22 1,-17 0,-14 8,-17 15,-28 12,-25 5,-43 7,-47 13,-30 2,-8-4,-3-11,24-12,36-12,41-10,48-8,44-4,53-2,43-2,51-6,52-6,43-9,32-16,81-1,90 8,95 8,8 9,-72 7,-121 5,-161 3,-164 2,-131 1,-90 0,-71 3,-27 0,-1 4,20-1,35-1,50 2,56-2,67-7,68-5,78-11,68-11,47-3,8-4,-17 5,-35 6,-50 8,-62 9,-62 6,-66 14,-43 3,-42 3,-22-2,-15-4,-2-4,6-5,16-2,30-2,34-1,32-1,45-3,61-5,60 0,81-13,59-3,32 4,-15 4,-41 6,-53 4,-62 5,-60 0,-55 3,-58 0,-45 0,-21 0,-7-1,11 1,24 0,27-1,11-4,-29-18,-22-12,-20-4,-3 2,-6-1,4 3,6 4,21 7,58 10,66 15,54 14,24 4,3-1,-7-5,-11 0,-8-3,-6 0,-1-1,-5-4,-5-1,1-3,0-1,0-1,-2 0,0 0,0-1,9 4,0 1,9 1,0-2,-5-1,-6 0,-5-1,-4-1,-1 0,4 0,9 0,10 0,2-1,1 1,-6 0,-7 0,-2 0,2 0,2 0,10 0,9 0,6 0,-3 0,-10 4,-12 4,-14 4,-15 4,-12-1,-21 0,-16-2,-15-3,-16-4,-17-3,0-1,7-2,14 0,11-1,7 4,6 1,-8 0,-9-1,-12 0,-4-2,-4 3,5 1,9-1,-14 0,-3-2,-4-7,-3-4,8-3,20-2,42-1,50 4,41 0,39-2,14 1,-8 4,-6-5,-19 0,-61-1,-58 2,-66 3,-38 3,-26 6,-1 3,18 4,25 5,37 0,65 5,55 9,61 2,31-2,9-5,-6-6,-10-5,-5-6,-14-1,-12-3,-15-1,-4 0,-10 0,6 0,10 0,0 1,-6 0,-13-1,-11 5,-5 0,1 1,11-2,10 0,-1-1,-9-2,-7 0,-11 0,-8 0,-3 0,-4 4,-4 3,-5 5,-6 4,-9 2,-12 9,-14 3,-22-1,-12-1,-5-2,2-5,8-7,8-5,12-1,8 1,-6 0,-12 1,-9 0,-13-3,0-2,8-2,-7-2,-11 0,-2-2,3 1,16-4,29-4,44-8,37-5,36 2,16 3,4-1,-12 1,-18 3,-14 5,-12 0,2 1,-2 2,0 1,2-1,-6 0,-4 1,-3-3,-6 0,1 1,5 2,2 2,-4 0,-15 2,-23 3,-28 6,-21-1,-20 4,-12 2,-10 0,-3-4,-4-3,4-2,7-3,8-2,38 0,55-4,52-8,47-12,43-2,36 3,54 6,39 9,4 6,-42 3,-62 2,-52-1,-46 1,-34-1,-24-1,-14 0,-10 0</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21842BA-7EFE-4E94-BF70-CCD5482705EF}" type="datetimeFigureOut">
              <a:rPr lang="en-CA" smtClean="0"/>
              <a:t>2019-01-30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2E8C5B3-70D6-4FAB-BB21-E17DB9DB3569}" type="slidenum">
              <a:rPr lang="en-CA" smtClean="0"/>
              <a:t>‹#›</a:t>
            </a:fld>
            <a:endParaRPr lang="en-CA"/>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092490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21842BA-7EFE-4E94-BF70-CCD5482705EF}" type="datetimeFigureOut">
              <a:rPr lang="en-CA" smtClean="0"/>
              <a:t>2019-01-30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2E8C5B3-70D6-4FAB-BB21-E17DB9DB3569}" type="slidenum">
              <a:rPr lang="en-CA" smtClean="0"/>
              <a:t>‹#›</a:t>
            </a:fld>
            <a:endParaRPr lang="en-CA"/>
          </a:p>
        </p:txBody>
      </p:sp>
    </p:spTree>
    <p:extLst>
      <p:ext uri="{BB962C8B-B14F-4D97-AF65-F5344CB8AC3E}">
        <p14:creationId xmlns:p14="http://schemas.microsoft.com/office/powerpoint/2010/main" val="35252328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21842BA-7EFE-4E94-BF70-CCD5482705EF}" type="datetimeFigureOut">
              <a:rPr lang="en-CA" smtClean="0"/>
              <a:t>2019-01-30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2E8C5B3-70D6-4FAB-BB21-E17DB9DB3569}" type="slidenum">
              <a:rPr lang="en-CA" smtClean="0"/>
              <a:t>‹#›</a:t>
            </a:fld>
            <a:endParaRPr lang="en-CA"/>
          </a:p>
        </p:txBody>
      </p:sp>
    </p:spTree>
    <p:extLst>
      <p:ext uri="{BB962C8B-B14F-4D97-AF65-F5344CB8AC3E}">
        <p14:creationId xmlns:p14="http://schemas.microsoft.com/office/powerpoint/2010/main" val="3289989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21842BA-7EFE-4E94-BF70-CCD5482705EF}" type="datetimeFigureOut">
              <a:rPr lang="en-CA" smtClean="0"/>
              <a:t>2019-01-30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2E8C5B3-70D6-4FAB-BB21-E17DB9DB3569}" type="slidenum">
              <a:rPr lang="en-CA" smtClean="0"/>
              <a:t>‹#›</a:t>
            </a:fld>
            <a:endParaRPr lang="en-CA"/>
          </a:p>
        </p:txBody>
      </p:sp>
    </p:spTree>
    <p:extLst>
      <p:ext uri="{BB962C8B-B14F-4D97-AF65-F5344CB8AC3E}">
        <p14:creationId xmlns:p14="http://schemas.microsoft.com/office/powerpoint/2010/main" val="10532762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21842BA-7EFE-4E94-BF70-CCD5482705EF}" type="datetimeFigureOut">
              <a:rPr lang="en-CA" smtClean="0"/>
              <a:t>2019-01-30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2E8C5B3-70D6-4FAB-BB21-E17DB9DB3569}" type="slidenum">
              <a:rPr lang="en-CA" smtClean="0"/>
              <a:t>‹#›</a:t>
            </a:fld>
            <a:endParaRPr lang="en-CA"/>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119578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21842BA-7EFE-4E94-BF70-CCD5482705EF}" type="datetimeFigureOut">
              <a:rPr lang="en-CA" smtClean="0"/>
              <a:t>2019-01-30</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C2E8C5B3-70D6-4FAB-BB21-E17DB9DB3569}" type="slidenum">
              <a:rPr lang="en-CA" smtClean="0"/>
              <a:t>‹#›</a:t>
            </a:fld>
            <a:endParaRPr lang="en-CA"/>
          </a:p>
        </p:txBody>
      </p:sp>
    </p:spTree>
    <p:extLst>
      <p:ext uri="{BB962C8B-B14F-4D97-AF65-F5344CB8AC3E}">
        <p14:creationId xmlns:p14="http://schemas.microsoft.com/office/powerpoint/2010/main" val="3514064454"/>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21842BA-7EFE-4E94-BF70-CCD5482705EF}" type="datetimeFigureOut">
              <a:rPr lang="en-CA" smtClean="0"/>
              <a:t>2019-01-30</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C2E8C5B3-70D6-4FAB-BB21-E17DB9DB3569}" type="slidenum">
              <a:rPr lang="en-CA" smtClean="0"/>
              <a:t>‹#›</a:t>
            </a:fld>
            <a:endParaRPr lang="en-CA"/>
          </a:p>
        </p:txBody>
      </p:sp>
    </p:spTree>
    <p:extLst>
      <p:ext uri="{BB962C8B-B14F-4D97-AF65-F5344CB8AC3E}">
        <p14:creationId xmlns:p14="http://schemas.microsoft.com/office/powerpoint/2010/main" val="1132136572"/>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21842BA-7EFE-4E94-BF70-CCD5482705EF}" type="datetimeFigureOut">
              <a:rPr lang="en-CA" smtClean="0"/>
              <a:t>2019-01-30</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C2E8C5B3-70D6-4FAB-BB21-E17DB9DB3569}" type="slidenum">
              <a:rPr lang="en-CA" smtClean="0"/>
              <a:t>‹#›</a:t>
            </a:fld>
            <a:endParaRPr lang="en-CA"/>
          </a:p>
        </p:txBody>
      </p:sp>
    </p:spTree>
    <p:extLst>
      <p:ext uri="{BB962C8B-B14F-4D97-AF65-F5344CB8AC3E}">
        <p14:creationId xmlns:p14="http://schemas.microsoft.com/office/powerpoint/2010/main" val="24969417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921842BA-7EFE-4E94-BF70-CCD5482705EF}" type="datetimeFigureOut">
              <a:rPr lang="en-CA" smtClean="0"/>
              <a:t>2019-01-30</a:t>
            </a:fld>
            <a:endParaRPr lang="en-CA"/>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CA"/>
          </a:p>
        </p:txBody>
      </p:sp>
      <p:sp>
        <p:nvSpPr>
          <p:cNvPr id="9" name="Slide Number Placeholder 8"/>
          <p:cNvSpPr>
            <a:spLocks noGrp="1"/>
          </p:cNvSpPr>
          <p:nvPr>
            <p:ph type="sldNum" sz="quarter" idx="12"/>
          </p:nvPr>
        </p:nvSpPr>
        <p:spPr/>
        <p:txBody>
          <a:bodyPr/>
          <a:lstStyle/>
          <a:p>
            <a:fld id="{C2E8C5B3-70D6-4FAB-BB21-E17DB9DB3569}" type="slidenum">
              <a:rPr lang="en-CA" smtClean="0"/>
              <a:t>‹#›</a:t>
            </a:fld>
            <a:endParaRPr lang="en-CA"/>
          </a:p>
        </p:txBody>
      </p:sp>
    </p:spTree>
    <p:extLst>
      <p:ext uri="{BB962C8B-B14F-4D97-AF65-F5344CB8AC3E}">
        <p14:creationId xmlns:p14="http://schemas.microsoft.com/office/powerpoint/2010/main" val="28393714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921842BA-7EFE-4E94-BF70-CCD5482705EF}" type="datetimeFigureOut">
              <a:rPr lang="en-CA" smtClean="0"/>
              <a:t>2019-01-30</a:t>
            </a:fld>
            <a:endParaRPr lang="en-CA"/>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CA"/>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C2E8C5B3-70D6-4FAB-BB21-E17DB9DB3569}" type="slidenum">
              <a:rPr lang="en-CA" smtClean="0"/>
              <a:t>‹#›</a:t>
            </a:fld>
            <a:endParaRPr lang="en-CA"/>
          </a:p>
        </p:txBody>
      </p:sp>
    </p:spTree>
    <p:extLst>
      <p:ext uri="{BB962C8B-B14F-4D97-AF65-F5344CB8AC3E}">
        <p14:creationId xmlns:p14="http://schemas.microsoft.com/office/powerpoint/2010/main" val="2993521936"/>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21842BA-7EFE-4E94-BF70-CCD5482705EF}" type="datetimeFigureOut">
              <a:rPr lang="en-CA" smtClean="0"/>
              <a:t>2019-01-30</a:t>
            </a:fld>
            <a:endParaRPr lang="en-CA"/>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2E8C5B3-70D6-4FAB-BB21-E17DB9DB3569}" type="slidenum">
              <a:rPr lang="en-CA" smtClean="0"/>
              <a:t>‹#›</a:t>
            </a:fld>
            <a:endParaRPr lang="en-CA"/>
          </a:p>
        </p:txBody>
      </p:sp>
    </p:spTree>
    <p:extLst>
      <p:ext uri="{BB962C8B-B14F-4D97-AF65-F5344CB8AC3E}">
        <p14:creationId xmlns:p14="http://schemas.microsoft.com/office/powerpoint/2010/main" val="12423868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921842BA-7EFE-4E94-BF70-CCD5482705EF}" type="datetimeFigureOut">
              <a:rPr lang="en-CA" smtClean="0"/>
              <a:t>2019-01-30</a:t>
            </a:fld>
            <a:endParaRPr lang="en-CA"/>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CA"/>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C2E8C5B3-70D6-4FAB-BB21-E17DB9DB3569}" type="slidenum">
              <a:rPr lang="en-CA" smtClean="0"/>
              <a:t>‹#›</a:t>
            </a:fld>
            <a:endParaRPr lang="en-CA"/>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82822672"/>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NULL"/><Relationship Id="rId3" Type="http://schemas.openxmlformats.org/officeDocument/2006/relationships/customXml" Target="../ink/ink1.xml"/><Relationship Id="rId7" Type="http://schemas.openxmlformats.org/officeDocument/2006/relationships/customXml" Target="../ink/ink3.xml"/><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NULL"/><Relationship Id="rId5" Type="http://schemas.openxmlformats.org/officeDocument/2006/relationships/customXml" Target="../ink/ink2.xml"/><Relationship Id="rId4" Type="http://schemas.openxmlformats.org/officeDocument/2006/relationships/image" Target="NUL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dirty="0"/>
              <a:t>Motivation and Emotion in Daily Life</a:t>
            </a:r>
          </a:p>
        </p:txBody>
      </p:sp>
      <p:sp>
        <p:nvSpPr>
          <p:cNvPr id="3" name="Subtitle 2"/>
          <p:cNvSpPr>
            <a:spLocks noGrp="1"/>
          </p:cNvSpPr>
          <p:nvPr>
            <p:ph type="subTitle" idx="1"/>
          </p:nvPr>
        </p:nvSpPr>
        <p:spPr/>
        <p:txBody>
          <a:bodyPr>
            <a:normAutofit fontScale="85000" lnSpcReduction="20000"/>
          </a:bodyPr>
          <a:lstStyle/>
          <a:p>
            <a:r>
              <a:rPr lang="en-CA" dirty="0"/>
              <a:t>Extrinsic Motivation</a:t>
            </a:r>
          </a:p>
          <a:p>
            <a:r>
              <a:rPr lang="en-CA"/>
              <a:t>January 28</a:t>
            </a:r>
            <a:r>
              <a:rPr lang="en-CA" baseline="30000"/>
              <a:t>th</a:t>
            </a:r>
            <a:r>
              <a:rPr lang="en-CA"/>
              <a:t>, 2019</a:t>
            </a:r>
            <a:endParaRPr lang="en-CA" dirty="0"/>
          </a:p>
          <a:p>
            <a:r>
              <a:rPr lang="en-CA" dirty="0"/>
              <a:t>Erik Chevrier</a:t>
            </a:r>
          </a:p>
          <a:p>
            <a:endParaRPr lang="en-CA" dirty="0"/>
          </a:p>
        </p:txBody>
      </p:sp>
    </p:spTree>
    <p:extLst>
      <p:ext uri="{BB962C8B-B14F-4D97-AF65-F5344CB8AC3E}">
        <p14:creationId xmlns:p14="http://schemas.microsoft.com/office/powerpoint/2010/main" val="918609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4E4490D0-3672-446A-AC12-B4830333BDDD}"/>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a:extLst>
              <a:ext uri="{FF2B5EF4-FFF2-40B4-BE49-F238E27FC236}">
                <a16:creationId xmlns:a16="http://schemas.microsoft.com/office/drawing/2014/main" id="{39CB82C2-DF65-4EC1-8280-F201D50F570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7" name="Straight Connector 26">
            <a:extLst>
              <a:ext uri="{FF2B5EF4-FFF2-40B4-BE49-F238E27FC236}">
                <a16:creationId xmlns:a16="http://schemas.microsoft.com/office/drawing/2014/main" id="{7E1D4427-852B-4B37-8E76-0E9F1810BA2A}"/>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29" name="Rectangle 28">
            <a:extLst>
              <a:ext uri="{FF2B5EF4-FFF2-40B4-BE49-F238E27FC236}">
                <a16:creationId xmlns:a16="http://schemas.microsoft.com/office/drawing/2014/main" id="{FA4CD5CB-D209-4D70-8CA4-629731C5921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593ACC25-C262-417A-8AA9-0641C772BDB6}"/>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32">
            <a:extLst>
              <a:ext uri="{FF2B5EF4-FFF2-40B4-BE49-F238E27FC236}">
                <a16:creationId xmlns:a16="http://schemas.microsoft.com/office/drawing/2014/main" id="{B4C27B90-DF2B-4D00-BA07-18ED774CD2F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50" name="Straight Connector 34">
            <a:extLst>
              <a:ext uri="{FF2B5EF4-FFF2-40B4-BE49-F238E27FC236}">
                <a16:creationId xmlns:a16="http://schemas.microsoft.com/office/drawing/2014/main" id="{5C6A2BAE-B461-4B55-8E1F-0722ABDD1393}"/>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209305" y="4343400"/>
            <a:ext cx="320040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pic>
        <p:nvPicPr>
          <p:cNvPr id="5" name="Content Placeholder 4">
            <a:extLst>
              <a:ext uri="{FF2B5EF4-FFF2-40B4-BE49-F238E27FC236}">
                <a16:creationId xmlns:a16="http://schemas.microsoft.com/office/drawing/2014/main" id="{DAD942FD-0984-4869-B650-069517A7C375}"/>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a:stretch/>
        </p:blipFill>
        <p:spPr>
          <a:xfrm>
            <a:off x="1266556" y="640081"/>
            <a:ext cx="5647102" cy="5054156"/>
          </a:xfrm>
          <a:prstGeom prst="rect">
            <a:avLst/>
          </a:prstGeom>
        </p:spPr>
      </p:pic>
      <p:sp>
        <p:nvSpPr>
          <p:cNvPr id="2" name="Title 1">
            <a:extLst>
              <a:ext uri="{FF2B5EF4-FFF2-40B4-BE49-F238E27FC236}">
                <a16:creationId xmlns:a16="http://schemas.microsoft.com/office/drawing/2014/main" id="{A2801989-8A2F-4797-B6CB-299A9B81B9A4}"/>
              </a:ext>
            </a:extLst>
          </p:cNvPr>
          <p:cNvSpPr>
            <a:spLocks noGrp="1"/>
          </p:cNvSpPr>
          <p:nvPr>
            <p:ph type="title"/>
          </p:nvPr>
        </p:nvSpPr>
        <p:spPr>
          <a:xfrm>
            <a:off x="8141110" y="639097"/>
            <a:ext cx="3401961" cy="3686015"/>
          </a:xfrm>
        </p:spPr>
        <p:txBody>
          <a:bodyPr vert="horz" lIns="91440" tIns="45720" rIns="91440" bIns="45720" rtlCol="0" anchor="b">
            <a:normAutofit/>
          </a:bodyPr>
          <a:lstStyle/>
          <a:p>
            <a:r>
              <a:rPr lang="en-US" sz="4100" dirty="0">
                <a:solidFill>
                  <a:schemeClr val="tx1">
                    <a:lumMod val="85000"/>
                    <a:lumOff val="15000"/>
                  </a:schemeClr>
                </a:solidFill>
              </a:rPr>
              <a:t>REVIEW - Comprehensive Model of Hunger Regulation</a:t>
            </a:r>
          </a:p>
        </p:txBody>
      </p:sp>
      <p:sp>
        <p:nvSpPr>
          <p:cNvPr id="3" name="TextBox 2">
            <a:extLst>
              <a:ext uri="{FF2B5EF4-FFF2-40B4-BE49-F238E27FC236}">
                <a16:creationId xmlns:a16="http://schemas.microsoft.com/office/drawing/2014/main" id="{97D15B0D-171C-4AE3-9FE1-55195B3C5CBC}"/>
              </a:ext>
            </a:extLst>
          </p:cNvPr>
          <p:cNvSpPr txBox="1"/>
          <p:nvPr/>
        </p:nvSpPr>
        <p:spPr>
          <a:xfrm>
            <a:off x="6025499" y="1030514"/>
            <a:ext cx="1894114" cy="461665"/>
          </a:xfrm>
          <a:prstGeom prst="rect">
            <a:avLst/>
          </a:prstGeom>
          <a:noFill/>
        </p:spPr>
        <p:txBody>
          <a:bodyPr wrap="square" rtlCol="0">
            <a:spAutoFit/>
          </a:bodyPr>
          <a:lstStyle/>
          <a:p>
            <a:r>
              <a:rPr lang="en-US" sz="1200" dirty="0"/>
              <a:t>Restraint-Release</a:t>
            </a:r>
          </a:p>
          <a:p>
            <a:r>
              <a:rPr lang="en-US" sz="1200" dirty="0"/>
              <a:t>Cognitive Regulation </a:t>
            </a:r>
          </a:p>
        </p:txBody>
      </p:sp>
      <p:sp>
        <p:nvSpPr>
          <p:cNvPr id="4" name="TextBox 3">
            <a:extLst>
              <a:ext uri="{FF2B5EF4-FFF2-40B4-BE49-F238E27FC236}">
                <a16:creationId xmlns:a16="http://schemas.microsoft.com/office/drawing/2014/main" id="{DC5C29AC-D799-4C0F-A189-7FFDADB2F4E3}"/>
              </a:ext>
            </a:extLst>
          </p:cNvPr>
          <p:cNvSpPr txBox="1"/>
          <p:nvPr/>
        </p:nvSpPr>
        <p:spPr>
          <a:xfrm>
            <a:off x="2584685" y="341142"/>
            <a:ext cx="2357568" cy="276999"/>
          </a:xfrm>
          <a:prstGeom prst="rect">
            <a:avLst/>
          </a:prstGeom>
          <a:noFill/>
        </p:spPr>
        <p:txBody>
          <a:bodyPr wrap="none" rtlCol="0">
            <a:spAutoFit/>
          </a:bodyPr>
          <a:lstStyle/>
          <a:p>
            <a:r>
              <a:rPr lang="en-US" sz="1200" dirty="0"/>
              <a:t>Sight, smell, social facilitation, etc. </a:t>
            </a:r>
          </a:p>
        </p:txBody>
      </p:sp>
      <p:sp>
        <p:nvSpPr>
          <p:cNvPr id="6" name="TextBox 5">
            <a:extLst>
              <a:ext uri="{FF2B5EF4-FFF2-40B4-BE49-F238E27FC236}">
                <a16:creationId xmlns:a16="http://schemas.microsoft.com/office/drawing/2014/main" id="{6CDE753D-BC93-4CF1-B5FC-85AA77F255BD}"/>
              </a:ext>
            </a:extLst>
          </p:cNvPr>
          <p:cNvSpPr txBox="1"/>
          <p:nvPr/>
        </p:nvSpPr>
        <p:spPr>
          <a:xfrm>
            <a:off x="3389086" y="1336599"/>
            <a:ext cx="898131" cy="276999"/>
          </a:xfrm>
          <a:prstGeom prst="rect">
            <a:avLst/>
          </a:prstGeom>
          <a:noFill/>
        </p:spPr>
        <p:txBody>
          <a:bodyPr wrap="square" rtlCol="0">
            <a:spAutoFit/>
          </a:bodyPr>
          <a:lstStyle/>
          <a:p>
            <a:r>
              <a:rPr lang="en-US" sz="1200" dirty="0"/>
              <a:t>Liver </a:t>
            </a:r>
            <a:r>
              <a:rPr lang="en-US" sz="1200" dirty="0">
                <a:sym typeface="Wingdings" panose="05000000000000000000" pitchFamily="2" charset="2"/>
              </a:rPr>
              <a:t> LH </a:t>
            </a:r>
            <a:endParaRPr lang="en-US" sz="1200" dirty="0"/>
          </a:p>
        </p:txBody>
      </p:sp>
      <p:sp>
        <p:nvSpPr>
          <p:cNvPr id="7" name="TextBox 6">
            <a:extLst>
              <a:ext uri="{FF2B5EF4-FFF2-40B4-BE49-F238E27FC236}">
                <a16:creationId xmlns:a16="http://schemas.microsoft.com/office/drawing/2014/main" id="{B1427292-4B34-413C-A7D8-D4C258F80AEA}"/>
              </a:ext>
            </a:extLst>
          </p:cNvPr>
          <p:cNvSpPr txBox="1"/>
          <p:nvPr/>
        </p:nvSpPr>
        <p:spPr>
          <a:xfrm>
            <a:off x="2670628" y="2310116"/>
            <a:ext cx="2467663" cy="276999"/>
          </a:xfrm>
          <a:prstGeom prst="rect">
            <a:avLst/>
          </a:prstGeom>
          <a:noFill/>
        </p:spPr>
        <p:txBody>
          <a:bodyPr wrap="none" rtlCol="0">
            <a:spAutoFit/>
          </a:bodyPr>
          <a:lstStyle/>
          <a:p>
            <a:r>
              <a:rPr lang="en-US" sz="1200" dirty="0"/>
              <a:t>Liver </a:t>
            </a:r>
            <a:r>
              <a:rPr lang="en-US" sz="1200" dirty="0">
                <a:sym typeface="Wingdings" panose="05000000000000000000" pitchFamily="2" charset="2"/>
              </a:rPr>
              <a:t> stomach bloats CCK </a:t>
            </a:r>
            <a:r>
              <a:rPr lang="en-US" sz="1200" dirty="0"/>
              <a:t> VMH</a:t>
            </a:r>
          </a:p>
        </p:txBody>
      </p:sp>
      <p:sp>
        <p:nvSpPr>
          <p:cNvPr id="8" name="TextBox 7">
            <a:extLst>
              <a:ext uri="{FF2B5EF4-FFF2-40B4-BE49-F238E27FC236}">
                <a16:creationId xmlns:a16="http://schemas.microsoft.com/office/drawing/2014/main" id="{E57722BA-B87C-4D66-86CF-9A6AB17FBEA1}"/>
              </a:ext>
            </a:extLst>
          </p:cNvPr>
          <p:cNvSpPr txBox="1"/>
          <p:nvPr/>
        </p:nvSpPr>
        <p:spPr>
          <a:xfrm>
            <a:off x="2351315" y="3701691"/>
            <a:ext cx="2365828" cy="461665"/>
          </a:xfrm>
          <a:prstGeom prst="rect">
            <a:avLst/>
          </a:prstGeom>
          <a:noFill/>
        </p:spPr>
        <p:txBody>
          <a:bodyPr wrap="square" rtlCol="0">
            <a:spAutoFit/>
          </a:bodyPr>
          <a:lstStyle/>
          <a:p>
            <a:r>
              <a:rPr lang="en-US" sz="1200" b="1" dirty="0"/>
              <a:t>Ghrelin</a:t>
            </a:r>
            <a:r>
              <a:rPr lang="en-US" sz="1200" dirty="0"/>
              <a:t> in stomach, </a:t>
            </a:r>
            <a:r>
              <a:rPr lang="en-US" sz="1200" dirty="0">
                <a:sym typeface="Wingdings" panose="05000000000000000000" pitchFamily="2" charset="2"/>
              </a:rPr>
              <a:t> </a:t>
            </a:r>
            <a:r>
              <a:rPr lang="en-US" sz="1200" dirty="0"/>
              <a:t>blood </a:t>
            </a:r>
            <a:r>
              <a:rPr lang="en-US" sz="1200" dirty="0">
                <a:sym typeface="Wingdings" panose="05000000000000000000" pitchFamily="2" charset="2"/>
              </a:rPr>
              <a:t> </a:t>
            </a:r>
            <a:r>
              <a:rPr lang="en-US" sz="1200" dirty="0"/>
              <a:t>(LH) via stomach and intestines</a:t>
            </a:r>
          </a:p>
        </p:txBody>
      </p:sp>
      <p:sp>
        <p:nvSpPr>
          <p:cNvPr id="9" name="TextBox 8">
            <a:extLst>
              <a:ext uri="{FF2B5EF4-FFF2-40B4-BE49-F238E27FC236}">
                <a16:creationId xmlns:a16="http://schemas.microsoft.com/office/drawing/2014/main" id="{C570D423-CDF0-4907-9831-F6D83F2C2FC4}"/>
              </a:ext>
            </a:extLst>
          </p:cNvPr>
          <p:cNvSpPr txBox="1"/>
          <p:nvPr/>
        </p:nvSpPr>
        <p:spPr>
          <a:xfrm>
            <a:off x="178974" y="2246840"/>
            <a:ext cx="2116266" cy="830997"/>
          </a:xfrm>
          <a:prstGeom prst="rect">
            <a:avLst/>
          </a:prstGeom>
          <a:noFill/>
        </p:spPr>
        <p:txBody>
          <a:bodyPr wrap="square" rtlCol="0">
            <a:spAutoFit/>
          </a:bodyPr>
          <a:lstStyle/>
          <a:p>
            <a:r>
              <a:rPr lang="en-US" sz="1200" b="1" dirty="0"/>
              <a:t>Leptin </a:t>
            </a:r>
            <a:r>
              <a:rPr lang="en-US" sz="1200" dirty="0"/>
              <a:t>fat cells throughout the body </a:t>
            </a:r>
            <a:r>
              <a:rPr lang="en-US" sz="1200" dirty="0">
                <a:sym typeface="Wingdings" panose="05000000000000000000" pitchFamily="2" charset="2"/>
              </a:rPr>
              <a:t> b</a:t>
            </a:r>
            <a:r>
              <a:rPr lang="en-US" sz="1200" dirty="0"/>
              <a:t>lood </a:t>
            </a:r>
            <a:r>
              <a:rPr lang="en-US" sz="1200" dirty="0">
                <a:sym typeface="Wingdings" panose="05000000000000000000" pitchFamily="2" charset="2"/>
              </a:rPr>
              <a:t> VMH </a:t>
            </a:r>
            <a:r>
              <a:rPr lang="en-US" sz="1200" dirty="0"/>
              <a:t>stomach and intestines</a:t>
            </a:r>
          </a:p>
          <a:p>
            <a:endParaRPr lang="en-US" sz="1200" dirty="0"/>
          </a:p>
        </p:txBody>
      </p:sp>
      <p:sp>
        <p:nvSpPr>
          <p:cNvPr id="10" name="TextBox 9">
            <a:extLst>
              <a:ext uri="{FF2B5EF4-FFF2-40B4-BE49-F238E27FC236}">
                <a16:creationId xmlns:a16="http://schemas.microsoft.com/office/drawing/2014/main" id="{77CADECD-A72A-45C3-96F5-9F72DBB92EF4}"/>
              </a:ext>
            </a:extLst>
          </p:cNvPr>
          <p:cNvSpPr txBox="1"/>
          <p:nvPr/>
        </p:nvSpPr>
        <p:spPr>
          <a:xfrm>
            <a:off x="5668685" y="3244647"/>
            <a:ext cx="1225272" cy="276999"/>
          </a:xfrm>
          <a:prstGeom prst="rect">
            <a:avLst/>
          </a:prstGeom>
          <a:noFill/>
        </p:spPr>
        <p:txBody>
          <a:bodyPr wrap="none" rtlCol="0">
            <a:spAutoFit/>
          </a:bodyPr>
          <a:lstStyle/>
          <a:p>
            <a:r>
              <a:rPr lang="en-US" sz="1200" dirty="0"/>
              <a:t>Set-Point Theory</a:t>
            </a:r>
          </a:p>
        </p:txBody>
      </p:sp>
    </p:spTree>
    <p:extLst>
      <p:ext uri="{BB962C8B-B14F-4D97-AF65-F5344CB8AC3E}">
        <p14:creationId xmlns:p14="http://schemas.microsoft.com/office/powerpoint/2010/main" val="19060392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8C31A4-6168-4E7B-83B5-538B6EA1F396}"/>
              </a:ext>
            </a:extLst>
          </p:cNvPr>
          <p:cNvSpPr>
            <a:spLocks noGrp="1"/>
          </p:cNvSpPr>
          <p:nvPr>
            <p:ph type="title"/>
          </p:nvPr>
        </p:nvSpPr>
        <p:spPr/>
        <p:txBody>
          <a:bodyPr/>
          <a:lstStyle/>
          <a:p>
            <a:r>
              <a:rPr lang="en-US" dirty="0"/>
              <a:t>Extrinsic Motivation</a:t>
            </a:r>
          </a:p>
        </p:txBody>
      </p:sp>
      <p:sp>
        <p:nvSpPr>
          <p:cNvPr id="3" name="Content Placeholder 2">
            <a:extLst>
              <a:ext uri="{FF2B5EF4-FFF2-40B4-BE49-F238E27FC236}">
                <a16:creationId xmlns:a16="http://schemas.microsoft.com/office/drawing/2014/main" id="{0BD84492-F518-4EC1-9DFA-80164F7B59FC}"/>
              </a:ext>
            </a:extLst>
          </p:cNvPr>
          <p:cNvSpPr>
            <a:spLocks noGrp="1"/>
          </p:cNvSpPr>
          <p:nvPr>
            <p:ph idx="1"/>
          </p:nvPr>
        </p:nvSpPr>
        <p:spPr/>
        <p:txBody>
          <a:bodyPr>
            <a:normAutofit fontScale="92500" lnSpcReduction="20000"/>
          </a:bodyPr>
          <a:lstStyle/>
          <a:p>
            <a:r>
              <a:rPr lang="en-US" dirty="0"/>
              <a:t>Extrinsic motivation </a:t>
            </a:r>
          </a:p>
          <a:p>
            <a:pPr lvl="1"/>
            <a:r>
              <a:rPr lang="en-US" dirty="0"/>
              <a:t>Arises from environmental incentives and consequences.</a:t>
            </a:r>
          </a:p>
          <a:p>
            <a:pPr lvl="1"/>
            <a:r>
              <a:rPr lang="en-US" dirty="0"/>
              <a:t>Arise from consequences separate from the activity itself</a:t>
            </a:r>
          </a:p>
          <a:p>
            <a:pPr lvl="1"/>
            <a:endParaRPr lang="en-US" dirty="0"/>
          </a:p>
          <a:p>
            <a:pPr marL="201168" lvl="1" indent="0">
              <a:buNone/>
            </a:pPr>
            <a:r>
              <a:rPr lang="en-US" dirty="0"/>
              <a:t>Operant conditioning</a:t>
            </a:r>
          </a:p>
          <a:p>
            <a:pPr lvl="1"/>
            <a:r>
              <a:rPr lang="en-US" dirty="0"/>
              <a:t>S : R </a:t>
            </a:r>
            <a:r>
              <a:rPr lang="en-US" dirty="0">
                <a:sym typeface="Wingdings" panose="05000000000000000000" pitchFamily="2" charset="2"/>
              </a:rPr>
              <a:t> C</a:t>
            </a:r>
          </a:p>
          <a:p>
            <a:pPr lvl="1"/>
            <a:endParaRPr lang="en-US" dirty="0">
              <a:sym typeface="Wingdings" panose="05000000000000000000" pitchFamily="2" charset="2"/>
            </a:endParaRPr>
          </a:p>
          <a:p>
            <a:pPr marL="201168" lvl="1" indent="0">
              <a:buNone/>
            </a:pPr>
            <a:r>
              <a:rPr lang="en-US" dirty="0">
                <a:sym typeface="Wingdings" panose="05000000000000000000" pitchFamily="2" charset="2"/>
              </a:rPr>
              <a:t>Situational Cue (incentive) : Behavioural Response  Consequence </a:t>
            </a:r>
            <a:endParaRPr lang="en-US" dirty="0"/>
          </a:p>
          <a:p>
            <a:pPr lvl="1"/>
            <a:r>
              <a:rPr lang="en-US" sz="1700" dirty="0"/>
              <a:t>Incentives – An environmental event that attracts or repels a person towards or away from initiating a particular course of action – they precede behaviour. </a:t>
            </a:r>
          </a:p>
          <a:p>
            <a:pPr lvl="1"/>
            <a:r>
              <a:rPr lang="en-US" sz="1700" dirty="0"/>
              <a:t>Reinforcers – Any environmental object or event that increases that behaviour. </a:t>
            </a:r>
          </a:p>
          <a:p>
            <a:pPr lvl="1"/>
            <a:r>
              <a:rPr lang="en-US" sz="1700" dirty="0"/>
              <a:t>Reward – Is any offering from one person given to another person in exchange for his/her services or achievement</a:t>
            </a:r>
          </a:p>
          <a:p>
            <a:pPr lvl="2"/>
            <a:r>
              <a:rPr lang="en-US" sz="1300" dirty="0"/>
              <a:t>All positive reinforcers are rewards but only some rewards function as positive reinforcers – they work when unexpected and imminent </a:t>
            </a:r>
          </a:p>
          <a:p>
            <a:pPr lvl="1"/>
            <a:r>
              <a:rPr lang="en-US" sz="1700" dirty="0"/>
              <a:t>Incentives differ from consequences on the basis of:</a:t>
            </a:r>
          </a:p>
          <a:p>
            <a:pPr lvl="2"/>
            <a:r>
              <a:rPr lang="en-US" sz="1200" dirty="0"/>
              <a:t>When each occur (incentives occur before a behaviour)</a:t>
            </a:r>
          </a:p>
          <a:p>
            <a:pPr lvl="2"/>
            <a:r>
              <a:rPr lang="en-US" sz="1200" dirty="0"/>
              <a:t>How it motivates behaviour (increases or decreases the persistence of the behaviour) </a:t>
            </a:r>
          </a:p>
          <a:p>
            <a:endParaRPr lang="en-US" dirty="0"/>
          </a:p>
        </p:txBody>
      </p:sp>
    </p:spTree>
    <p:extLst>
      <p:ext uri="{BB962C8B-B14F-4D97-AF65-F5344CB8AC3E}">
        <p14:creationId xmlns:p14="http://schemas.microsoft.com/office/powerpoint/2010/main" val="23503542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E4490D0-3672-446A-AC12-B4830333BDDD}"/>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39CB82C2-DF65-4EC1-8280-F201D50F570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4" name="Straight Connector 13">
            <a:extLst>
              <a:ext uri="{FF2B5EF4-FFF2-40B4-BE49-F238E27FC236}">
                <a16:creationId xmlns:a16="http://schemas.microsoft.com/office/drawing/2014/main" id="{7E1D4427-852B-4B37-8E76-0E9F1810BA2A}"/>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6" name="Rectangle 15">
            <a:extLst>
              <a:ext uri="{FF2B5EF4-FFF2-40B4-BE49-F238E27FC236}">
                <a16:creationId xmlns:a16="http://schemas.microsoft.com/office/drawing/2014/main" id="{5AE6C737-FF55-4064-94B7-0B21D2EB6045}"/>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2D3DCA99-84AF-487A-BF72-91C5FA6B0B7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a:extLst>
              <a:ext uri="{FF2B5EF4-FFF2-40B4-BE49-F238E27FC236}">
                <a16:creationId xmlns:a16="http://schemas.microsoft.com/office/drawing/2014/main" id="{D8218D9F-38B6-4AE0-9051-5434D19A5277}"/>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2" name="Straight Connector 21">
            <a:extLst>
              <a:ext uri="{FF2B5EF4-FFF2-40B4-BE49-F238E27FC236}">
                <a16:creationId xmlns:a16="http://schemas.microsoft.com/office/drawing/2014/main" id="{6B5B1DD8-6224-4137-8621-32982B00F9FC}"/>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805053" y="4343400"/>
            <a:ext cx="438912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pic>
        <p:nvPicPr>
          <p:cNvPr id="5" name="Content Placeholder 4">
            <a:extLst>
              <a:ext uri="{FF2B5EF4-FFF2-40B4-BE49-F238E27FC236}">
                <a16:creationId xmlns:a16="http://schemas.microsoft.com/office/drawing/2014/main" id="{AF9F7FB2-34D6-4901-AF42-74B126F82D7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33999" y="770706"/>
            <a:ext cx="5462001" cy="4792905"/>
          </a:xfrm>
          <a:prstGeom prst="rect">
            <a:avLst/>
          </a:prstGeom>
        </p:spPr>
      </p:pic>
      <p:sp>
        <p:nvSpPr>
          <p:cNvPr id="2" name="Title 1">
            <a:extLst>
              <a:ext uri="{FF2B5EF4-FFF2-40B4-BE49-F238E27FC236}">
                <a16:creationId xmlns:a16="http://schemas.microsoft.com/office/drawing/2014/main" id="{811A83E5-81B7-45B5-83A6-7C6EA2084EAF}"/>
              </a:ext>
            </a:extLst>
          </p:cNvPr>
          <p:cNvSpPr>
            <a:spLocks noGrp="1"/>
          </p:cNvSpPr>
          <p:nvPr>
            <p:ph type="title"/>
          </p:nvPr>
        </p:nvSpPr>
        <p:spPr>
          <a:xfrm>
            <a:off x="6730000" y="639097"/>
            <a:ext cx="4813072" cy="3686015"/>
          </a:xfrm>
        </p:spPr>
        <p:txBody>
          <a:bodyPr vert="horz" lIns="91440" tIns="45720" rIns="91440" bIns="45720" rtlCol="0" anchor="b">
            <a:normAutofit/>
          </a:bodyPr>
          <a:lstStyle/>
          <a:p>
            <a:r>
              <a:rPr lang="en-US" sz="5000" dirty="0">
                <a:solidFill>
                  <a:schemeClr val="tx1">
                    <a:lumMod val="85000"/>
                    <a:lumOff val="15000"/>
                  </a:schemeClr>
                </a:solidFill>
              </a:rPr>
              <a:t>Basic Example to Illustrate How Reinforcers Work</a:t>
            </a:r>
          </a:p>
        </p:txBody>
      </p:sp>
      <p:sp>
        <p:nvSpPr>
          <p:cNvPr id="6" name="TextBox 5">
            <a:extLst>
              <a:ext uri="{FF2B5EF4-FFF2-40B4-BE49-F238E27FC236}">
                <a16:creationId xmlns:a16="http://schemas.microsoft.com/office/drawing/2014/main" id="{7ABE10B6-1F04-467F-8281-649AE5EE58FD}"/>
              </a:ext>
            </a:extLst>
          </p:cNvPr>
          <p:cNvSpPr txBox="1"/>
          <p:nvPr/>
        </p:nvSpPr>
        <p:spPr>
          <a:xfrm>
            <a:off x="633998" y="5723161"/>
            <a:ext cx="6361887" cy="923330"/>
          </a:xfrm>
          <a:prstGeom prst="rect">
            <a:avLst/>
          </a:prstGeom>
          <a:noFill/>
        </p:spPr>
        <p:txBody>
          <a:bodyPr wrap="square" rtlCol="0">
            <a:spAutoFit/>
          </a:bodyPr>
          <a:lstStyle/>
          <a:p>
            <a:r>
              <a:rPr lang="en-US" dirty="0"/>
              <a:t>Reinforcers vary in quality</a:t>
            </a:r>
          </a:p>
          <a:p>
            <a:r>
              <a:rPr lang="en-US" dirty="0"/>
              <a:t>Immediacy of reinforcers partly determines effectiveness</a:t>
            </a:r>
          </a:p>
          <a:p>
            <a:endParaRPr lang="en-US" dirty="0"/>
          </a:p>
        </p:txBody>
      </p:sp>
    </p:spTree>
    <p:extLst>
      <p:ext uri="{BB962C8B-B14F-4D97-AF65-F5344CB8AC3E}">
        <p14:creationId xmlns:p14="http://schemas.microsoft.com/office/powerpoint/2010/main" val="36274603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 name="Rectangle 26">
            <a:extLst>
              <a:ext uri="{FF2B5EF4-FFF2-40B4-BE49-F238E27FC236}">
                <a16:creationId xmlns:a16="http://schemas.microsoft.com/office/drawing/2014/main" id="{4E4490D0-3672-446A-AC12-B4830333BDDD}"/>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 name="Rectangle 28">
            <a:extLst>
              <a:ext uri="{FF2B5EF4-FFF2-40B4-BE49-F238E27FC236}">
                <a16:creationId xmlns:a16="http://schemas.microsoft.com/office/drawing/2014/main" id="{39CB82C2-DF65-4EC1-8280-F201D50F570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31" name="Straight Connector 30">
            <a:extLst>
              <a:ext uri="{FF2B5EF4-FFF2-40B4-BE49-F238E27FC236}">
                <a16:creationId xmlns:a16="http://schemas.microsoft.com/office/drawing/2014/main" id="{7E1D4427-852B-4B37-8E76-0E9F1810BA2A}"/>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33" name="Rectangle 32">
            <a:extLst>
              <a:ext uri="{FF2B5EF4-FFF2-40B4-BE49-F238E27FC236}">
                <a16:creationId xmlns:a16="http://schemas.microsoft.com/office/drawing/2014/main" id="{FA4CD5CB-D209-4D70-8CA4-629731C5921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593ACC25-C262-417A-8AA9-0641C772BDB6}"/>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7" name="Rectangle 36">
            <a:extLst>
              <a:ext uri="{FF2B5EF4-FFF2-40B4-BE49-F238E27FC236}">
                <a16:creationId xmlns:a16="http://schemas.microsoft.com/office/drawing/2014/main" id="{B4C27B90-DF2B-4D00-BA07-18ED774CD2F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39" name="Straight Connector 38">
            <a:extLst>
              <a:ext uri="{FF2B5EF4-FFF2-40B4-BE49-F238E27FC236}">
                <a16:creationId xmlns:a16="http://schemas.microsoft.com/office/drawing/2014/main" id="{5C6A2BAE-B461-4B55-8E1F-0722ABDD1393}"/>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209305" y="4343400"/>
            <a:ext cx="320040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pic>
        <p:nvPicPr>
          <p:cNvPr id="8" name="Content Placeholder 7">
            <a:extLst>
              <a:ext uri="{FF2B5EF4-FFF2-40B4-BE49-F238E27FC236}">
                <a16:creationId xmlns:a16="http://schemas.microsoft.com/office/drawing/2014/main" id="{F1F22F6B-824D-47FF-8663-1B3C887B8C3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33999" y="1387264"/>
            <a:ext cx="6912217" cy="3559790"/>
          </a:xfrm>
          <a:prstGeom prst="rect">
            <a:avLst/>
          </a:prstGeom>
        </p:spPr>
      </p:pic>
      <p:sp>
        <p:nvSpPr>
          <p:cNvPr id="2" name="Title 1">
            <a:extLst>
              <a:ext uri="{FF2B5EF4-FFF2-40B4-BE49-F238E27FC236}">
                <a16:creationId xmlns:a16="http://schemas.microsoft.com/office/drawing/2014/main" id="{54110D7A-5AB0-44BF-AA52-831E616F7DC4}"/>
              </a:ext>
            </a:extLst>
          </p:cNvPr>
          <p:cNvSpPr>
            <a:spLocks noGrp="1"/>
          </p:cNvSpPr>
          <p:nvPr>
            <p:ph type="title"/>
          </p:nvPr>
        </p:nvSpPr>
        <p:spPr>
          <a:xfrm>
            <a:off x="8141110" y="639097"/>
            <a:ext cx="3401961" cy="3686015"/>
          </a:xfrm>
        </p:spPr>
        <p:txBody>
          <a:bodyPr vert="horz" lIns="91440" tIns="45720" rIns="91440" bIns="45720" rtlCol="0" anchor="b">
            <a:normAutofit/>
          </a:bodyPr>
          <a:lstStyle/>
          <a:p>
            <a:r>
              <a:rPr lang="en-US" sz="4600">
                <a:solidFill>
                  <a:schemeClr val="tx1">
                    <a:lumMod val="85000"/>
                    <a:lumOff val="15000"/>
                  </a:schemeClr>
                </a:solidFill>
              </a:rPr>
              <a:t>Historical Explanations of Why Reinforcers Increase Behaviour</a:t>
            </a:r>
          </a:p>
        </p:txBody>
      </p:sp>
    </p:spTree>
    <p:extLst>
      <p:ext uri="{BB962C8B-B14F-4D97-AF65-F5344CB8AC3E}">
        <p14:creationId xmlns:p14="http://schemas.microsoft.com/office/powerpoint/2010/main" val="33708164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3410FA-25C9-4988-ABB5-1AE5D57C6275}"/>
              </a:ext>
            </a:extLst>
          </p:cNvPr>
          <p:cNvSpPr>
            <a:spLocks noGrp="1"/>
          </p:cNvSpPr>
          <p:nvPr>
            <p:ph type="title"/>
          </p:nvPr>
        </p:nvSpPr>
        <p:spPr/>
        <p:txBody>
          <a:bodyPr/>
          <a:lstStyle/>
          <a:p>
            <a:r>
              <a:rPr lang="en-US" dirty="0"/>
              <a:t>Reinforcement vs Punishment</a:t>
            </a:r>
          </a:p>
        </p:txBody>
      </p:sp>
      <p:graphicFrame>
        <p:nvGraphicFramePr>
          <p:cNvPr id="4" name="Content Placeholder 3">
            <a:extLst>
              <a:ext uri="{FF2B5EF4-FFF2-40B4-BE49-F238E27FC236}">
                <a16:creationId xmlns:a16="http://schemas.microsoft.com/office/drawing/2014/main" id="{A4651CC4-3E5A-4B24-BF43-89E4833AFBFC}"/>
              </a:ext>
            </a:extLst>
          </p:cNvPr>
          <p:cNvGraphicFramePr>
            <a:graphicFrameLocks noGrp="1"/>
          </p:cNvGraphicFramePr>
          <p:nvPr>
            <p:ph idx="1"/>
            <p:extLst>
              <p:ext uri="{D42A27DB-BD31-4B8C-83A1-F6EECF244321}">
                <p14:modId xmlns:p14="http://schemas.microsoft.com/office/powerpoint/2010/main" val="434667326"/>
              </p:ext>
            </p:extLst>
          </p:nvPr>
        </p:nvGraphicFramePr>
        <p:xfrm>
          <a:off x="1096963" y="1846263"/>
          <a:ext cx="10058400" cy="4220709"/>
        </p:xfrm>
        <a:graphic>
          <a:graphicData uri="http://schemas.openxmlformats.org/drawingml/2006/table">
            <a:tbl>
              <a:tblPr firstRow="1" bandRow="1">
                <a:tableStyleId>{5C22544A-7EE6-4342-B048-85BDC9FD1C3A}</a:tableStyleId>
              </a:tblPr>
              <a:tblGrid>
                <a:gridCol w="3352800">
                  <a:extLst>
                    <a:ext uri="{9D8B030D-6E8A-4147-A177-3AD203B41FA5}">
                      <a16:colId xmlns:a16="http://schemas.microsoft.com/office/drawing/2014/main" val="3062728673"/>
                    </a:ext>
                  </a:extLst>
                </a:gridCol>
                <a:gridCol w="3352800">
                  <a:extLst>
                    <a:ext uri="{9D8B030D-6E8A-4147-A177-3AD203B41FA5}">
                      <a16:colId xmlns:a16="http://schemas.microsoft.com/office/drawing/2014/main" val="4093200583"/>
                    </a:ext>
                  </a:extLst>
                </a:gridCol>
                <a:gridCol w="3352800">
                  <a:extLst>
                    <a:ext uri="{9D8B030D-6E8A-4147-A177-3AD203B41FA5}">
                      <a16:colId xmlns:a16="http://schemas.microsoft.com/office/drawing/2014/main" val="3566322985"/>
                    </a:ext>
                  </a:extLst>
                </a:gridCol>
              </a:tblGrid>
              <a:tr h="1406903">
                <a:tc>
                  <a:txBody>
                    <a:bodyPr/>
                    <a:lstStyle/>
                    <a:p>
                      <a:endParaRPr lang="en-US" dirty="0"/>
                    </a:p>
                  </a:txBody>
                  <a:tcPr/>
                </a:tc>
                <a:tc>
                  <a:txBody>
                    <a:bodyPr/>
                    <a:lstStyle/>
                    <a:p>
                      <a:r>
                        <a:rPr lang="en-US" b="1" dirty="0"/>
                        <a:t>Positive</a:t>
                      </a:r>
                    </a:p>
                    <a:p>
                      <a:r>
                        <a:rPr lang="en-US" b="0" i="1" dirty="0"/>
                        <a:t>Applies Stimulus</a:t>
                      </a:r>
                    </a:p>
                  </a:txBody>
                  <a:tcPr/>
                </a:tc>
                <a:tc>
                  <a:txBody>
                    <a:bodyPr/>
                    <a:lstStyle/>
                    <a:p>
                      <a:r>
                        <a:rPr lang="en-US" dirty="0"/>
                        <a:t>Negative</a:t>
                      </a:r>
                    </a:p>
                    <a:p>
                      <a:r>
                        <a:rPr lang="en-US" b="0" i="1" dirty="0"/>
                        <a:t>Removes Stimulus</a:t>
                      </a:r>
                    </a:p>
                  </a:txBody>
                  <a:tcPr/>
                </a:tc>
                <a:extLst>
                  <a:ext uri="{0D108BD9-81ED-4DB2-BD59-A6C34878D82A}">
                    <a16:rowId xmlns:a16="http://schemas.microsoft.com/office/drawing/2014/main" val="1496329193"/>
                  </a:ext>
                </a:extLst>
              </a:tr>
              <a:tr h="1406903">
                <a:tc>
                  <a:txBody>
                    <a:bodyPr/>
                    <a:lstStyle/>
                    <a:p>
                      <a:r>
                        <a:rPr lang="en-US" b="1" dirty="0"/>
                        <a:t>Reinforcement </a:t>
                      </a:r>
                    </a:p>
                    <a:p>
                      <a:r>
                        <a:rPr lang="en-US" i="1" dirty="0"/>
                        <a:t>Increases the frequency of desired behaviour</a:t>
                      </a:r>
                    </a:p>
                  </a:txBody>
                  <a:tcPr/>
                </a:tc>
                <a:tc>
                  <a:txBody>
                    <a:bodyPr/>
                    <a:lstStyle/>
                    <a:p>
                      <a:r>
                        <a:rPr lang="en-US" b="1" dirty="0"/>
                        <a:t>Positive Reinforcement</a:t>
                      </a:r>
                    </a:p>
                  </a:txBody>
                  <a:tcPr/>
                </a:tc>
                <a:tc>
                  <a:txBody>
                    <a:bodyPr/>
                    <a:lstStyle/>
                    <a:p>
                      <a:r>
                        <a:rPr lang="en-US" b="1" dirty="0"/>
                        <a:t>Negative Reinforcement</a:t>
                      </a:r>
                    </a:p>
                  </a:txBody>
                  <a:tcPr/>
                </a:tc>
                <a:extLst>
                  <a:ext uri="{0D108BD9-81ED-4DB2-BD59-A6C34878D82A}">
                    <a16:rowId xmlns:a16="http://schemas.microsoft.com/office/drawing/2014/main" val="1305188466"/>
                  </a:ext>
                </a:extLst>
              </a:tr>
              <a:tr h="1406903">
                <a:tc>
                  <a:txBody>
                    <a:bodyPr/>
                    <a:lstStyle/>
                    <a:p>
                      <a:r>
                        <a:rPr lang="en-US" b="1" dirty="0"/>
                        <a:t>Punishment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Decreases the frequency of undesired behaviour</a:t>
                      </a:r>
                    </a:p>
                    <a:p>
                      <a:endParaRPr lang="en-US" b="0" i="1" dirty="0"/>
                    </a:p>
                  </a:txBody>
                  <a:tcPr/>
                </a:tc>
                <a:tc>
                  <a:txBody>
                    <a:bodyPr/>
                    <a:lstStyle/>
                    <a:p>
                      <a:r>
                        <a:rPr lang="en-US" b="1" dirty="0"/>
                        <a:t>Aversive Punishment</a:t>
                      </a:r>
                    </a:p>
                  </a:txBody>
                  <a:tcPr/>
                </a:tc>
                <a:tc>
                  <a:txBody>
                    <a:bodyPr/>
                    <a:lstStyle/>
                    <a:p>
                      <a:r>
                        <a:rPr lang="en-US" b="1" i="0" dirty="0"/>
                        <a:t>Response Cost</a:t>
                      </a:r>
                    </a:p>
                  </a:txBody>
                  <a:tcPr/>
                </a:tc>
                <a:extLst>
                  <a:ext uri="{0D108BD9-81ED-4DB2-BD59-A6C34878D82A}">
                    <a16:rowId xmlns:a16="http://schemas.microsoft.com/office/drawing/2014/main" val="264389684"/>
                  </a:ext>
                </a:extLst>
              </a:tr>
            </a:tbl>
          </a:graphicData>
        </a:graphic>
      </p:graphicFrame>
    </p:spTree>
    <p:extLst>
      <p:ext uri="{BB962C8B-B14F-4D97-AF65-F5344CB8AC3E}">
        <p14:creationId xmlns:p14="http://schemas.microsoft.com/office/powerpoint/2010/main" val="14367075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1DE3D-75E2-4E80-9A6A-A8ACB03DDA39}"/>
              </a:ext>
            </a:extLst>
          </p:cNvPr>
          <p:cNvSpPr>
            <a:spLocks noGrp="1"/>
          </p:cNvSpPr>
          <p:nvPr>
            <p:ph type="title"/>
          </p:nvPr>
        </p:nvSpPr>
        <p:spPr/>
        <p:txBody>
          <a:bodyPr/>
          <a:lstStyle/>
          <a:p>
            <a:r>
              <a:rPr lang="en-US" dirty="0"/>
              <a:t>Activity</a:t>
            </a:r>
          </a:p>
        </p:txBody>
      </p:sp>
      <p:sp>
        <p:nvSpPr>
          <p:cNvPr id="3" name="Content Placeholder 2">
            <a:extLst>
              <a:ext uri="{FF2B5EF4-FFF2-40B4-BE49-F238E27FC236}">
                <a16:creationId xmlns:a16="http://schemas.microsoft.com/office/drawing/2014/main" id="{12B52557-6257-428C-8C89-6DAF0AA6BCDD}"/>
              </a:ext>
            </a:extLst>
          </p:cNvPr>
          <p:cNvSpPr>
            <a:spLocks noGrp="1"/>
          </p:cNvSpPr>
          <p:nvPr>
            <p:ph idx="1"/>
          </p:nvPr>
        </p:nvSpPr>
        <p:spPr/>
        <p:txBody>
          <a:bodyPr/>
          <a:lstStyle/>
          <a:p>
            <a:r>
              <a:rPr lang="en-US" dirty="0"/>
              <a:t>Please come up with five examples of:</a:t>
            </a:r>
          </a:p>
          <a:p>
            <a:pPr lvl="1"/>
            <a:r>
              <a:rPr lang="en-US" dirty="0"/>
              <a:t>Positive reinforcement</a:t>
            </a:r>
          </a:p>
          <a:p>
            <a:pPr lvl="1"/>
            <a:r>
              <a:rPr lang="en-US" dirty="0"/>
              <a:t>Negative reinforcement</a:t>
            </a:r>
          </a:p>
          <a:p>
            <a:pPr lvl="1"/>
            <a:r>
              <a:rPr lang="en-US" dirty="0"/>
              <a:t>Aversive punishment</a:t>
            </a:r>
          </a:p>
          <a:p>
            <a:pPr lvl="1"/>
            <a:r>
              <a:rPr lang="en-US" dirty="0"/>
              <a:t>Response cost</a:t>
            </a:r>
          </a:p>
          <a:p>
            <a:pPr lvl="1"/>
            <a:endParaRPr lang="en-US" dirty="0"/>
          </a:p>
        </p:txBody>
      </p:sp>
    </p:spTree>
    <p:extLst>
      <p:ext uri="{BB962C8B-B14F-4D97-AF65-F5344CB8AC3E}">
        <p14:creationId xmlns:p14="http://schemas.microsoft.com/office/powerpoint/2010/main" val="11063102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4E4490D0-3672-446A-AC12-B4830333BD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 name="Rectangle 28">
            <a:extLst>
              <a:ext uri="{FF2B5EF4-FFF2-40B4-BE49-F238E27FC236}">
                <a16:creationId xmlns:a16="http://schemas.microsoft.com/office/drawing/2014/main" id="{39CB82C2-DF65-4EC1-8280-F201D50F5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31" name="Straight Connector 30">
            <a:extLst>
              <a:ext uri="{FF2B5EF4-FFF2-40B4-BE49-F238E27FC236}">
                <a16:creationId xmlns:a16="http://schemas.microsoft.com/office/drawing/2014/main" id="{7E1D4427-852B-4B37-8E76-0E9F1810BA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33" name="Rectangle 32">
            <a:extLst>
              <a:ext uri="{FF2B5EF4-FFF2-40B4-BE49-F238E27FC236}">
                <a16:creationId xmlns:a16="http://schemas.microsoft.com/office/drawing/2014/main" id="{FA4CD5CB-D209-4D70-8CA4-629731C592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45FD71B-528D-4D29-B542-7756D41C1BAE}"/>
              </a:ext>
            </a:extLst>
          </p:cNvPr>
          <p:cNvSpPr>
            <a:spLocks noGrp="1"/>
          </p:cNvSpPr>
          <p:nvPr>
            <p:ph type="title"/>
          </p:nvPr>
        </p:nvSpPr>
        <p:spPr>
          <a:xfrm>
            <a:off x="8141110" y="639097"/>
            <a:ext cx="3401961" cy="3686015"/>
          </a:xfrm>
        </p:spPr>
        <p:txBody>
          <a:bodyPr vert="horz" lIns="91440" tIns="45720" rIns="91440" bIns="45720" rtlCol="0" anchor="b">
            <a:normAutofit/>
          </a:bodyPr>
          <a:lstStyle/>
          <a:p>
            <a:r>
              <a:rPr lang="en-US" sz="4600">
                <a:solidFill>
                  <a:schemeClr val="tx1">
                    <a:lumMod val="85000"/>
                    <a:lumOff val="15000"/>
                  </a:schemeClr>
                </a:solidFill>
              </a:rPr>
              <a:t>Immediate and Long-Term Consequence of Corporal Punishment</a:t>
            </a:r>
          </a:p>
        </p:txBody>
      </p:sp>
      <p:pic>
        <p:nvPicPr>
          <p:cNvPr id="7" name="Content Placeholder 6" descr="A screenshot of a cell phone&#10;&#10;Description generated with very high confidence">
            <a:extLst>
              <a:ext uri="{FF2B5EF4-FFF2-40B4-BE49-F238E27FC236}">
                <a16:creationId xmlns:a16="http://schemas.microsoft.com/office/drawing/2014/main" id="{1CBF3EB4-31B7-4168-B2AB-936F6EB1FAC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33999" y="1102134"/>
            <a:ext cx="6912217" cy="4130049"/>
          </a:xfrm>
          <a:prstGeom prst="rect">
            <a:avLst/>
          </a:prstGeom>
        </p:spPr>
      </p:pic>
      <p:cxnSp>
        <p:nvCxnSpPr>
          <p:cNvPr id="35" name="Straight Connector 34">
            <a:extLst>
              <a:ext uri="{FF2B5EF4-FFF2-40B4-BE49-F238E27FC236}">
                <a16:creationId xmlns:a16="http://schemas.microsoft.com/office/drawing/2014/main" id="{5C6A2BAE-B461-4B55-8E1F-0722ABDD139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209305" y="4343400"/>
            <a:ext cx="320040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37" name="Rectangle 36">
            <a:extLst>
              <a:ext uri="{FF2B5EF4-FFF2-40B4-BE49-F238E27FC236}">
                <a16:creationId xmlns:a16="http://schemas.microsoft.com/office/drawing/2014/main" id="{B4C27B90-DF2B-4D00-BA07-18ED774CD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9" name="Rectangle 38">
            <a:extLst>
              <a:ext uri="{FF2B5EF4-FFF2-40B4-BE49-F238E27FC236}">
                <a16:creationId xmlns:a16="http://schemas.microsoft.com/office/drawing/2014/main" id="{593ACC25-C262-417A-8AA9-0641C772BD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4569090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3F87243A-F810-42AD-AA74-3FA38B1D8A8F}"/>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3" name="Rectangle 72">
            <a:extLst>
              <a:ext uri="{FF2B5EF4-FFF2-40B4-BE49-F238E27FC236}">
                <a16:creationId xmlns:a16="http://schemas.microsoft.com/office/drawing/2014/main" id="{E4710C0A-057C-4274-BA2D-001F1025E83E}"/>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75" name="Straight Connector 74">
            <a:extLst>
              <a:ext uri="{FF2B5EF4-FFF2-40B4-BE49-F238E27FC236}">
                <a16:creationId xmlns:a16="http://schemas.microsoft.com/office/drawing/2014/main" id="{BEFAE2A0-B30D-40C7-BB2F-AE3D6D5D001F}"/>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77" name="Rectangle 76">
            <a:extLst>
              <a:ext uri="{FF2B5EF4-FFF2-40B4-BE49-F238E27FC236}">
                <a16:creationId xmlns:a16="http://schemas.microsoft.com/office/drawing/2014/main" id="{7527CA15-1C7B-4C0C-86EE-385C1D6C98C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045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ED643915-9209-40AB-8194-9D9125C0A3F3}"/>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53000"/>
            <a:ext cx="12188952"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1" name="Rectangle 80">
            <a:extLst>
              <a:ext uri="{FF2B5EF4-FFF2-40B4-BE49-F238E27FC236}">
                <a16:creationId xmlns:a16="http://schemas.microsoft.com/office/drawing/2014/main" id="{6561554E-8EEC-420C-93A0-4E77A8A0EB7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4906176"/>
            <a:ext cx="12188952"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0" name="Content Placeholder 4">
            <a:extLst>
              <a:ext uri="{FF2B5EF4-FFF2-40B4-BE49-F238E27FC236}">
                <a16:creationId xmlns:a16="http://schemas.microsoft.com/office/drawing/2014/main" id="{B79353AD-71D5-42D4-A158-F9717477B2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30289" y="922705"/>
            <a:ext cx="3312784" cy="3073223"/>
          </a:xfrm>
          <a:prstGeom prst="rect">
            <a:avLst/>
          </a:prstGeom>
        </p:spPr>
      </p:pic>
      <p:sp>
        <p:nvSpPr>
          <p:cNvPr id="83" name="Rectangle 82">
            <a:extLst>
              <a:ext uri="{FF2B5EF4-FFF2-40B4-BE49-F238E27FC236}">
                <a16:creationId xmlns:a16="http://schemas.microsoft.com/office/drawing/2014/main" id="{8A54198A-4950-48AB-BDD3-16D7F9084A5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58553" y="886968"/>
            <a:ext cx="64008" cy="31089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2379107A-FA64-4A30-BD6B-2AD3174FCC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32873" y="1585934"/>
            <a:ext cx="3312784" cy="1702040"/>
          </a:xfrm>
          <a:prstGeom prst="rect">
            <a:avLst/>
          </a:prstGeom>
        </p:spPr>
      </p:pic>
      <p:sp>
        <p:nvSpPr>
          <p:cNvPr id="85" name="Rectangle 84">
            <a:extLst>
              <a:ext uri="{FF2B5EF4-FFF2-40B4-BE49-F238E27FC236}">
                <a16:creationId xmlns:a16="http://schemas.microsoft.com/office/drawing/2014/main" id="{30F05B05-D1D0-4D96-A6C6-E0095E789EF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55969" y="886968"/>
            <a:ext cx="64008" cy="31089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8D328488-9BC4-4822-B801-16E1356811A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9788" y="2053962"/>
            <a:ext cx="3312785" cy="1234012"/>
          </a:xfrm>
          <a:prstGeom prst="rect">
            <a:avLst/>
          </a:prstGeom>
        </p:spPr>
      </p:pic>
      <p:sp>
        <p:nvSpPr>
          <p:cNvPr id="2" name="Title 1">
            <a:extLst>
              <a:ext uri="{FF2B5EF4-FFF2-40B4-BE49-F238E27FC236}">
                <a16:creationId xmlns:a16="http://schemas.microsoft.com/office/drawing/2014/main" id="{DF5EEDE3-0531-4BC5-897A-7C0AD60574F2}"/>
              </a:ext>
            </a:extLst>
          </p:cNvPr>
          <p:cNvSpPr>
            <a:spLocks noGrp="1"/>
          </p:cNvSpPr>
          <p:nvPr>
            <p:ph type="title"/>
          </p:nvPr>
        </p:nvSpPr>
        <p:spPr>
          <a:xfrm>
            <a:off x="1065197" y="5120640"/>
            <a:ext cx="10058400" cy="822960"/>
          </a:xfrm>
        </p:spPr>
        <p:txBody>
          <a:bodyPr vert="horz" lIns="91440" tIns="45720" rIns="91440" bIns="45720" rtlCol="0" anchor="b">
            <a:normAutofit/>
          </a:bodyPr>
          <a:lstStyle/>
          <a:p>
            <a:r>
              <a:rPr lang="en-US" sz="3600">
                <a:solidFill>
                  <a:srgbClr val="FFFFFF"/>
                </a:solidFill>
              </a:rPr>
              <a:t>Intrinsic Motivation</a:t>
            </a:r>
          </a:p>
        </p:txBody>
      </p:sp>
    </p:spTree>
    <p:extLst>
      <p:ext uri="{BB962C8B-B14F-4D97-AF65-F5344CB8AC3E}">
        <p14:creationId xmlns:p14="http://schemas.microsoft.com/office/powerpoint/2010/main" val="19652366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84B70D5-875B-433D-BDBD-1522A85D6C1D}"/>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7FC539C-B783-4B03-9F9E-D13430F3F64F}"/>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1E299956-A9E7-4FC1-A0B1-D590CA9730E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6" name="Straight Connector 15">
            <a:extLst>
              <a:ext uri="{FF2B5EF4-FFF2-40B4-BE49-F238E27FC236}">
                <a16:creationId xmlns:a16="http://schemas.microsoft.com/office/drawing/2014/main" id="{C947DF4A-614C-4B4C-8B80-E5B9D8E8CFED}"/>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92143" y="2085703"/>
            <a:ext cx="3566160"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4FCDD1A0-9E06-423D-80E6-4C33600ABDA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4565" y="640081"/>
            <a:ext cx="5728668" cy="5314406"/>
          </a:xfrm>
          <a:prstGeom prst="rect">
            <a:avLst/>
          </a:prstGeom>
        </p:spPr>
      </p:pic>
      <p:sp>
        <p:nvSpPr>
          <p:cNvPr id="2" name="Title 1">
            <a:extLst>
              <a:ext uri="{FF2B5EF4-FFF2-40B4-BE49-F238E27FC236}">
                <a16:creationId xmlns:a16="http://schemas.microsoft.com/office/drawing/2014/main" id="{3D5BFE64-2421-4535-B746-6047D73B4C29}"/>
              </a:ext>
            </a:extLst>
          </p:cNvPr>
          <p:cNvSpPr>
            <a:spLocks noGrp="1"/>
          </p:cNvSpPr>
          <p:nvPr>
            <p:ph type="title"/>
          </p:nvPr>
        </p:nvSpPr>
        <p:spPr>
          <a:xfrm>
            <a:off x="7859485" y="634946"/>
            <a:ext cx="3690257" cy="1450757"/>
          </a:xfrm>
        </p:spPr>
        <p:txBody>
          <a:bodyPr>
            <a:normAutofit/>
          </a:bodyPr>
          <a:lstStyle/>
          <a:p>
            <a:r>
              <a:rPr lang="en-US" dirty="0"/>
              <a:t>Intrinsic Motivation</a:t>
            </a:r>
          </a:p>
        </p:txBody>
      </p:sp>
      <p:sp>
        <p:nvSpPr>
          <p:cNvPr id="3" name="Content Placeholder 2">
            <a:extLst>
              <a:ext uri="{FF2B5EF4-FFF2-40B4-BE49-F238E27FC236}">
                <a16:creationId xmlns:a16="http://schemas.microsoft.com/office/drawing/2014/main" id="{D351C7E1-5DA2-4CA5-8F5D-C2F6433C0186}"/>
              </a:ext>
            </a:extLst>
          </p:cNvPr>
          <p:cNvSpPr>
            <a:spLocks noGrp="1"/>
          </p:cNvSpPr>
          <p:nvPr>
            <p:ph idx="1"/>
          </p:nvPr>
        </p:nvSpPr>
        <p:spPr>
          <a:xfrm>
            <a:off x="7859485" y="2198914"/>
            <a:ext cx="3690257" cy="3670180"/>
          </a:xfrm>
        </p:spPr>
        <p:txBody>
          <a:bodyPr>
            <a:normAutofit/>
          </a:bodyPr>
          <a:lstStyle/>
          <a:p>
            <a:r>
              <a:rPr lang="en-US" dirty="0"/>
              <a:t>Intrinsic motivation is the inherent propensity to seek out novelty and challenge, to extend and exercise one’s capacities, to explore, and to learn. </a:t>
            </a:r>
          </a:p>
          <a:p>
            <a:r>
              <a:rPr lang="en-US" dirty="0"/>
              <a:t>It is a natural inclination towards </a:t>
            </a:r>
            <a:r>
              <a:rPr lang="en-US" b="1" dirty="0"/>
              <a:t>exploration</a:t>
            </a:r>
            <a:r>
              <a:rPr lang="en-US" dirty="0"/>
              <a:t>, </a:t>
            </a:r>
            <a:r>
              <a:rPr lang="en-US" b="1" dirty="0"/>
              <a:t>spontaneous interest</a:t>
            </a:r>
            <a:r>
              <a:rPr lang="en-US" dirty="0"/>
              <a:t>, and </a:t>
            </a:r>
            <a:r>
              <a:rPr lang="en-US" b="1" dirty="0"/>
              <a:t>environmental mastery </a:t>
            </a:r>
            <a:r>
              <a:rPr lang="en-US" dirty="0"/>
              <a:t>that emerges from innate strivings for personal growth and from experiences of psychological needs satisfaction.</a:t>
            </a:r>
          </a:p>
        </p:txBody>
      </p:sp>
    </p:spTree>
    <p:extLst>
      <p:ext uri="{BB962C8B-B14F-4D97-AF65-F5344CB8AC3E}">
        <p14:creationId xmlns:p14="http://schemas.microsoft.com/office/powerpoint/2010/main" val="38562893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E40BB3-92FD-4C7E-947E-811775A9C0EA}"/>
              </a:ext>
            </a:extLst>
          </p:cNvPr>
          <p:cNvSpPr>
            <a:spLocks noGrp="1"/>
          </p:cNvSpPr>
          <p:nvPr>
            <p:ph type="title"/>
          </p:nvPr>
        </p:nvSpPr>
        <p:spPr/>
        <p:txBody>
          <a:bodyPr/>
          <a:lstStyle/>
          <a:p>
            <a:r>
              <a:rPr lang="en-US" dirty="0"/>
              <a:t>Intrinsic Motivation </a:t>
            </a:r>
          </a:p>
        </p:txBody>
      </p:sp>
      <p:sp>
        <p:nvSpPr>
          <p:cNvPr id="3" name="Content Placeholder 2">
            <a:extLst>
              <a:ext uri="{FF2B5EF4-FFF2-40B4-BE49-F238E27FC236}">
                <a16:creationId xmlns:a16="http://schemas.microsoft.com/office/drawing/2014/main" id="{F578A0F1-127E-4ECE-971F-AC89D0318149}"/>
              </a:ext>
            </a:extLst>
          </p:cNvPr>
          <p:cNvSpPr>
            <a:spLocks noGrp="1"/>
          </p:cNvSpPr>
          <p:nvPr>
            <p:ph idx="1"/>
          </p:nvPr>
        </p:nvSpPr>
        <p:spPr/>
        <p:txBody>
          <a:bodyPr>
            <a:normAutofit lnSpcReduction="10000"/>
          </a:bodyPr>
          <a:lstStyle/>
          <a:p>
            <a:r>
              <a:rPr lang="en-US" dirty="0"/>
              <a:t>People who are intrinsically motivated will:</a:t>
            </a:r>
          </a:p>
          <a:p>
            <a:pPr lvl="1"/>
            <a:r>
              <a:rPr lang="en-US" dirty="0"/>
              <a:t>Engage with the task </a:t>
            </a:r>
          </a:p>
          <a:p>
            <a:pPr lvl="1"/>
            <a:r>
              <a:rPr lang="en-US" dirty="0"/>
              <a:t>Be more creative</a:t>
            </a:r>
          </a:p>
          <a:p>
            <a:pPr lvl="1"/>
            <a:r>
              <a:rPr lang="en-US" dirty="0"/>
              <a:t>Use more effective learning strategies</a:t>
            </a:r>
          </a:p>
          <a:p>
            <a:pPr lvl="1"/>
            <a:r>
              <a:rPr lang="en-US" dirty="0"/>
              <a:t>Have optimal functioning and experience well-being</a:t>
            </a:r>
          </a:p>
          <a:p>
            <a:pPr marL="201168" lvl="1" indent="0">
              <a:buNone/>
            </a:pPr>
            <a:endParaRPr lang="en-US" dirty="0"/>
          </a:p>
          <a:p>
            <a:pPr marL="201168" lvl="1" indent="0">
              <a:buNone/>
            </a:pPr>
            <a:endParaRPr lang="en-US" dirty="0"/>
          </a:p>
          <a:p>
            <a:pPr marL="201168" lvl="1" indent="0">
              <a:buNone/>
            </a:pPr>
            <a:r>
              <a:rPr lang="en-US" dirty="0"/>
              <a:t>Please name five activities that you are intrinsically motivated to perform</a:t>
            </a:r>
          </a:p>
          <a:p>
            <a:pPr marL="201168" lvl="1" indent="0">
              <a:buNone/>
            </a:pPr>
            <a:r>
              <a:rPr lang="en-US" dirty="0"/>
              <a:t>Please describe the your performance in these activities according to the list above</a:t>
            </a:r>
          </a:p>
          <a:p>
            <a:pPr lvl="1"/>
            <a:r>
              <a:rPr lang="en-US" dirty="0"/>
              <a:t>i.e. I enjoy playing drums </a:t>
            </a:r>
          </a:p>
          <a:p>
            <a:pPr lvl="2"/>
            <a:r>
              <a:rPr lang="en-US" dirty="0"/>
              <a:t>I frequently play on my own, on average, 10 hours a week</a:t>
            </a:r>
          </a:p>
          <a:p>
            <a:pPr lvl="2"/>
            <a:r>
              <a:rPr lang="en-US" dirty="0"/>
              <a:t>I write my own songs and play a variety of cover songs that I enjoy</a:t>
            </a:r>
          </a:p>
          <a:p>
            <a:pPr lvl="2"/>
            <a:r>
              <a:rPr lang="en-US" dirty="0"/>
              <a:t>I practice rudiments and play along to complex songs to develop better skills</a:t>
            </a:r>
          </a:p>
          <a:p>
            <a:pPr lvl="2"/>
            <a:r>
              <a:rPr lang="en-US" dirty="0"/>
              <a:t>I really enjoy playing, I can’t get enough </a:t>
            </a:r>
          </a:p>
          <a:p>
            <a:pPr marL="201168" lvl="1" indent="0">
              <a:buNone/>
            </a:pPr>
            <a:endParaRPr lang="en-US" dirty="0"/>
          </a:p>
          <a:p>
            <a:pPr marL="201168" lvl="1" indent="0">
              <a:buNone/>
            </a:pPr>
            <a:endParaRPr lang="en-US" dirty="0"/>
          </a:p>
          <a:p>
            <a:pPr lvl="1"/>
            <a:endParaRPr lang="en-US" dirty="0"/>
          </a:p>
        </p:txBody>
      </p:sp>
    </p:spTree>
    <p:extLst>
      <p:ext uri="{BB962C8B-B14F-4D97-AF65-F5344CB8AC3E}">
        <p14:creationId xmlns:p14="http://schemas.microsoft.com/office/powerpoint/2010/main" val="10540482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05C621-CD12-41D0-A949-399C78DE0B5F}"/>
              </a:ext>
            </a:extLst>
          </p:cNvPr>
          <p:cNvSpPr>
            <a:spLocks noGrp="1"/>
          </p:cNvSpPr>
          <p:nvPr>
            <p:ph type="title"/>
          </p:nvPr>
        </p:nvSpPr>
        <p:spPr/>
        <p:txBody>
          <a:bodyPr/>
          <a:lstStyle/>
          <a:p>
            <a:r>
              <a:rPr lang="en-US" dirty="0"/>
              <a:t>Midterm Exam 1</a:t>
            </a:r>
          </a:p>
        </p:txBody>
      </p:sp>
      <p:sp>
        <p:nvSpPr>
          <p:cNvPr id="3" name="Content Placeholder 2">
            <a:extLst>
              <a:ext uri="{FF2B5EF4-FFF2-40B4-BE49-F238E27FC236}">
                <a16:creationId xmlns:a16="http://schemas.microsoft.com/office/drawing/2014/main" id="{0338E770-59C4-429B-8930-1FEC92AAA2A5}"/>
              </a:ext>
            </a:extLst>
          </p:cNvPr>
          <p:cNvSpPr>
            <a:spLocks noGrp="1"/>
          </p:cNvSpPr>
          <p:nvPr>
            <p:ph idx="1"/>
          </p:nvPr>
        </p:nvSpPr>
        <p:spPr/>
        <p:txBody>
          <a:bodyPr>
            <a:normAutofit fontScale="77500" lnSpcReduction="20000"/>
          </a:bodyPr>
          <a:lstStyle/>
          <a:p>
            <a:r>
              <a:rPr lang="en-US" dirty="0"/>
              <a:t>The exam will consist of:</a:t>
            </a:r>
          </a:p>
          <a:p>
            <a:pPr lvl="1"/>
            <a:r>
              <a:rPr lang="en-US" dirty="0"/>
              <a:t>25 multiple choice questions </a:t>
            </a:r>
          </a:p>
          <a:p>
            <a:pPr lvl="1"/>
            <a:r>
              <a:rPr lang="en-US" dirty="0"/>
              <a:t>1 (of 2) essay questions</a:t>
            </a:r>
          </a:p>
          <a:p>
            <a:r>
              <a:rPr lang="en-US" sz="2100" dirty="0"/>
              <a:t>Grade distribution: </a:t>
            </a:r>
          </a:p>
          <a:p>
            <a:pPr lvl="1"/>
            <a:r>
              <a:rPr lang="en-US" dirty="0"/>
              <a:t>1 point per multiple choice question	= 25 points</a:t>
            </a:r>
          </a:p>
          <a:p>
            <a:pPr lvl="1"/>
            <a:r>
              <a:rPr lang="en-US" dirty="0"/>
              <a:t>10 points for the essay question		= 10 points</a:t>
            </a:r>
          </a:p>
          <a:p>
            <a:pPr lvl="1"/>
            <a:r>
              <a:rPr lang="en-US" dirty="0"/>
              <a:t>Total				= 35 points</a:t>
            </a:r>
          </a:p>
          <a:p>
            <a:r>
              <a:rPr lang="en-CA" sz="2100" dirty="0"/>
              <a:t>Short Answer – Points (0 – 10)</a:t>
            </a:r>
          </a:p>
          <a:p>
            <a:pPr lvl="1"/>
            <a:r>
              <a:rPr lang="en-CA" dirty="0"/>
              <a:t>0 = You wrote nothing</a:t>
            </a:r>
          </a:p>
          <a:p>
            <a:pPr lvl="1"/>
            <a:r>
              <a:rPr lang="en-CA" dirty="0"/>
              <a:t>1 – 2 = You wrote something but it is not right at all</a:t>
            </a:r>
          </a:p>
          <a:p>
            <a:pPr lvl="1"/>
            <a:r>
              <a:rPr lang="en-CA" dirty="0"/>
              <a:t>3 – 5 = You wrote something that is partially true but mainly wrong</a:t>
            </a:r>
          </a:p>
          <a:p>
            <a:pPr lvl="1"/>
            <a:r>
              <a:rPr lang="en-CA" dirty="0"/>
              <a:t>6 = You are correct but extremely vague</a:t>
            </a:r>
          </a:p>
          <a:p>
            <a:pPr lvl="1"/>
            <a:r>
              <a:rPr lang="en-CA" dirty="0"/>
              <a:t>7 = You are correct but slightly vague</a:t>
            </a:r>
          </a:p>
          <a:p>
            <a:pPr lvl="1"/>
            <a:r>
              <a:rPr lang="en-CA" dirty="0"/>
              <a:t>8 – 9 = You are correct and clear. You provide appropriate examples to demonstrate your knowledge of the subject matter. </a:t>
            </a:r>
          </a:p>
          <a:p>
            <a:pPr lvl="1"/>
            <a:r>
              <a:rPr lang="en-CA" dirty="0"/>
              <a:t>10 = You are spot on. You provide a range of examples to demonstrate your knowledge of the subject matter. Your answer is full. You don’t leave anything out. Each part of your answer is completely correct. </a:t>
            </a:r>
          </a:p>
          <a:p>
            <a:pPr marL="201168" lvl="1" indent="0">
              <a:buNone/>
            </a:pPr>
            <a:endParaRPr lang="en-US" dirty="0"/>
          </a:p>
        </p:txBody>
      </p:sp>
    </p:spTree>
    <p:extLst>
      <p:ext uri="{BB962C8B-B14F-4D97-AF65-F5344CB8AC3E}">
        <p14:creationId xmlns:p14="http://schemas.microsoft.com/office/powerpoint/2010/main" val="21329897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E4490D0-3672-446A-AC12-B4830333BDDD}"/>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39CB82C2-DF65-4EC1-8280-F201D50F570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4" name="Straight Connector 13">
            <a:extLst>
              <a:ext uri="{FF2B5EF4-FFF2-40B4-BE49-F238E27FC236}">
                <a16:creationId xmlns:a16="http://schemas.microsoft.com/office/drawing/2014/main" id="{7E1D4427-852B-4B37-8E76-0E9F1810BA2A}"/>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6" name="Rectangle 15">
            <a:extLst>
              <a:ext uri="{FF2B5EF4-FFF2-40B4-BE49-F238E27FC236}">
                <a16:creationId xmlns:a16="http://schemas.microsoft.com/office/drawing/2014/main" id="{5AE6C737-FF55-4064-94B7-0B21D2EB6045}"/>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2D3DCA99-84AF-487A-BF72-91C5FA6B0B7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a:extLst>
              <a:ext uri="{FF2B5EF4-FFF2-40B4-BE49-F238E27FC236}">
                <a16:creationId xmlns:a16="http://schemas.microsoft.com/office/drawing/2014/main" id="{D8218D9F-38B6-4AE0-9051-5434D19A5277}"/>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2" name="Straight Connector 21">
            <a:extLst>
              <a:ext uri="{FF2B5EF4-FFF2-40B4-BE49-F238E27FC236}">
                <a16:creationId xmlns:a16="http://schemas.microsoft.com/office/drawing/2014/main" id="{6B5B1DD8-6224-4137-8621-32982B00F9FC}"/>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805053" y="4343400"/>
            <a:ext cx="438912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pic>
        <p:nvPicPr>
          <p:cNvPr id="5" name="Content Placeholder 4">
            <a:extLst>
              <a:ext uri="{FF2B5EF4-FFF2-40B4-BE49-F238E27FC236}">
                <a16:creationId xmlns:a16="http://schemas.microsoft.com/office/drawing/2014/main" id="{048893C8-4540-4D67-B66C-CF98B4EAC91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33999" y="1084639"/>
            <a:ext cx="5462001" cy="4165039"/>
          </a:xfrm>
          <a:prstGeom prst="rect">
            <a:avLst/>
          </a:prstGeom>
        </p:spPr>
      </p:pic>
      <p:sp>
        <p:nvSpPr>
          <p:cNvPr id="2" name="Title 1">
            <a:extLst>
              <a:ext uri="{FF2B5EF4-FFF2-40B4-BE49-F238E27FC236}">
                <a16:creationId xmlns:a16="http://schemas.microsoft.com/office/drawing/2014/main" id="{7A9F3948-7AB1-4269-A88E-8C232B46EE88}"/>
              </a:ext>
            </a:extLst>
          </p:cNvPr>
          <p:cNvSpPr>
            <a:spLocks noGrp="1"/>
          </p:cNvSpPr>
          <p:nvPr>
            <p:ph type="title"/>
          </p:nvPr>
        </p:nvSpPr>
        <p:spPr>
          <a:xfrm>
            <a:off x="6730000" y="639097"/>
            <a:ext cx="4813072" cy="3686015"/>
          </a:xfrm>
        </p:spPr>
        <p:txBody>
          <a:bodyPr vert="horz" lIns="91440" tIns="45720" rIns="91440" bIns="45720" rtlCol="0" anchor="b">
            <a:normAutofit/>
          </a:bodyPr>
          <a:lstStyle/>
          <a:p>
            <a:r>
              <a:rPr lang="en-US" sz="8000" dirty="0">
                <a:solidFill>
                  <a:schemeClr val="tx1">
                    <a:lumMod val="85000"/>
                    <a:lumOff val="15000"/>
                  </a:schemeClr>
                </a:solidFill>
              </a:rPr>
              <a:t>Hidden Cost of Reward</a:t>
            </a:r>
          </a:p>
        </p:txBody>
      </p:sp>
    </p:spTree>
    <p:extLst>
      <p:ext uri="{BB962C8B-B14F-4D97-AF65-F5344CB8AC3E}">
        <p14:creationId xmlns:p14="http://schemas.microsoft.com/office/powerpoint/2010/main" val="4515856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A743E0B-CDDF-497F-A89C-3D03380667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7279" y="4359527"/>
            <a:ext cx="5782328" cy="1893712"/>
          </a:xfrm>
          <a:prstGeom prst="rect">
            <a:avLst/>
          </a:prstGeom>
          <a:ln w="76200">
            <a:solidFill>
              <a:schemeClr val="bg1"/>
            </a:solidFill>
          </a:ln>
        </p:spPr>
      </p:pic>
      <p:sp>
        <p:nvSpPr>
          <p:cNvPr id="2" name="Title 1">
            <a:extLst>
              <a:ext uri="{FF2B5EF4-FFF2-40B4-BE49-F238E27FC236}">
                <a16:creationId xmlns:a16="http://schemas.microsoft.com/office/drawing/2014/main" id="{AB7A7B49-AC23-4F1D-8B3A-9C63BAF42377}"/>
              </a:ext>
            </a:extLst>
          </p:cNvPr>
          <p:cNvSpPr>
            <a:spLocks noGrp="1"/>
          </p:cNvSpPr>
          <p:nvPr>
            <p:ph type="title"/>
          </p:nvPr>
        </p:nvSpPr>
        <p:spPr>
          <a:xfrm>
            <a:off x="1097280" y="286603"/>
            <a:ext cx="10058400" cy="1450757"/>
          </a:xfrm>
        </p:spPr>
        <p:txBody>
          <a:bodyPr>
            <a:normAutofit/>
          </a:bodyPr>
          <a:lstStyle/>
          <a:p>
            <a:r>
              <a:rPr lang="en-US" dirty="0"/>
              <a:t>Hidden Cost of Reward</a:t>
            </a:r>
          </a:p>
        </p:txBody>
      </p:sp>
      <p:sp>
        <p:nvSpPr>
          <p:cNvPr id="3" name="Content Placeholder 2">
            <a:extLst>
              <a:ext uri="{FF2B5EF4-FFF2-40B4-BE49-F238E27FC236}">
                <a16:creationId xmlns:a16="http://schemas.microsoft.com/office/drawing/2014/main" id="{CF33410A-8812-4169-B485-53D8655849BD}"/>
              </a:ext>
            </a:extLst>
          </p:cNvPr>
          <p:cNvSpPr>
            <a:spLocks noGrp="1"/>
          </p:cNvSpPr>
          <p:nvPr>
            <p:ph idx="1"/>
          </p:nvPr>
        </p:nvSpPr>
        <p:spPr>
          <a:xfrm>
            <a:off x="1097279" y="1845734"/>
            <a:ext cx="6454987" cy="4023360"/>
          </a:xfrm>
        </p:spPr>
        <p:txBody>
          <a:bodyPr>
            <a:normAutofit/>
          </a:bodyPr>
          <a:lstStyle/>
          <a:p>
            <a:r>
              <a:rPr lang="en-US" b="1" dirty="0"/>
              <a:t>Expected</a:t>
            </a:r>
            <a:r>
              <a:rPr lang="en-US" dirty="0"/>
              <a:t> and </a:t>
            </a:r>
            <a:r>
              <a:rPr lang="en-US" b="1" dirty="0"/>
              <a:t>tangible</a:t>
            </a:r>
            <a:r>
              <a:rPr lang="en-US" dirty="0"/>
              <a:t> are the most detrimental to intrinsic motivation</a:t>
            </a:r>
          </a:p>
          <a:p>
            <a:pPr lvl="1"/>
            <a:r>
              <a:rPr lang="en-US" dirty="0"/>
              <a:t>If someone has no intrinsic motivation to perform a task, refrain from expected </a:t>
            </a:r>
            <a:r>
              <a:rPr lang="en-US"/>
              <a:t>tangible rewards</a:t>
            </a:r>
            <a:endParaRPr lang="en-US" dirty="0"/>
          </a:p>
          <a:p>
            <a:pPr lvl="1"/>
            <a:r>
              <a:rPr lang="en-US" dirty="0"/>
              <a:t>Limit the use of rewards to tasks that have little or no intrinsic but high social importance</a:t>
            </a:r>
          </a:p>
          <a:p>
            <a:r>
              <a:rPr lang="en-US" dirty="0"/>
              <a:t>Four reasons not to use extrinsic motivators for intrinsically uninteresting tasks</a:t>
            </a:r>
          </a:p>
        </p:txBody>
      </p:sp>
      <mc:AlternateContent xmlns:mc="http://schemas.openxmlformats.org/markup-compatibility/2006" xmlns:p14="http://schemas.microsoft.com/office/powerpoint/2010/main">
        <mc:Choice Requires="p14">
          <p:contentPart p14:bwMode="auto" r:id="rId3">
            <p14:nvContentPartPr>
              <p14:cNvPr id="12" name="Ink 11">
                <a:extLst>
                  <a:ext uri="{FF2B5EF4-FFF2-40B4-BE49-F238E27FC236}">
                    <a16:creationId xmlns:a16="http://schemas.microsoft.com/office/drawing/2014/main" id="{66EE4EEE-C8F0-43F5-80AE-21F7B3DB7CCC}"/>
                  </a:ext>
                </a:extLst>
              </p14:cNvPr>
              <p14:cNvContentPartPr/>
              <p14:nvPr/>
            </p14:nvContentPartPr>
            <p14:xfrm>
              <a:off x="5936217" y="5275863"/>
              <a:ext cx="894960" cy="346560"/>
            </p14:xfrm>
          </p:contentPart>
        </mc:Choice>
        <mc:Fallback xmlns="">
          <p:pic>
            <p:nvPicPr>
              <p:cNvPr id="12" name="Ink 11">
                <a:extLst>
                  <a:ext uri="{FF2B5EF4-FFF2-40B4-BE49-F238E27FC236}">
                    <a16:creationId xmlns:a16="http://schemas.microsoft.com/office/drawing/2014/main" id="{66EE4EEE-C8F0-43F5-80AE-21F7B3DB7CCC}"/>
                  </a:ext>
                </a:extLst>
              </p:cNvPr>
              <p:cNvPicPr/>
              <p:nvPr/>
            </p:nvPicPr>
            <p:blipFill>
              <a:blip r:embed="rId4"/>
              <a:stretch>
                <a:fillRect/>
              </a:stretch>
            </p:blipFill>
            <p:spPr>
              <a:xfrm>
                <a:off x="5910657" y="5250285"/>
                <a:ext cx="945360" cy="396995"/>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22" name="Ink 21">
                <a:extLst>
                  <a:ext uri="{FF2B5EF4-FFF2-40B4-BE49-F238E27FC236}">
                    <a16:creationId xmlns:a16="http://schemas.microsoft.com/office/drawing/2014/main" id="{83EE97AA-06B6-4802-894C-4E7D3D778342}"/>
                  </a:ext>
                </a:extLst>
              </p14:cNvPr>
              <p14:cNvContentPartPr/>
              <p14:nvPr/>
            </p14:nvContentPartPr>
            <p14:xfrm>
              <a:off x="1386057" y="5616903"/>
              <a:ext cx="2280720" cy="78720"/>
            </p14:xfrm>
          </p:contentPart>
        </mc:Choice>
        <mc:Fallback xmlns="">
          <p:pic>
            <p:nvPicPr>
              <p:cNvPr id="22" name="Ink 21">
                <a:extLst>
                  <a:ext uri="{FF2B5EF4-FFF2-40B4-BE49-F238E27FC236}">
                    <a16:creationId xmlns:a16="http://schemas.microsoft.com/office/drawing/2014/main" id="{83EE97AA-06B6-4802-894C-4E7D3D778342}"/>
                  </a:ext>
                </a:extLst>
              </p:cNvPr>
              <p:cNvPicPr/>
              <p:nvPr/>
            </p:nvPicPr>
            <p:blipFill>
              <a:blip r:embed="rId6"/>
              <a:stretch>
                <a:fillRect/>
              </a:stretch>
            </p:blipFill>
            <p:spPr>
              <a:xfrm>
                <a:off x="1360496" y="5591382"/>
                <a:ext cx="2331123" cy="129043"/>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24" name="Ink 23">
                <a:extLst>
                  <a:ext uri="{FF2B5EF4-FFF2-40B4-BE49-F238E27FC236}">
                    <a16:creationId xmlns:a16="http://schemas.microsoft.com/office/drawing/2014/main" id="{B4C56A64-F82D-4930-8C51-BCEA4B68830D}"/>
                  </a:ext>
                </a:extLst>
              </p14:cNvPr>
              <p14:cNvContentPartPr/>
              <p14:nvPr/>
            </p14:nvContentPartPr>
            <p14:xfrm>
              <a:off x="1389657" y="5490663"/>
              <a:ext cx="2679120" cy="232080"/>
            </p14:xfrm>
          </p:contentPart>
        </mc:Choice>
        <mc:Fallback xmlns="">
          <p:pic>
            <p:nvPicPr>
              <p:cNvPr id="24" name="Ink 23">
                <a:extLst>
                  <a:ext uri="{FF2B5EF4-FFF2-40B4-BE49-F238E27FC236}">
                    <a16:creationId xmlns:a16="http://schemas.microsoft.com/office/drawing/2014/main" id="{B4C56A64-F82D-4930-8C51-BCEA4B68830D}"/>
                  </a:ext>
                </a:extLst>
              </p:cNvPr>
              <p:cNvPicPr/>
              <p:nvPr/>
            </p:nvPicPr>
            <p:blipFill>
              <a:blip r:embed="rId8"/>
              <a:stretch>
                <a:fillRect/>
              </a:stretch>
            </p:blipFill>
            <p:spPr>
              <a:xfrm>
                <a:off x="1364097" y="5465116"/>
                <a:ext cx="2729520" cy="282454"/>
              </a:xfrm>
              <a:prstGeom prst="rect">
                <a:avLst/>
              </a:prstGeom>
            </p:spPr>
          </p:pic>
        </mc:Fallback>
      </mc:AlternateContent>
    </p:spTree>
    <p:extLst>
      <p:ext uri="{BB962C8B-B14F-4D97-AF65-F5344CB8AC3E}">
        <p14:creationId xmlns:p14="http://schemas.microsoft.com/office/powerpoint/2010/main" val="20940029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8A6478-E1CD-4875-9643-501DDEA774BC}"/>
              </a:ext>
            </a:extLst>
          </p:cNvPr>
          <p:cNvSpPr>
            <a:spLocks noGrp="1"/>
          </p:cNvSpPr>
          <p:nvPr>
            <p:ph type="title"/>
          </p:nvPr>
        </p:nvSpPr>
        <p:spPr/>
        <p:txBody>
          <a:bodyPr/>
          <a:lstStyle/>
          <a:p>
            <a:r>
              <a:rPr lang="en-US" dirty="0"/>
              <a:t>Cognitive Evaluation Theory</a:t>
            </a:r>
          </a:p>
        </p:txBody>
      </p:sp>
      <p:sp>
        <p:nvSpPr>
          <p:cNvPr id="3" name="Content Placeholder 2">
            <a:extLst>
              <a:ext uri="{FF2B5EF4-FFF2-40B4-BE49-F238E27FC236}">
                <a16:creationId xmlns:a16="http://schemas.microsoft.com/office/drawing/2014/main" id="{00F911FD-C82A-4D5F-AFB4-4A6C5FC485CB}"/>
              </a:ext>
            </a:extLst>
          </p:cNvPr>
          <p:cNvSpPr>
            <a:spLocks noGrp="1"/>
          </p:cNvSpPr>
          <p:nvPr>
            <p:ph idx="1"/>
          </p:nvPr>
        </p:nvSpPr>
        <p:spPr/>
        <p:txBody>
          <a:bodyPr>
            <a:normAutofit fontScale="92500" lnSpcReduction="20000"/>
          </a:bodyPr>
          <a:lstStyle/>
          <a:p>
            <a:r>
              <a:rPr lang="en-US" dirty="0"/>
              <a:t>Cognitive evaluation theory asserts that all external events have both a controlling aspect and an informational aspect </a:t>
            </a:r>
          </a:p>
          <a:p>
            <a:pPr lvl="1"/>
            <a:r>
              <a:rPr lang="en-US" dirty="0"/>
              <a:t>Controlling someone takes away their need for autonomy</a:t>
            </a:r>
          </a:p>
          <a:p>
            <a:pPr lvl="1"/>
            <a:r>
              <a:rPr lang="en-US" dirty="0"/>
              <a:t>The informational aspect interferes with people’s need for competence</a:t>
            </a:r>
          </a:p>
          <a:p>
            <a:r>
              <a:rPr lang="en-US" dirty="0"/>
              <a:t>Set of three propositions</a:t>
            </a:r>
          </a:p>
          <a:p>
            <a:pPr lvl="1"/>
            <a:r>
              <a:rPr lang="en-US" dirty="0"/>
              <a:t>External events that promote an internal perceived locus of causality (PLOC) promote intrinsic motivation because these events involve or satisfy the need for autonomy. External events that promote an external PLOC, promote extrinsic motivation because these events neglect the need for autonomy and instead establish an if-then contingency between a behaviour and a forthcoming consequence. </a:t>
            </a:r>
          </a:p>
          <a:p>
            <a:pPr lvl="1"/>
            <a:r>
              <a:rPr lang="en-US" dirty="0"/>
              <a:t>External events that increase perceived competence promote intrinsic motivation, whereas events that decrease perceived competence undermine it. </a:t>
            </a:r>
          </a:p>
          <a:p>
            <a:pPr lvl="1"/>
            <a:r>
              <a:rPr lang="en-US" dirty="0"/>
              <a:t>The relative salience of whether an event is mostly controlling or mostly informational determines its effects on intrinsic motivation. </a:t>
            </a:r>
          </a:p>
          <a:p>
            <a:pPr lvl="2"/>
            <a:r>
              <a:rPr lang="en-US" dirty="0"/>
              <a:t>Two examples = praise &amp; competition</a:t>
            </a:r>
          </a:p>
          <a:p>
            <a:r>
              <a:rPr lang="en-US" dirty="0"/>
              <a:t>Cognitive evaluation theory does not apply to inherently uninteresting activities</a:t>
            </a:r>
          </a:p>
          <a:p>
            <a:pPr lvl="1"/>
            <a:endParaRPr lang="en-US" dirty="0"/>
          </a:p>
          <a:p>
            <a:pPr lvl="1"/>
            <a:endParaRPr lang="en-US" dirty="0"/>
          </a:p>
          <a:p>
            <a:pPr marL="201168" lvl="1" indent="0">
              <a:buNone/>
            </a:pPr>
            <a:endParaRPr lang="en-US" dirty="0"/>
          </a:p>
        </p:txBody>
      </p:sp>
    </p:spTree>
    <p:extLst>
      <p:ext uri="{BB962C8B-B14F-4D97-AF65-F5344CB8AC3E}">
        <p14:creationId xmlns:p14="http://schemas.microsoft.com/office/powerpoint/2010/main" val="27090007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DC10EA74-8764-497B-81DF-06B9D29DAB33}"/>
              </a:ext>
            </a:extLst>
          </p:cNvPr>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711200" y="639763"/>
            <a:ext cx="6196013" cy="5054600"/>
          </a:xfrm>
          <a:prstGeom prst="rect">
            <a:avLst/>
          </a:prstGeom>
        </p:spPr>
      </p:pic>
      <p:sp>
        <p:nvSpPr>
          <p:cNvPr id="2" name="Title 1">
            <a:extLst>
              <a:ext uri="{FF2B5EF4-FFF2-40B4-BE49-F238E27FC236}">
                <a16:creationId xmlns:a16="http://schemas.microsoft.com/office/drawing/2014/main" id="{355D3533-FA25-4754-A993-B4935F0ADF88}"/>
              </a:ext>
            </a:extLst>
          </p:cNvPr>
          <p:cNvSpPr>
            <a:spLocks noGrp="1"/>
          </p:cNvSpPr>
          <p:nvPr>
            <p:ph type="title" idx="4294967295"/>
          </p:nvPr>
        </p:nvSpPr>
        <p:spPr>
          <a:xfrm>
            <a:off x="8789988" y="639763"/>
            <a:ext cx="3402012" cy="3684587"/>
          </a:xfrm>
        </p:spPr>
        <p:txBody>
          <a:bodyPr vert="horz" lIns="91440" tIns="45720" rIns="91440" bIns="45720" rtlCol="0" anchor="b">
            <a:normAutofit/>
          </a:bodyPr>
          <a:lstStyle/>
          <a:p>
            <a:r>
              <a:rPr lang="en-US" sz="5100">
                <a:solidFill>
                  <a:schemeClr val="tx1">
                    <a:lumMod val="85000"/>
                    <a:lumOff val="15000"/>
                  </a:schemeClr>
                </a:solidFill>
              </a:rPr>
              <a:t>How an External Event Will Affect Motivation</a:t>
            </a:r>
          </a:p>
        </p:txBody>
      </p:sp>
    </p:spTree>
    <p:extLst>
      <p:ext uri="{BB962C8B-B14F-4D97-AF65-F5344CB8AC3E}">
        <p14:creationId xmlns:p14="http://schemas.microsoft.com/office/powerpoint/2010/main" val="12112459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1497DE5-0939-4D1D-9350-0C5E1B209C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CCC70ED-6C63-4537-B7EB-51990D6C0A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724" y="457200"/>
            <a:ext cx="11274552" cy="5943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76E24C1-2968-40DC-A36E-F6B85F0F07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2732" y="521208"/>
            <a:ext cx="11146536" cy="581558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screenshot of a cell phone&#10;&#10;Description generated with high confidence">
            <a:extLst>
              <a:ext uri="{FF2B5EF4-FFF2-40B4-BE49-F238E27FC236}">
                <a16:creationId xmlns:a16="http://schemas.microsoft.com/office/drawing/2014/main" id="{C1F9A3EB-D094-40B3-B6C8-0AD6BD840A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3356" y="1745987"/>
            <a:ext cx="10337292" cy="3359619"/>
          </a:xfrm>
          <a:prstGeom prst="rect">
            <a:avLst/>
          </a:prstGeom>
        </p:spPr>
      </p:pic>
    </p:spTree>
    <p:extLst>
      <p:ext uri="{BB962C8B-B14F-4D97-AF65-F5344CB8AC3E}">
        <p14:creationId xmlns:p14="http://schemas.microsoft.com/office/powerpoint/2010/main" val="9788431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B68D007A-F5E5-491D-987F-F9DB72A84516}"/>
              </a:ext>
            </a:extLst>
          </p:cNvPr>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1139372" y="1241878"/>
            <a:ext cx="6913563" cy="4010025"/>
          </a:xfrm>
          <a:prstGeom prst="rect">
            <a:avLst/>
          </a:prstGeom>
        </p:spPr>
      </p:pic>
      <p:sp>
        <p:nvSpPr>
          <p:cNvPr id="2" name="Title 1">
            <a:extLst>
              <a:ext uri="{FF2B5EF4-FFF2-40B4-BE49-F238E27FC236}">
                <a16:creationId xmlns:a16="http://schemas.microsoft.com/office/drawing/2014/main" id="{0568CBD6-8209-4D73-B7A1-EC816F7F90B5}"/>
              </a:ext>
            </a:extLst>
          </p:cNvPr>
          <p:cNvSpPr>
            <a:spLocks noGrp="1"/>
          </p:cNvSpPr>
          <p:nvPr>
            <p:ph type="title" idx="4294967295"/>
          </p:nvPr>
        </p:nvSpPr>
        <p:spPr>
          <a:xfrm>
            <a:off x="8789988" y="639763"/>
            <a:ext cx="3402012" cy="3684587"/>
          </a:xfrm>
        </p:spPr>
        <p:txBody>
          <a:bodyPr vert="horz" lIns="91440" tIns="45720" rIns="91440" bIns="45720" rtlCol="0" anchor="b">
            <a:normAutofit/>
          </a:bodyPr>
          <a:lstStyle/>
          <a:p>
            <a:r>
              <a:rPr lang="en-US" sz="5600">
                <a:solidFill>
                  <a:schemeClr val="tx1">
                    <a:lumMod val="85000"/>
                    <a:lumOff val="15000"/>
                  </a:schemeClr>
                </a:solidFill>
              </a:rPr>
              <a:t>Types of Extrinsic Motivation</a:t>
            </a:r>
          </a:p>
        </p:txBody>
      </p:sp>
    </p:spTree>
    <p:extLst>
      <p:ext uri="{BB962C8B-B14F-4D97-AF65-F5344CB8AC3E}">
        <p14:creationId xmlns:p14="http://schemas.microsoft.com/office/powerpoint/2010/main" val="1066697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0F4557-4206-4059-9C79-FDEE0C626DE8}"/>
              </a:ext>
            </a:extLst>
          </p:cNvPr>
          <p:cNvSpPr>
            <a:spLocks noGrp="1"/>
          </p:cNvSpPr>
          <p:nvPr>
            <p:ph type="title"/>
          </p:nvPr>
        </p:nvSpPr>
        <p:spPr/>
        <p:txBody>
          <a:bodyPr/>
          <a:lstStyle/>
          <a:p>
            <a:r>
              <a:rPr lang="en-US" dirty="0"/>
              <a:t>Types of Extrinsic Motivation</a:t>
            </a:r>
          </a:p>
        </p:txBody>
      </p:sp>
      <p:sp>
        <p:nvSpPr>
          <p:cNvPr id="3" name="Content Placeholder 2">
            <a:extLst>
              <a:ext uri="{FF2B5EF4-FFF2-40B4-BE49-F238E27FC236}">
                <a16:creationId xmlns:a16="http://schemas.microsoft.com/office/drawing/2014/main" id="{1897689C-2796-4801-A2A1-2E91EFC7985A}"/>
              </a:ext>
            </a:extLst>
          </p:cNvPr>
          <p:cNvSpPr>
            <a:spLocks noGrp="1"/>
          </p:cNvSpPr>
          <p:nvPr>
            <p:ph idx="1"/>
          </p:nvPr>
        </p:nvSpPr>
        <p:spPr/>
        <p:txBody>
          <a:bodyPr>
            <a:normAutofit fontScale="92500" lnSpcReduction="20000"/>
          </a:bodyPr>
          <a:lstStyle/>
          <a:p>
            <a:r>
              <a:rPr lang="en-US" b="1" dirty="0"/>
              <a:t>External Regulation </a:t>
            </a:r>
            <a:r>
              <a:rPr lang="en-US" dirty="0"/>
              <a:t>is the prototype of non-self-determined extrinsic motivation – behaviours performed to obtain a reward, to avoid a punisher, or to satisfy some external demand. </a:t>
            </a:r>
          </a:p>
          <a:p>
            <a:r>
              <a:rPr lang="en-US" b="1" dirty="0"/>
              <a:t>Introjected Regulation </a:t>
            </a:r>
            <a:r>
              <a:rPr lang="en-US" dirty="0"/>
              <a:t>involves taking in, but not truly accepting or self endorsing, other people’s demands to think, feel or behave in a particular manner – i.e. being motivated out of guilt. </a:t>
            </a:r>
          </a:p>
          <a:p>
            <a:r>
              <a:rPr lang="en-US" b="1" dirty="0"/>
              <a:t>Identified Regulation </a:t>
            </a:r>
            <a:r>
              <a:rPr lang="en-US" dirty="0"/>
              <a:t>represents mostly internalized and autonomous (or self-determined) extrinsic motivation – i.e. practices are extrinsic but freely chosen. </a:t>
            </a:r>
          </a:p>
          <a:p>
            <a:r>
              <a:rPr lang="en-US" b="1" dirty="0"/>
              <a:t>Integrated Regulation </a:t>
            </a:r>
            <a:r>
              <a:rPr lang="en-US" dirty="0"/>
              <a:t>is the process of taking in a value or way of behaving – the process through which individuals fully transform their identity values and behaviour onto the self. It involved self-examination to bring new ways of thinking, feeling, and behaving into an unconflicted congruence with the self’s preexisting ways of thinking, feeling and behaving. </a:t>
            </a:r>
          </a:p>
          <a:p>
            <a:r>
              <a:rPr lang="en-US" b="1" dirty="0"/>
              <a:t>Internalization</a:t>
            </a:r>
            <a:r>
              <a:rPr lang="en-US" dirty="0"/>
              <a:t> refers to the process through which an individual transforms a formerly externally prescribed regulation (rule), behaviour, or value into an internally endorsed one – eventually, it actually arises from the self. </a:t>
            </a:r>
          </a:p>
          <a:p>
            <a:r>
              <a:rPr lang="en-US" b="1" dirty="0"/>
              <a:t>Amotivation </a:t>
            </a:r>
            <a:r>
              <a:rPr lang="en-US" dirty="0"/>
              <a:t>means, without motivation.</a:t>
            </a:r>
          </a:p>
        </p:txBody>
      </p:sp>
    </p:spTree>
    <p:extLst>
      <p:ext uri="{BB962C8B-B14F-4D97-AF65-F5344CB8AC3E}">
        <p14:creationId xmlns:p14="http://schemas.microsoft.com/office/powerpoint/2010/main" val="30464837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34A99C28-4919-4FB7-8ED1-645BD815C613}"/>
              </a:ext>
            </a:extLst>
          </p:cNvPr>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1299028" y="1326243"/>
            <a:ext cx="6913563" cy="3870325"/>
          </a:xfrm>
          <a:prstGeom prst="rect">
            <a:avLst/>
          </a:prstGeom>
        </p:spPr>
      </p:pic>
      <p:sp>
        <p:nvSpPr>
          <p:cNvPr id="2" name="Title 1">
            <a:extLst>
              <a:ext uri="{FF2B5EF4-FFF2-40B4-BE49-F238E27FC236}">
                <a16:creationId xmlns:a16="http://schemas.microsoft.com/office/drawing/2014/main" id="{01401FA7-AB2E-439D-A90B-35191CEAA164}"/>
              </a:ext>
            </a:extLst>
          </p:cNvPr>
          <p:cNvSpPr>
            <a:spLocks noGrp="1"/>
          </p:cNvSpPr>
          <p:nvPr>
            <p:ph type="title" idx="4294967295"/>
          </p:nvPr>
        </p:nvSpPr>
        <p:spPr>
          <a:xfrm>
            <a:off x="8789988" y="639763"/>
            <a:ext cx="3402012" cy="3684587"/>
          </a:xfrm>
        </p:spPr>
        <p:txBody>
          <a:bodyPr vert="horz" lIns="91440" tIns="45720" rIns="91440" bIns="45720" rtlCol="0" anchor="b">
            <a:normAutofit/>
          </a:bodyPr>
          <a:lstStyle/>
          <a:p>
            <a:r>
              <a:rPr lang="en-US" sz="5600">
                <a:solidFill>
                  <a:schemeClr val="tx1">
                    <a:lumMod val="85000"/>
                    <a:lumOff val="15000"/>
                  </a:schemeClr>
                </a:solidFill>
              </a:rPr>
              <a:t>Four Types of Extrinsic Motivation</a:t>
            </a:r>
          </a:p>
        </p:txBody>
      </p:sp>
    </p:spTree>
    <p:extLst>
      <p:ext uri="{BB962C8B-B14F-4D97-AF65-F5344CB8AC3E}">
        <p14:creationId xmlns:p14="http://schemas.microsoft.com/office/powerpoint/2010/main" val="11498042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B68D007A-F5E5-491D-987F-F9DB72A84516}"/>
              </a:ext>
            </a:extLst>
          </p:cNvPr>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1037771" y="1249136"/>
            <a:ext cx="6913563" cy="4010025"/>
          </a:xfrm>
          <a:prstGeom prst="rect">
            <a:avLst/>
          </a:prstGeom>
        </p:spPr>
      </p:pic>
      <p:sp>
        <p:nvSpPr>
          <p:cNvPr id="2" name="Title 1">
            <a:extLst>
              <a:ext uri="{FF2B5EF4-FFF2-40B4-BE49-F238E27FC236}">
                <a16:creationId xmlns:a16="http://schemas.microsoft.com/office/drawing/2014/main" id="{0568CBD6-8209-4D73-B7A1-EC816F7F90B5}"/>
              </a:ext>
            </a:extLst>
          </p:cNvPr>
          <p:cNvSpPr>
            <a:spLocks noGrp="1"/>
          </p:cNvSpPr>
          <p:nvPr>
            <p:ph type="title" idx="4294967295"/>
          </p:nvPr>
        </p:nvSpPr>
        <p:spPr>
          <a:xfrm>
            <a:off x="8789988" y="639763"/>
            <a:ext cx="3402012" cy="3684587"/>
          </a:xfrm>
        </p:spPr>
        <p:txBody>
          <a:bodyPr vert="horz" lIns="91440" tIns="45720" rIns="91440" bIns="45720" rtlCol="0" anchor="b">
            <a:normAutofit/>
          </a:bodyPr>
          <a:lstStyle/>
          <a:p>
            <a:r>
              <a:rPr lang="en-US" sz="5600">
                <a:solidFill>
                  <a:schemeClr val="tx1">
                    <a:lumMod val="85000"/>
                    <a:lumOff val="15000"/>
                  </a:schemeClr>
                </a:solidFill>
              </a:rPr>
              <a:t>Types of Extrinsic Motivation</a:t>
            </a:r>
          </a:p>
        </p:txBody>
      </p:sp>
    </p:spTree>
    <p:extLst>
      <p:ext uri="{BB962C8B-B14F-4D97-AF65-F5344CB8AC3E}">
        <p14:creationId xmlns:p14="http://schemas.microsoft.com/office/powerpoint/2010/main" val="3642259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F6F32C-D0DE-4F7C-A459-B175A3A58539}"/>
              </a:ext>
            </a:extLst>
          </p:cNvPr>
          <p:cNvSpPr>
            <a:spLocks noGrp="1"/>
          </p:cNvSpPr>
          <p:nvPr>
            <p:ph type="title"/>
          </p:nvPr>
        </p:nvSpPr>
        <p:spPr/>
        <p:txBody>
          <a:bodyPr/>
          <a:lstStyle/>
          <a:p>
            <a:r>
              <a:rPr lang="en-US" dirty="0"/>
              <a:t>Learning Check</a:t>
            </a:r>
          </a:p>
        </p:txBody>
      </p:sp>
      <p:sp>
        <p:nvSpPr>
          <p:cNvPr id="3" name="Content Placeholder 2">
            <a:extLst>
              <a:ext uri="{FF2B5EF4-FFF2-40B4-BE49-F238E27FC236}">
                <a16:creationId xmlns:a16="http://schemas.microsoft.com/office/drawing/2014/main" id="{7ECFC480-E593-4B68-9A73-9A25BA0BA9CA}"/>
              </a:ext>
            </a:extLst>
          </p:cNvPr>
          <p:cNvSpPr>
            <a:spLocks noGrp="1"/>
          </p:cNvSpPr>
          <p:nvPr>
            <p:ph idx="1"/>
          </p:nvPr>
        </p:nvSpPr>
        <p:spPr/>
        <p:txBody>
          <a:bodyPr>
            <a:normAutofit lnSpcReduction="10000"/>
          </a:bodyPr>
          <a:lstStyle/>
          <a:p>
            <a:r>
              <a:rPr lang="en-US" dirty="0"/>
              <a:t>Please identify five activities that you commonly do that fall under each category of extrinsic motivation. </a:t>
            </a:r>
          </a:p>
          <a:p>
            <a:endParaRPr lang="en-US" dirty="0"/>
          </a:p>
          <a:p>
            <a:r>
              <a:rPr lang="en-US" b="1" dirty="0"/>
              <a:t>External Regulation </a:t>
            </a:r>
            <a:r>
              <a:rPr lang="en-US" dirty="0"/>
              <a:t>I am taking this course because I thought it would be an easy A. I don’t care for psychology, nor motivation and emotion as a subject. </a:t>
            </a:r>
          </a:p>
          <a:p>
            <a:r>
              <a:rPr lang="en-US" b="1" dirty="0"/>
              <a:t>Introjected Regulation </a:t>
            </a:r>
            <a:r>
              <a:rPr lang="en-US" dirty="0"/>
              <a:t>I am taking this course because my parents believe that it is good for me. Although, I may have taken another course, I know it is important to them. </a:t>
            </a:r>
          </a:p>
          <a:p>
            <a:r>
              <a:rPr lang="en-US" b="1" dirty="0"/>
              <a:t>Identified Regulation </a:t>
            </a:r>
            <a:r>
              <a:rPr lang="en-US" dirty="0"/>
              <a:t>I took this course on my on volition because I want to be a psychologist when I am older and it is important for me to know about motivation and emotion. </a:t>
            </a:r>
          </a:p>
          <a:p>
            <a:r>
              <a:rPr lang="en-US" b="1" dirty="0"/>
              <a:t>Integrated Regulation </a:t>
            </a:r>
            <a:r>
              <a:rPr lang="en-US" dirty="0"/>
              <a:t>I am someone who is hyper aware of people’s emotional states. I am an empathetic person and want to learn as much as I can about motivation and emotion so I can continuously improve myself. </a:t>
            </a:r>
          </a:p>
          <a:p>
            <a:endParaRPr lang="en-US" dirty="0"/>
          </a:p>
        </p:txBody>
      </p:sp>
    </p:spTree>
    <p:extLst>
      <p:ext uri="{BB962C8B-B14F-4D97-AF65-F5344CB8AC3E}">
        <p14:creationId xmlns:p14="http://schemas.microsoft.com/office/powerpoint/2010/main" val="33100545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3EA870-E798-4DEC-A43C-131541A0411B}"/>
              </a:ext>
            </a:extLst>
          </p:cNvPr>
          <p:cNvSpPr>
            <a:spLocks noGrp="1"/>
          </p:cNvSpPr>
          <p:nvPr>
            <p:ph type="title"/>
          </p:nvPr>
        </p:nvSpPr>
        <p:spPr/>
        <p:txBody>
          <a:bodyPr/>
          <a:lstStyle/>
          <a:p>
            <a:r>
              <a:rPr lang="en-US" dirty="0"/>
              <a:t>Example Questions</a:t>
            </a:r>
          </a:p>
        </p:txBody>
      </p:sp>
      <p:sp>
        <p:nvSpPr>
          <p:cNvPr id="3" name="Content Placeholder 2">
            <a:extLst>
              <a:ext uri="{FF2B5EF4-FFF2-40B4-BE49-F238E27FC236}">
                <a16:creationId xmlns:a16="http://schemas.microsoft.com/office/drawing/2014/main" id="{FBFD5DB0-5D66-49E7-AFDE-D246FB07DC8E}"/>
              </a:ext>
            </a:extLst>
          </p:cNvPr>
          <p:cNvSpPr>
            <a:spLocks noGrp="1"/>
          </p:cNvSpPr>
          <p:nvPr>
            <p:ph idx="1"/>
          </p:nvPr>
        </p:nvSpPr>
        <p:spPr/>
        <p:txBody>
          <a:bodyPr>
            <a:normAutofit/>
          </a:bodyPr>
          <a:lstStyle/>
          <a:p>
            <a:r>
              <a:rPr lang="en-US" dirty="0"/>
              <a:t>Engagement is a multidimensional expression of motivation.  Which of the following aspect of engagement is </a:t>
            </a:r>
            <a:r>
              <a:rPr lang="en-US" b="1" i="1" dirty="0"/>
              <a:t>not</a:t>
            </a:r>
            <a:r>
              <a:rPr lang="en-US" dirty="0"/>
              <a:t> central to understanding the person’s underlying motive status?</a:t>
            </a:r>
          </a:p>
          <a:p>
            <a:pPr lvl="1"/>
            <a:r>
              <a:rPr lang="en-US" dirty="0"/>
              <a:t>behavioral engagement</a:t>
            </a:r>
          </a:p>
          <a:p>
            <a:pPr lvl="1"/>
            <a:r>
              <a:rPr lang="en-US" dirty="0"/>
              <a:t>cognitive engagement</a:t>
            </a:r>
          </a:p>
          <a:p>
            <a:pPr lvl="1"/>
            <a:r>
              <a:rPr lang="en-US" dirty="0"/>
              <a:t>emotional engagement</a:t>
            </a:r>
          </a:p>
          <a:p>
            <a:pPr lvl="1"/>
            <a:r>
              <a:rPr lang="en-US" dirty="0"/>
              <a:t>social engagement</a:t>
            </a:r>
          </a:p>
          <a:p>
            <a:pPr lvl="1"/>
            <a:r>
              <a:rPr lang="en-US" dirty="0"/>
              <a:t>none of the above, they are all central to understanding the person’s underlying motive status</a:t>
            </a:r>
          </a:p>
          <a:p>
            <a:endParaRPr lang="en-US" dirty="0"/>
          </a:p>
        </p:txBody>
      </p:sp>
    </p:spTree>
    <p:extLst>
      <p:ext uri="{BB962C8B-B14F-4D97-AF65-F5344CB8AC3E}">
        <p14:creationId xmlns:p14="http://schemas.microsoft.com/office/powerpoint/2010/main" val="21436747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9059147B-CDA3-49DB-B591-E1EAFAFC3333}"/>
              </a:ext>
            </a:extLst>
          </p:cNvPr>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1045029" y="1228952"/>
            <a:ext cx="6913563" cy="3905250"/>
          </a:xfrm>
          <a:prstGeom prst="rect">
            <a:avLst/>
          </a:prstGeom>
        </p:spPr>
      </p:pic>
      <p:sp>
        <p:nvSpPr>
          <p:cNvPr id="2" name="Title 1">
            <a:extLst>
              <a:ext uri="{FF2B5EF4-FFF2-40B4-BE49-F238E27FC236}">
                <a16:creationId xmlns:a16="http://schemas.microsoft.com/office/drawing/2014/main" id="{0016DC9B-6154-436B-BF7E-33875ABB8D32}"/>
              </a:ext>
            </a:extLst>
          </p:cNvPr>
          <p:cNvSpPr>
            <a:spLocks noGrp="1"/>
          </p:cNvSpPr>
          <p:nvPr>
            <p:ph type="title" idx="4294967295"/>
          </p:nvPr>
        </p:nvSpPr>
        <p:spPr>
          <a:xfrm>
            <a:off x="8238445" y="835706"/>
            <a:ext cx="3402012" cy="3684587"/>
          </a:xfrm>
        </p:spPr>
        <p:txBody>
          <a:bodyPr vert="horz" lIns="91440" tIns="45720" rIns="91440" bIns="45720" rtlCol="0" anchor="b">
            <a:normAutofit/>
          </a:bodyPr>
          <a:lstStyle/>
          <a:p>
            <a:r>
              <a:rPr lang="en-US" sz="5100">
                <a:solidFill>
                  <a:schemeClr val="tx1">
                    <a:lumMod val="85000"/>
                    <a:lumOff val="15000"/>
                  </a:schemeClr>
                </a:solidFill>
              </a:rPr>
              <a:t>Amotivation</a:t>
            </a:r>
          </a:p>
        </p:txBody>
      </p:sp>
    </p:spTree>
    <p:extLst>
      <p:ext uri="{BB962C8B-B14F-4D97-AF65-F5344CB8AC3E}">
        <p14:creationId xmlns:p14="http://schemas.microsoft.com/office/powerpoint/2010/main" val="15681410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9B9F6-3908-4E4F-94C3-B35D2158E4C9}"/>
              </a:ext>
            </a:extLst>
          </p:cNvPr>
          <p:cNvSpPr>
            <a:spLocks noGrp="1"/>
          </p:cNvSpPr>
          <p:nvPr>
            <p:ph type="title"/>
          </p:nvPr>
        </p:nvSpPr>
        <p:spPr/>
        <p:txBody>
          <a:bodyPr/>
          <a:lstStyle/>
          <a:p>
            <a:r>
              <a:rPr lang="en-US" dirty="0"/>
              <a:t>Fostering Intrinsic Motivation</a:t>
            </a:r>
          </a:p>
        </p:txBody>
      </p:sp>
      <p:sp>
        <p:nvSpPr>
          <p:cNvPr id="3" name="Content Placeholder 2">
            <a:extLst>
              <a:ext uri="{FF2B5EF4-FFF2-40B4-BE49-F238E27FC236}">
                <a16:creationId xmlns:a16="http://schemas.microsoft.com/office/drawing/2014/main" id="{CE290AF5-8CE1-4CAB-A290-C7F05DED488D}"/>
              </a:ext>
            </a:extLst>
          </p:cNvPr>
          <p:cNvSpPr>
            <a:spLocks noGrp="1"/>
          </p:cNvSpPr>
          <p:nvPr>
            <p:ph idx="1"/>
          </p:nvPr>
        </p:nvSpPr>
        <p:spPr/>
        <p:txBody>
          <a:bodyPr>
            <a:normAutofit/>
          </a:bodyPr>
          <a:lstStyle/>
          <a:p>
            <a:r>
              <a:rPr lang="en-US" dirty="0"/>
              <a:t>Motivating for uninteresting tasks	</a:t>
            </a:r>
          </a:p>
          <a:p>
            <a:pPr lvl="1"/>
            <a:r>
              <a:rPr lang="en-US" dirty="0"/>
              <a:t>Provide explanatory rationales </a:t>
            </a:r>
          </a:p>
          <a:p>
            <a:pPr lvl="1"/>
            <a:r>
              <a:rPr lang="en-US" dirty="0"/>
              <a:t>Suggest interest-enhancing strategies</a:t>
            </a:r>
          </a:p>
          <a:p>
            <a:r>
              <a:rPr lang="en-US" dirty="0"/>
              <a:t>Instead of punishing</a:t>
            </a:r>
          </a:p>
          <a:p>
            <a:pPr lvl="1"/>
            <a:r>
              <a:rPr lang="en-US" dirty="0"/>
              <a:t>Provide differential reinforcement</a:t>
            </a:r>
          </a:p>
          <a:p>
            <a:pPr lvl="1"/>
            <a:r>
              <a:rPr lang="en-US" dirty="0"/>
              <a:t>Scaffold them</a:t>
            </a:r>
          </a:p>
          <a:p>
            <a:pPr lvl="1"/>
            <a:r>
              <a:rPr lang="en-US" dirty="0"/>
              <a:t>Provide observational learning opportunities</a:t>
            </a:r>
          </a:p>
          <a:p>
            <a:r>
              <a:rPr lang="en-US" dirty="0"/>
              <a:t>Refrain from giving expected, tangible rewards</a:t>
            </a:r>
          </a:p>
          <a:p>
            <a:pPr marL="201168" lvl="1" indent="0">
              <a:buNone/>
            </a:pPr>
            <a:r>
              <a:rPr lang="en-US" dirty="0"/>
              <a:t> </a:t>
            </a:r>
          </a:p>
        </p:txBody>
      </p:sp>
    </p:spTree>
    <p:extLst>
      <p:ext uri="{BB962C8B-B14F-4D97-AF65-F5344CB8AC3E}">
        <p14:creationId xmlns:p14="http://schemas.microsoft.com/office/powerpoint/2010/main" val="77106929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4D2259-15F4-4241-A7ED-17E0D360ACF2}"/>
              </a:ext>
            </a:extLst>
          </p:cNvPr>
          <p:cNvSpPr>
            <a:spLocks noGrp="1"/>
          </p:cNvSpPr>
          <p:nvPr>
            <p:ph type="title"/>
          </p:nvPr>
        </p:nvSpPr>
        <p:spPr/>
        <p:txBody>
          <a:bodyPr/>
          <a:lstStyle/>
          <a:p>
            <a:r>
              <a:rPr lang="en-US" dirty="0"/>
              <a:t>Thank you!</a:t>
            </a:r>
          </a:p>
        </p:txBody>
      </p:sp>
      <p:sp>
        <p:nvSpPr>
          <p:cNvPr id="3" name="Content Placeholder 2">
            <a:extLst>
              <a:ext uri="{FF2B5EF4-FFF2-40B4-BE49-F238E27FC236}">
                <a16:creationId xmlns:a16="http://schemas.microsoft.com/office/drawing/2014/main" id="{482CAE3B-4A9E-4470-9696-CB0652D7FB02}"/>
              </a:ext>
            </a:extLst>
          </p:cNvPr>
          <p:cNvSpPr>
            <a:spLocks noGrp="1"/>
          </p:cNvSpPr>
          <p:nvPr>
            <p:ph idx="1"/>
          </p:nvPr>
        </p:nvSpPr>
        <p:spPr/>
        <p:txBody>
          <a:bodyPr>
            <a:normAutofit/>
          </a:bodyPr>
          <a:lstStyle/>
          <a:p>
            <a:r>
              <a:rPr lang="en-US" sz="4000" dirty="0"/>
              <a:t>Questions? Concerns?</a:t>
            </a:r>
          </a:p>
          <a:p>
            <a:endParaRPr lang="en-US" sz="4000" dirty="0"/>
          </a:p>
          <a:p>
            <a:r>
              <a:rPr lang="en-US" sz="4000"/>
              <a:t>STUDY HARD!</a:t>
            </a:r>
            <a:endParaRPr lang="en-US" sz="4000" dirty="0"/>
          </a:p>
        </p:txBody>
      </p:sp>
    </p:spTree>
    <p:extLst>
      <p:ext uri="{BB962C8B-B14F-4D97-AF65-F5344CB8AC3E}">
        <p14:creationId xmlns:p14="http://schemas.microsoft.com/office/powerpoint/2010/main" val="24228277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21E8E9-778B-4A59-945F-DD96E01D63C6}"/>
              </a:ext>
            </a:extLst>
          </p:cNvPr>
          <p:cNvSpPr>
            <a:spLocks noGrp="1"/>
          </p:cNvSpPr>
          <p:nvPr>
            <p:ph type="title"/>
          </p:nvPr>
        </p:nvSpPr>
        <p:spPr/>
        <p:txBody>
          <a:bodyPr/>
          <a:lstStyle/>
          <a:p>
            <a:r>
              <a:rPr lang="en-US" dirty="0"/>
              <a:t>Bibliography</a:t>
            </a:r>
          </a:p>
        </p:txBody>
      </p:sp>
      <p:sp>
        <p:nvSpPr>
          <p:cNvPr id="3" name="Content Placeholder 2">
            <a:extLst>
              <a:ext uri="{FF2B5EF4-FFF2-40B4-BE49-F238E27FC236}">
                <a16:creationId xmlns:a16="http://schemas.microsoft.com/office/drawing/2014/main" id="{1E6BD51F-E785-41C1-8C55-62E3F4AC776C}"/>
              </a:ext>
            </a:extLst>
          </p:cNvPr>
          <p:cNvSpPr>
            <a:spLocks noGrp="1"/>
          </p:cNvSpPr>
          <p:nvPr>
            <p:ph idx="1"/>
          </p:nvPr>
        </p:nvSpPr>
        <p:spPr/>
        <p:txBody>
          <a:bodyPr/>
          <a:lstStyle/>
          <a:p>
            <a:r>
              <a:rPr lang="en-US" dirty="0"/>
              <a:t>The information obtained to create this PowerPoint slide was obtained from:</a:t>
            </a:r>
          </a:p>
          <a:p>
            <a:endParaRPr lang="en-US" dirty="0"/>
          </a:p>
          <a:p>
            <a:r>
              <a:rPr lang="en-CA" dirty="0"/>
              <a:t>Reeve, J. (2018) Understanding Motivation and Emotion, 7</a:t>
            </a:r>
            <a:r>
              <a:rPr lang="en-CA" baseline="30000" dirty="0"/>
              <a:t>th</a:t>
            </a:r>
            <a:r>
              <a:rPr lang="en-CA" dirty="0"/>
              <a:t> ed. John Wiley and Sons</a:t>
            </a:r>
            <a:endParaRPr lang="en-US" dirty="0"/>
          </a:p>
          <a:p>
            <a:endParaRPr lang="en-US" dirty="0"/>
          </a:p>
        </p:txBody>
      </p:sp>
    </p:spTree>
    <p:extLst>
      <p:ext uri="{BB962C8B-B14F-4D97-AF65-F5344CB8AC3E}">
        <p14:creationId xmlns:p14="http://schemas.microsoft.com/office/powerpoint/2010/main" val="7939110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D534B8-EE28-4C2E-A6F5-04159F3D6981}"/>
              </a:ext>
            </a:extLst>
          </p:cNvPr>
          <p:cNvSpPr>
            <a:spLocks noGrp="1"/>
          </p:cNvSpPr>
          <p:nvPr>
            <p:ph type="title"/>
          </p:nvPr>
        </p:nvSpPr>
        <p:spPr/>
        <p:txBody>
          <a:bodyPr/>
          <a:lstStyle/>
          <a:p>
            <a:r>
              <a:rPr lang="en-US" dirty="0"/>
              <a:t>Extent of Engagement</a:t>
            </a:r>
          </a:p>
        </p:txBody>
      </p:sp>
      <p:pic>
        <p:nvPicPr>
          <p:cNvPr id="5" name="Content Placeholder 4">
            <a:extLst>
              <a:ext uri="{FF2B5EF4-FFF2-40B4-BE49-F238E27FC236}">
                <a16:creationId xmlns:a16="http://schemas.microsoft.com/office/drawing/2014/main" id="{0FBA1864-25C6-414E-95E7-815DC15F502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20572" y="1810111"/>
            <a:ext cx="5626449" cy="4306108"/>
          </a:xfrm>
        </p:spPr>
      </p:pic>
    </p:spTree>
    <p:extLst>
      <p:ext uri="{BB962C8B-B14F-4D97-AF65-F5344CB8AC3E}">
        <p14:creationId xmlns:p14="http://schemas.microsoft.com/office/powerpoint/2010/main" val="10110089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3EA870-E798-4DEC-A43C-131541A0411B}"/>
              </a:ext>
            </a:extLst>
          </p:cNvPr>
          <p:cNvSpPr>
            <a:spLocks noGrp="1"/>
          </p:cNvSpPr>
          <p:nvPr>
            <p:ph type="title"/>
          </p:nvPr>
        </p:nvSpPr>
        <p:spPr/>
        <p:txBody>
          <a:bodyPr/>
          <a:lstStyle/>
          <a:p>
            <a:r>
              <a:rPr lang="en-US" dirty="0"/>
              <a:t>Example Questions</a:t>
            </a:r>
          </a:p>
        </p:txBody>
      </p:sp>
      <p:sp>
        <p:nvSpPr>
          <p:cNvPr id="3" name="Content Placeholder 2">
            <a:extLst>
              <a:ext uri="{FF2B5EF4-FFF2-40B4-BE49-F238E27FC236}">
                <a16:creationId xmlns:a16="http://schemas.microsoft.com/office/drawing/2014/main" id="{FBFD5DB0-5D66-49E7-AFDE-D246FB07DC8E}"/>
              </a:ext>
            </a:extLst>
          </p:cNvPr>
          <p:cNvSpPr>
            <a:spLocks noGrp="1"/>
          </p:cNvSpPr>
          <p:nvPr>
            <p:ph idx="1"/>
          </p:nvPr>
        </p:nvSpPr>
        <p:spPr/>
        <p:txBody>
          <a:bodyPr>
            <a:normAutofit/>
          </a:bodyPr>
          <a:lstStyle/>
          <a:p>
            <a:r>
              <a:rPr lang="en-US" dirty="0"/>
              <a:t>Engagement is a multidimensional expression of motivation.  Which of the following aspect of engagement is </a:t>
            </a:r>
            <a:r>
              <a:rPr lang="en-US" b="1" i="1" dirty="0"/>
              <a:t>not</a:t>
            </a:r>
            <a:r>
              <a:rPr lang="en-US" dirty="0"/>
              <a:t> central to understanding the person’s underlying motive status?</a:t>
            </a:r>
          </a:p>
          <a:p>
            <a:pPr lvl="1"/>
            <a:r>
              <a:rPr lang="en-US" dirty="0"/>
              <a:t>behavioral engagement</a:t>
            </a:r>
          </a:p>
          <a:p>
            <a:pPr lvl="1"/>
            <a:r>
              <a:rPr lang="en-US" dirty="0"/>
              <a:t>cognitive engagement</a:t>
            </a:r>
          </a:p>
          <a:p>
            <a:pPr lvl="1"/>
            <a:r>
              <a:rPr lang="en-US" dirty="0"/>
              <a:t>emotional engagement</a:t>
            </a:r>
          </a:p>
          <a:p>
            <a:pPr lvl="1"/>
            <a:r>
              <a:rPr lang="en-US" b="1" dirty="0"/>
              <a:t>social engagement</a:t>
            </a:r>
          </a:p>
          <a:p>
            <a:pPr lvl="1"/>
            <a:r>
              <a:rPr lang="en-US" dirty="0"/>
              <a:t>none of the above, they are all central to understanding the person’s underlying motive status</a:t>
            </a:r>
          </a:p>
          <a:p>
            <a:endParaRPr lang="en-US" dirty="0"/>
          </a:p>
          <a:p>
            <a:r>
              <a:rPr lang="en-US" dirty="0"/>
              <a:t>What are rewards and punishers? What is the difference between a reward and reinforcer? What consequences occur when punishers and rewards are used?</a:t>
            </a:r>
          </a:p>
          <a:p>
            <a:endParaRPr lang="en-US" dirty="0"/>
          </a:p>
        </p:txBody>
      </p:sp>
    </p:spTree>
    <p:extLst>
      <p:ext uri="{BB962C8B-B14F-4D97-AF65-F5344CB8AC3E}">
        <p14:creationId xmlns:p14="http://schemas.microsoft.com/office/powerpoint/2010/main" val="34542642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873C4D-2295-4287-98ED-2F1D9B5FF30B}"/>
              </a:ext>
            </a:extLst>
          </p:cNvPr>
          <p:cNvSpPr>
            <a:spLocks noGrp="1"/>
          </p:cNvSpPr>
          <p:nvPr>
            <p:ph type="title"/>
          </p:nvPr>
        </p:nvSpPr>
        <p:spPr/>
        <p:txBody>
          <a:bodyPr/>
          <a:lstStyle/>
          <a:p>
            <a:r>
              <a:rPr lang="en-US" dirty="0"/>
              <a:t>REVIEW - Hunger</a:t>
            </a:r>
          </a:p>
        </p:txBody>
      </p:sp>
      <p:sp>
        <p:nvSpPr>
          <p:cNvPr id="3" name="Content Placeholder 2">
            <a:extLst>
              <a:ext uri="{FF2B5EF4-FFF2-40B4-BE49-F238E27FC236}">
                <a16:creationId xmlns:a16="http://schemas.microsoft.com/office/drawing/2014/main" id="{62DE144D-A43D-42CE-A7AA-D6762EEFC19C}"/>
              </a:ext>
            </a:extLst>
          </p:cNvPr>
          <p:cNvSpPr>
            <a:spLocks noGrp="1"/>
          </p:cNvSpPr>
          <p:nvPr>
            <p:ph idx="1"/>
          </p:nvPr>
        </p:nvSpPr>
        <p:spPr/>
        <p:txBody>
          <a:bodyPr/>
          <a:lstStyle/>
          <a:p>
            <a:r>
              <a:rPr lang="en-US" dirty="0"/>
              <a:t>Involves</a:t>
            </a:r>
          </a:p>
          <a:p>
            <a:pPr lvl="1"/>
            <a:r>
              <a:rPr lang="en-US" dirty="0"/>
              <a:t>Short-term homeostatic-based models</a:t>
            </a:r>
          </a:p>
          <a:p>
            <a:pPr lvl="1"/>
            <a:r>
              <a:rPr lang="en-US" dirty="0"/>
              <a:t>Long-term genetic and metabolism energy balance models</a:t>
            </a:r>
          </a:p>
          <a:p>
            <a:pPr lvl="1"/>
            <a:r>
              <a:rPr lang="en-US" dirty="0"/>
              <a:t>Cognitive-social-environmental models</a:t>
            </a:r>
          </a:p>
        </p:txBody>
      </p:sp>
    </p:spTree>
    <p:extLst>
      <p:ext uri="{BB962C8B-B14F-4D97-AF65-F5344CB8AC3E}">
        <p14:creationId xmlns:p14="http://schemas.microsoft.com/office/powerpoint/2010/main" val="34767412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CBA446-17AE-49B4-8D63-8E73DD671EE1}"/>
              </a:ext>
            </a:extLst>
          </p:cNvPr>
          <p:cNvSpPr>
            <a:spLocks noGrp="1"/>
          </p:cNvSpPr>
          <p:nvPr>
            <p:ph type="title"/>
          </p:nvPr>
        </p:nvSpPr>
        <p:spPr/>
        <p:txBody>
          <a:bodyPr/>
          <a:lstStyle/>
          <a:p>
            <a:r>
              <a:rPr lang="en-US" dirty="0"/>
              <a:t>REVIEW - Short-term Appetite</a:t>
            </a:r>
          </a:p>
        </p:txBody>
      </p:sp>
      <p:sp>
        <p:nvSpPr>
          <p:cNvPr id="3" name="Content Placeholder 2">
            <a:extLst>
              <a:ext uri="{FF2B5EF4-FFF2-40B4-BE49-F238E27FC236}">
                <a16:creationId xmlns:a16="http://schemas.microsoft.com/office/drawing/2014/main" id="{4461A914-AAEA-4430-8B15-EAF8EE0CE898}"/>
              </a:ext>
            </a:extLst>
          </p:cNvPr>
          <p:cNvSpPr>
            <a:spLocks noGrp="1"/>
          </p:cNvSpPr>
          <p:nvPr>
            <p:ph idx="1"/>
          </p:nvPr>
        </p:nvSpPr>
        <p:spPr/>
        <p:txBody>
          <a:bodyPr>
            <a:normAutofit fontScale="92500" lnSpcReduction="20000"/>
          </a:bodyPr>
          <a:lstStyle/>
          <a:p>
            <a:r>
              <a:rPr lang="en-US" sz="3300" b="1" dirty="0" err="1"/>
              <a:t>Glucostatic</a:t>
            </a:r>
            <a:r>
              <a:rPr lang="en-US" sz="3300" b="1" dirty="0"/>
              <a:t> hypothesis </a:t>
            </a:r>
            <a:r>
              <a:rPr lang="en-US" dirty="0"/>
              <a:t>is a homeostatic model of short-term appetite</a:t>
            </a:r>
          </a:p>
          <a:p>
            <a:r>
              <a:rPr lang="en-US" dirty="0"/>
              <a:t>When blood glucose drops, people feel hungry and want to eat</a:t>
            </a:r>
          </a:p>
          <a:p>
            <a:pPr lvl="1"/>
            <a:r>
              <a:rPr lang="en-US" dirty="0"/>
              <a:t>Cells require glucose to produce energy</a:t>
            </a:r>
          </a:p>
          <a:p>
            <a:r>
              <a:rPr lang="en-US" dirty="0"/>
              <a:t>When blood glucose is low, the </a:t>
            </a:r>
            <a:r>
              <a:rPr lang="en-US" b="1" dirty="0"/>
              <a:t>LIVER </a:t>
            </a:r>
            <a:r>
              <a:rPr lang="en-US" dirty="0"/>
              <a:t>sends an excitatory signal to the </a:t>
            </a:r>
            <a:r>
              <a:rPr lang="en-US" b="1" dirty="0"/>
              <a:t>LATERAL HYPOTHALAMUS (LH)</a:t>
            </a:r>
          </a:p>
          <a:p>
            <a:r>
              <a:rPr lang="en-US" dirty="0"/>
              <a:t>The </a:t>
            </a:r>
            <a:r>
              <a:rPr lang="en-US" b="1" dirty="0"/>
              <a:t>VENTROMEDIAL HYPOTHALAMUS (VMH) </a:t>
            </a:r>
            <a:r>
              <a:rPr lang="en-US" dirty="0"/>
              <a:t>is responsible for negative feedback</a:t>
            </a:r>
            <a:r>
              <a:rPr lang="en-US" b="1" dirty="0"/>
              <a:t>.</a:t>
            </a:r>
          </a:p>
          <a:p>
            <a:pPr lvl="1"/>
            <a:r>
              <a:rPr lang="en-US" dirty="0"/>
              <a:t>The liver detects high levels of glucose, the stomach bloats and the gut peptide </a:t>
            </a:r>
            <a:r>
              <a:rPr lang="en-US" b="1" dirty="0"/>
              <a:t>CHOLECYSTOKININ (CCK) </a:t>
            </a:r>
            <a:r>
              <a:rPr lang="en-US" dirty="0"/>
              <a:t>is released, sends signals to the VMH.</a:t>
            </a:r>
          </a:p>
          <a:p>
            <a:r>
              <a:rPr lang="en-US" dirty="0"/>
              <a:t>Other factors that influence short-term appetite is the </a:t>
            </a:r>
            <a:r>
              <a:rPr lang="en-US" b="1" dirty="0"/>
              <a:t>stomach</a:t>
            </a:r>
            <a:r>
              <a:rPr lang="en-US" dirty="0"/>
              <a:t> and </a:t>
            </a:r>
            <a:r>
              <a:rPr lang="en-US" b="1" dirty="0"/>
              <a:t>body temperature</a:t>
            </a:r>
          </a:p>
          <a:p>
            <a:pPr lvl="1"/>
            <a:r>
              <a:rPr lang="en-US" b="1" dirty="0"/>
              <a:t>Stomach distension </a:t>
            </a:r>
          </a:p>
          <a:p>
            <a:pPr lvl="2"/>
            <a:r>
              <a:rPr lang="en-US" b="1" dirty="0"/>
              <a:t>60% empty = hint of hunger</a:t>
            </a:r>
          </a:p>
          <a:p>
            <a:pPr lvl="2"/>
            <a:r>
              <a:rPr lang="en-US" b="1" dirty="0"/>
              <a:t>90% empty = maximum hunger</a:t>
            </a:r>
          </a:p>
          <a:p>
            <a:r>
              <a:rPr lang="en-US" dirty="0"/>
              <a:t>High protein &amp; high fiber meals produce the greatest satiety</a:t>
            </a:r>
            <a:endParaRPr lang="en-US" b="1" dirty="0"/>
          </a:p>
        </p:txBody>
      </p:sp>
    </p:spTree>
    <p:extLst>
      <p:ext uri="{BB962C8B-B14F-4D97-AF65-F5344CB8AC3E}">
        <p14:creationId xmlns:p14="http://schemas.microsoft.com/office/powerpoint/2010/main" val="146081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EC6E34-1C63-464C-887E-125441878A06}"/>
              </a:ext>
            </a:extLst>
          </p:cNvPr>
          <p:cNvSpPr>
            <a:spLocks noGrp="1"/>
          </p:cNvSpPr>
          <p:nvPr>
            <p:ph type="title"/>
          </p:nvPr>
        </p:nvSpPr>
        <p:spPr>
          <a:xfrm>
            <a:off x="1097280" y="286603"/>
            <a:ext cx="10058400" cy="1450757"/>
          </a:xfrm>
        </p:spPr>
        <p:txBody>
          <a:bodyPr/>
          <a:lstStyle/>
          <a:p>
            <a:r>
              <a:rPr lang="en-US" dirty="0"/>
              <a:t>REVIEW - Long-term Energy Balance</a:t>
            </a:r>
          </a:p>
        </p:txBody>
      </p:sp>
      <p:sp>
        <p:nvSpPr>
          <p:cNvPr id="3" name="Content Placeholder 2">
            <a:extLst>
              <a:ext uri="{FF2B5EF4-FFF2-40B4-BE49-F238E27FC236}">
                <a16:creationId xmlns:a16="http://schemas.microsoft.com/office/drawing/2014/main" id="{E5C30E1E-43C7-4879-A5E7-369240B19E80}"/>
              </a:ext>
            </a:extLst>
          </p:cNvPr>
          <p:cNvSpPr>
            <a:spLocks noGrp="1"/>
          </p:cNvSpPr>
          <p:nvPr>
            <p:ph idx="1"/>
          </p:nvPr>
        </p:nvSpPr>
        <p:spPr>
          <a:xfrm>
            <a:off x="1097280" y="1845734"/>
            <a:ext cx="10058400" cy="4023360"/>
          </a:xfrm>
        </p:spPr>
        <p:txBody>
          <a:bodyPr>
            <a:normAutofit fontScale="92500" lnSpcReduction="20000"/>
          </a:bodyPr>
          <a:lstStyle/>
          <a:p>
            <a:r>
              <a:rPr lang="en-US" sz="2600" b="1" dirty="0" err="1"/>
              <a:t>Lipostatic</a:t>
            </a:r>
            <a:r>
              <a:rPr lang="en-US" sz="2600" b="1" dirty="0"/>
              <a:t> hypothesis </a:t>
            </a:r>
            <a:r>
              <a:rPr lang="en-US" sz="2200" dirty="0"/>
              <a:t>– when the mass of fat stored drops below its homeostatic balance, adipose tissue secrets hormones into the bloodstream to promote hunger that increase food intake</a:t>
            </a:r>
          </a:p>
          <a:p>
            <a:r>
              <a:rPr lang="en-US" dirty="0"/>
              <a:t>Hormones that play a key role in hunger</a:t>
            </a:r>
          </a:p>
          <a:p>
            <a:pPr lvl="1"/>
            <a:r>
              <a:rPr lang="en-US" b="1" dirty="0"/>
              <a:t>Ghrelin</a:t>
            </a:r>
            <a:r>
              <a:rPr lang="en-US" dirty="0"/>
              <a:t> – Manufactured in stomach, circulated in the blood, detected and monitored by the lateral hypothalamus (LH) via stomach and intestines</a:t>
            </a:r>
          </a:p>
          <a:p>
            <a:pPr lvl="2"/>
            <a:r>
              <a:rPr lang="en-US" sz="1300" dirty="0"/>
              <a:t>Ghrelin fluctuates throughout the day and peaks around breakfast, lunch, dinner</a:t>
            </a:r>
          </a:p>
          <a:p>
            <a:pPr lvl="2"/>
            <a:r>
              <a:rPr lang="en-US" sz="1300" dirty="0"/>
              <a:t>Eating food causes a rapid fall in ghrelin</a:t>
            </a:r>
          </a:p>
          <a:p>
            <a:pPr lvl="2"/>
            <a:r>
              <a:rPr lang="en-US" sz="1300" dirty="0"/>
              <a:t>Ghrelin was chronically higher when people were on a diet than if they were not on a diet</a:t>
            </a:r>
          </a:p>
          <a:p>
            <a:pPr lvl="1"/>
            <a:r>
              <a:rPr lang="en-US" b="1" dirty="0"/>
              <a:t>Leptin </a:t>
            </a:r>
            <a:r>
              <a:rPr lang="en-US" dirty="0"/>
              <a:t>– Manufactured by fat cells throughout the body, circulated in the blood, detected and monitored by the ventromedial hypothalamus (VMH) via stomach and intestines</a:t>
            </a:r>
          </a:p>
          <a:p>
            <a:pPr lvl="1"/>
            <a:r>
              <a:rPr lang="en-US" sz="1600" dirty="0"/>
              <a:t>Responsible for negative feedback</a:t>
            </a:r>
          </a:p>
          <a:p>
            <a:pPr lvl="1"/>
            <a:endParaRPr lang="en-US" sz="1600" dirty="0"/>
          </a:p>
          <a:p>
            <a:pPr marL="201168" lvl="1" indent="0">
              <a:buNone/>
            </a:pPr>
            <a:r>
              <a:rPr lang="en-US" sz="2600" b="1" dirty="0"/>
              <a:t>Set-Point Theory</a:t>
            </a:r>
            <a:r>
              <a:rPr lang="en-US" sz="2200" b="1" dirty="0"/>
              <a:t> </a:t>
            </a:r>
            <a:r>
              <a:rPr lang="en-US" sz="2200" dirty="0"/>
              <a:t>- Each individual has a biologically determined body weight or “fat thermostat” that is set by genetics either at birth or shortly thereafter. </a:t>
            </a:r>
          </a:p>
          <a:p>
            <a:pPr lvl="1"/>
            <a:r>
              <a:rPr lang="en-US" dirty="0"/>
              <a:t>Hunger is determined by the size of the fat cells, not the number of cells</a:t>
            </a:r>
          </a:p>
          <a:p>
            <a:pPr marL="201168" lvl="1" indent="0">
              <a:buNone/>
            </a:pPr>
            <a:endParaRPr lang="en-US" dirty="0"/>
          </a:p>
          <a:p>
            <a:pPr marL="201168" lvl="1" indent="0">
              <a:buNone/>
            </a:pPr>
            <a:endParaRPr lang="en-US" dirty="0"/>
          </a:p>
        </p:txBody>
      </p:sp>
    </p:spTree>
    <p:extLst>
      <p:ext uri="{BB962C8B-B14F-4D97-AF65-F5344CB8AC3E}">
        <p14:creationId xmlns:p14="http://schemas.microsoft.com/office/powerpoint/2010/main" val="38124903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4F561D-5ED1-4FA4-8C78-B8EC517DD1D0}"/>
              </a:ext>
            </a:extLst>
          </p:cNvPr>
          <p:cNvSpPr>
            <a:spLocks noGrp="1"/>
          </p:cNvSpPr>
          <p:nvPr>
            <p:ph type="title"/>
          </p:nvPr>
        </p:nvSpPr>
        <p:spPr>
          <a:xfrm>
            <a:off x="1097280" y="286603"/>
            <a:ext cx="10058400" cy="1450757"/>
          </a:xfrm>
        </p:spPr>
        <p:txBody>
          <a:bodyPr>
            <a:normAutofit/>
          </a:bodyPr>
          <a:lstStyle/>
          <a:p>
            <a:r>
              <a:rPr lang="en-US" sz="3600" dirty="0"/>
              <a:t>REVIEW - Environmental &amp; Self-Regulatory Influences</a:t>
            </a:r>
          </a:p>
        </p:txBody>
      </p:sp>
      <p:sp>
        <p:nvSpPr>
          <p:cNvPr id="3" name="Content Placeholder 2">
            <a:extLst>
              <a:ext uri="{FF2B5EF4-FFF2-40B4-BE49-F238E27FC236}">
                <a16:creationId xmlns:a16="http://schemas.microsoft.com/office/drawing/2014/main" id="{0392674F-304F-4D2C-AAE2-AC01898AB782}"/>
              </a:ext>
            </a:extLst>
          </p:cNvPr>
          <p:cNvSpPr>
            <a:spLocks noGrp="1"/>
          </p:cNvSpPr>
          <p:nvPr>
            <p:ph idx="1"/>
          </p:nvPr>
        </p:nvSpPr>
        <p:spPr>
          <a:xfrm>
            <a:off x="1097280" y="1845734"/>
            <a:ext cx="10058400" cy="4023360"/>
          </a:xfrm>
        </p:spPr>
        <p:txBody>
          <a:bodyPr/>
          <a:lstStyle/>
          <a:p>
            <a:r>
              <a:rPr lang="en-US"/>
              <a:t>There are many </a:t>
            </a:r>
            <a:r>
              <a:rPr lang="en-US" b="1"/>
              <a:t>ENVIRONMENTAL FACTORS </a:t>
            </a:r>
            <a:r>
              <a:rPr lang="en-US"/>
              <a:t>that influence hunger</a:t>
            </a:r>
          </a:p>
          <a:p>
            <a:pPr lvl="1"/>
            <a:r>
              <a:rPr lang="en-US"/>
              <a:t>Time, smell of food, seeing food, social occasion/facilitation/pressure, etc. </a:t>
            </a:r>
          </a:p>
          <a:p>
            <a:endParaRPr lang="en-US"/>
          </a:p>
          <a:p>
            <a:r>
              <a:rPr lang="en-US" b="1"/>
              <a:t>SELF-REGULATED INFLUENCES </a:t>
            </a:r>
            <a:r>
              <a:rPr lang="en-US"/>
              <a:t>include: </a:t>
            </a:r>
          </a:p>
          <a:p>
            <a:pPr lvl="1"/>
            <a:r>
              <a:rPr lang="en-US"/>
              <a:t>Cognitively Regulated Eating Style</a:t>
            </a:r>
          </a:p>
          <a:p>
            <a:pPr lvl="2"/>
            <a:r>
              <a:rPr lang="en-US"/>
              <a:t>Dieters have issues with having willpower over our physiology; getting environmental cues and our own feelings</a:t>
            </a:r>
          </a:p>
          <a:p>
            <a:pPr lvl="2"/>
            <a:r>
              <a:rPr lang="en-US"/>
              <a:t>Dieters need to deaden internal cues and substitute cognitive controls</a:t>
            </a:r>
          </a:p>
          <a:p>
            <a:pPr lvl="1"/>
            <a:r>
              <a:rPr lang="en-US"/>
              <a:t>Restraint-Release Situations</a:t>
            </a:r>
          </a:p>
          <a:p>
            <a:pPr lvl="2"/>
            <a:r>
              <a:rPr lang="en-US"/>
              <a:t>Under conditions of stress, anxiety, alcohol, depression, and/or exposure to high calorie foods, dieters become susceptible to disinhibition (restraint-release) of their cognitively regulated eating style</a:t>
            </a:r>
          </a:p>
          <a:p>
            <a:pPr lvl="2"/>
            <a:endParaRPr lang="en-US"/>
          </a:p>
          <a:p>
            <a:pPr lvl="1"/>
            <a:endParaRPr lang="en-US"/>
          </a:p>
          <a:p>
            <a:pPr lvl="1"/>
            <a:endParaRPr lang="en-US" dirty="0"/>
          </a:p>
        </p:txBody>
      </p:sp>
    </p:spTree>
    <p:extLst>
      <p:ext uri="{BB962C8B-B14F-4D97-AF65-F5344CB8AC3E}">
        <p14:creationId xmlns:p14="http://schemas.microsoft.com/office/powerpoint/2010/main" val="146437560"/>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otalTime>16</TotalTime>
  <Words>1707</Words>
  <Application>Microsoft Office PowerPoint</Application>
  <PresentationFormat>Widescreen</PresentationFormat>
  <Paragraphs>200</Paragraphs>
  <Slides>33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33</vt:i4>
      </vt:variant>
    </vt:vector>
  </HeadingPairs>
  <TitlesOfParts>
    <vt:vector size="37" baseType="lpstr">
      <vt:lpstr>Calibri</vt:lpstr>
      <vt:lpstr>Calibri Light</vt:lpstr>
      <vt:lpstr>Wingdings</vt:lpstr>
      <vt:lpstr>Retrospect</vt:lpstr>
      <vt:lpstr>Motivation and Emotion in Daily Life</vt:lpstr>
      <vt:lpstr>Midterm Exam 1</vt:lpstr>
      <vt:lpstr>Example Questions</vt:lpstr>
      <vt:lpstr>Extent of Engagement</vt:lpstr>
      <vt:lpstr>Example Questions</vt:lpstr>
      <vt:lpstr>REVIEW - Hunger</vt:lpstr>
      <vt:lpstr>REVIEW - Short-term Appetite</vt:lpstr>
      <vt:lpstr>REVIEW - Long-term Energy Balance</vt:lpstr>
      <vt:lpstr>REVIEW - Environmental &amp; Self-Regulatory Influences</vt:lpstr>
      <vt:lpstr>REVIEW - Comprehensive Model of Hunger Regulation</vt:lpstr>
      <vt:lpstr>Extrinsic Motivation</vt:lpstr>
      <vt:lpstr>Basic Example to Illustrate How Reinforcers Work</vt:lpstr>
      <vt:lpstr>Historical Explanations of Why Reinforcers Increase Behaviour</vt:lpstr>
      <vt:lpstr>Reinforcement vs Punishment</vt:lpstr>
      <vt:lpstr>Activity</vt:lpstr>
      <vt:lpstr>Immediate and Long-Term Consequence of Corporal Punishment</vt:lpstr>
      <vt:lpstr>Intrinsic Motivation</vt:lpstr>
      <vt:lpstr>Intrinsic Motivation</vt:lpstr>
      <vt:lpstr>Intrinsic Motivation </vt:lpstr>
      <vt:lpstr>Hidden Cost of Reward</vt:lpstr>
      <vt:lpstr>Hidden Cost of Reward</vt:lpstr>
      <vt:lpstr>Cognitive Evaluation Theory</vt:lpstr>
      <vt:lpstr>How an External Event Will Affect Motivation</vt:lpstr>
      <vt:lpstr>PowerPoint Presentation</vt:lpstr>
      <vt:lpstr>Types of Extrinsic Motivation</vt:lpstr>
      <vt:lpstr>Types of Extrinsic Motivation</vt:lpstr>
      <vt:lpstr>Four Types of Extrinsic Motivation</vt:lpstr>
      <vt:lpstr>Types of Extrinsic Motivation</vt:lpstr>
      <vt:lpstr>Learning Check</vt:lpstr>
      <vt:lpstr>Amotivation</vt:lpstr>
      <vt:lpstr>Fostering Intrinsic Motivation</vt:lpstr>
      <vt:lpstr>Thank you!</vt:lpstr>
      <vt:lpstr>Bibliography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Motivation and Emotion in Daily Life</dc:title>
  <dc:creator>Erik Chevrier</dc:creator>
  <cp:lastModifiedBy>Erik Chevrier</cp:lastModifiedBy>
  <cp:revision>6</cp:revision>
  <dcterms:created xsi:type="dcterms:W3CDTF">2019-01-28T17:12:12Z</dcterms:created>
  <dcterms:modified xsi:type="dcterms:W3CDTF">2019-01-30T18:02:36Z</dcterms:modified>
</cp:coreProperties>
</file>