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98" r:id="rId3"/>
    <p:sldId id="301" r:id="rId4"/>
    <p:sldId id="303" r:id="rId5"/>
    <p:sldId id="305" r:id="rId6"/>
    <p:sldId id="304" r:id="rId7"/>
    <p:sldId id="306" r:id="rId8"/>
    <p:sldId id="307" r:id="rId9"/>
    <p:sldId id="324" r:id="rId10"/>
    <p:sldId id="309" r:id="rId11"/>
    <p:sldId id="325" r:id="rId12"/>
    <p:sldId id="328" r:id="rId13"/>
    <p:sldId id="326" r:id="rId14"/>
    <p:sldId id="315" r:id="rId15"/>
    <p:sldId id="317" r:id="rId16"/>
    <p:sldId id="327" r:id="rId17"/>
    <p:sldId id="316" r:id="rId18"/>
    <p:sldId id="319" r:id="rId19"/>
    <p:sldId id="329" r:id="rId20"/>
    <p:sldId id="286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" y="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31T05:54:41.463"/>
    </inkml:context>
    <inkml:brush xml:id="br0">
      <inkml:brushProperty name="width" value="0.14111" units="cm"/>
      <inkml:brushProperty name="height" value="0.14111" units="cm"/>
      <inkml:brushProperty name="color" value="#FFFFFF"/>
      <inkml:brushProperty name="ignorePressure" value="1"/>
    </inkml:brush>
  </inkml:definitions>
  <inkml:trace contextRef="#ctx0" brushRef="#br0">8674 8512,'0'7,"0"5,3 5,26-1,17-7,8-4,2-7,-5-3,-7-4,-10-4,-2-7,4-3,-2-1,-2 0,-7 1,-5 4,-5 1,-5 9,-5-2,-2-3,-3-5,-1-7,0-5,0 5,10 25,8 20,7 12,-1 5,1 3,-6-1,-1-4,-4-4,-1-5,-2-2,-3-2,-2-1,1 0,2 2,1 2,-2 4,-1 3,-2 0,-2-8,-2-16,0-21,0-14,0-4,0-4,-11 5,-6 6,-8 13,-20 10,-9 6,-2 3,5 2,7 1,9-12,9-8,10-8,7-2,5-3,4 0,1-2,1-5,-7 3,-6 9,-8 15,0 12,-2 14,-7 6,-1 3,0-6,1-6,0 0,-14 4,-6-2,-5 1,0 1,8-7,12-11,12-8,9-9,7-5,5-3,1 4,-2 6,-5 7,-1 4,1 2</inkml:trace>
  <inkml:trace contextRef="#ctx0" brushRef="#br0" timeOffset="12352">8814 8532,'0'3,"0"5,-3 5,-5 3,-1 2,-5 5,-5 3,-12 2,-8 2,-14 7,-9 6,3-2,8-7,13-10</inkml:trace>
  <inkml:trace contextRef="#ctx0" brushRef="#br0" timeOffset="9583">8492 8653</inkml:trace>
  <inkml:trace contextRef="#ctx0" brushRef="#br0" timeOffset="14089">8653 8512,'0'3,"0"9,4 8,0 12,1 6,1 5,2 1,-2 1,-2-2,6-18,4-26,6-20,1-14,-5-8,4 1,-3 4,-4 0,-5 5,-2 4,-4 7</inkml:trace>
  <inkml:trace contextRef="#ctx0" brushRef="#br0" timeOffset="25978">9963 8411,'0'4,"-3"4,-9 11,-5 2,-6 2,-4 0,4-1,2-4,4-2,-5 1,-43-4,-52-3,-40-4,-21-3,3 2,31-4,43-5,43-5,34-5,28-4,21 2,9-3,5 1,0 1,-6-1,-6 3,-5 4,2 1,0 1,3 3,3 2,7 2,5-2,1-1,0-2,-3-1,-6 2,-4 1,2 5,4 10,-3 6,2 8,0 6,-1 2,-4-2,-6-2,-5 1,-5 2,-4 0,-5 1,-3 2,-9 2,-2-8,-1-20,2-18,9-17,11-18,14-11,13-3,6 1,0 7,-5 9,-9 15,-11 16,-7 13,-7 9,10 3,29 0,31-4,24-6,8-10,-1-12,-12-6,-11-2,-13-4,-12 6,-13 19,-10 16,-8 13,-10 6,1 6,-4 5,-5 4,-3-3,-4-5,-1-5,-2-2,-1 2,-6 1,-3 2,-6 0,-1-4,-4-7,-5-14,-6-13,-3-8,-4-7,3-3,3-2,4 0,3 0,7-2,6-1,5 1,4 1,7-3,9 1,3 1,1 4,3 3,0 12,-1 12,-13 20,-9 16,-8 7,-1-1,7-22,12-34,20-28,10-25,8-9,-5 0,-5 5,-8 18,-9 26,-7 31,-9 21,-4 18,-6 8,-4 1,-4-2,-2-5,-1-10,2-5,2-6,2-4,2-14,-2-19,-5-18,1-9,0-5,-1 1,1 2,-12 6,-7 6,-24 8,-23 7,-22 11,-8 13,3 10,18 1,18 3,36-3,30-10,34-11,14-10,6-7,-1-2,-4 2,4-4,2 1,0 2,-8 8,-10 11,-10 14,-8 8,-6 6,0 1,20-7,43-6,21-9,13-16,-9-7,-18-9,-20-8,-18-7,-8-8,-10 1,-7 0,-2 0,7 3,2 2,-4 10,-6 20,-15 18,-14 17,-13 10,-18 6,-17-2,-14 2,-1-2,6-6,10-6,16-8,14-14,16-16,17-14,13-17,16-12,3-1,1 5,-4 7,-3 5,-2 4,3 5,4 8,6 3,13-3,6 2,-1 3,-7 6,-10 13,-14 14,-18 28,-29 22,-16 14,-9-2,2-7,7-17,6-15,8-16,7-14,8-18,8-18,4-12,12-18,16-17,21-6,12 2,10 3,-2 13,-10 17,-14 22,-14 21,-16 23,-12 15,-22 17,-15 9,-16-4,-7-5,-2 1,-8-6,1-9,2-4,-1-7,10-12,16-15,14-18,13-15,8-10,6-7,3-2,1 0,-1 2,1 0,-1 5,-4 5,-9 9,-19 12,-12 11,-19 17,-10 12,-16 13,0 1,10-1,16-8,18-7,12-3,13-3,5-3,1 1,0-2,-5-7,-7-18,-13-18,-3-11,1-6,4-1,8 2,9 7,7 5,6 5,3 10,2 16,2 14,0 8,-1 4,0 2,3-5,18-8,16-14,8-14,14-19,-1-9,-3-9,-11 1,-13 6,-9 10,-8 18,-7 19,-1 15,-2 11,-1 5,-2-1,-2-1,0 0,0-3,0 2,0-2,-8 1,-4-4,-8-16,-1-18,0-21,4-19,4-8,5-2,4 6,-2 29,-8 35,-8 23,-4 15,0 4,2-6,5-17,6-27,5-25,3-25,4-20,1-1,0 7,2 27,-1 30,0 29,-1 17,0 8,-3 2,-1-11,-1-20,2-10,0 10,2 15,-4 25,-9 12,-15 12,-4-4,-1-7,-5-42,2-53,5-33,10-26,8-12,3 2,3 13,3 23,3 27,1 32,2 25,-1 10,0 6,4-9,5-38,4-33,3-32,6-17,-1-3,-4 17,-5 27,-4 27,-4 23,-3 13,3 10,0 6,-1 1,0-4,-2-3,1-2,-2 2,0-1,-4-10,-14-32,-18-31,-17-26,-24-21,-7-7,5 6,17 16,12 27,15 31,12 26,1 21,4 13,5 1,4-2,4-7,7-11,6-14,8-13,2-12,1-4,-2-2,-2 2,-2 10,-4 15,-4 12,-1 10,-3 7,-1 4,-1-1,1-1,-1-16,0-20,5-26,0-18,4-10,3-4,0 5,-1 14,-4 19,-1 21,-3 24,-1 13,-1 7,0 2,0 4,-18 12,-12 3,-12-3,-4-7,4-9,6-23,10-34,9-25,7-14,6-2,3 3,2 7,0 2,5 2,3-2,2 0,-3 3,2 3,2 4,0 9,-4 16,-2 14,-2 12,-5 12,-6 8,-2-2,0-3,-4-2,0-1,-6 5,-2-3,-1 1,0-1,3-6</inkml:trace>
  <inkml:trace contextRef="#ctx0" brushRef="#br0" timeOffset="28330">9358 8109,'0'11,"0"5,0 9,0 20,-7 15,-9 6,-1-6,-3-13,-6-8,-17 1,-12-4,-12-5,0-4,9-3,11-5,6-3,7-5,6 1,4-3,3-3,-1-2,-6-1,-6 1,1 0</inkml:trace>
  <inkml:trace contextRef="#ctx0" brushRef="#br0" timeOffset="14976">9359 8350,'3'0,"15"7,12 6,10 3,2 0,-2-3,2-4,10-3,32-6,22-7,23-9,11-5,-2-9,-14 0,-24 6,-26 6,-26 7</inkml:trace>
  <inkml:trace contextRef="#ctx0" brushRef="#br0" timeOffset="30436">8411 8673,'7'0,"12"-14,14-7,4-4,3-5,-3-1,-3 5,-4 1,-8 11,-7 14,-6 15,-5 11,-3 8,-1-1</inkml:trace>
  <inkml:trace contextRef="#ctx0" brushRef="#br0" timeOffset="32522">8472 8694,'0'5,"0"7,0 7,0-1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31T05:55:21.172"/>
    </inkml:context>
    <inkml:brush xml:id="br0">
      <inkml:brushProperty name="width" value="0.14111" units="cm"/>
      <inkml:brushProperty name="height" value="0.14111" units="cm"/>
      <inkml:brushProperty name="color" value="#FFFFFF"/>
      <inkml:brushProperty name="ignorePressure" value="1"/>
    </inkml:brush>
  </inkml:definitions>
  <inkml:trace contextRef="#ctx0" brushRef="#br0">2591 8659,'10'3,"45"2,40 2,32 1,11 0,-11-4,-21 0,-16-6,12-5,31-2,26 1,5 2,-20 2,-20 1,-1 5,-7 2,-7 1,-14-2,-17 0,-8-1,33-1,31 0,36-1,57 0,58 0,29 6,-5 3,-47 0,-42-3,-31 0,-26-4,-28 0,-19-1,-23-1,-20-1,-2 1,0 0,-1 0,-5-1,-1 1,-4 0,-6 0,-8 0,-8 0,-5 0,-4 0,1 0,0 0,7 0,4 0,1 0,0 0,-2 0,-3 7,-24 2,-34-4,-25-2,-21-2,-13-2,0 0,7 0,12 0,13 1,12 0,8-1,6 1,2 0,-1 0,-4 0,-2 0,0 0,3 0,-6 0,-9 0,-3-3,-3-1,5-1,4 2,-26 0,-15 2,-16-1,-19 2,-12 0,-1 0,14 0,21 1,24-1,19 0,10 0,9 0,-4 0,-26 0,-15 0,-6 0,-3 0,8 0,4 0,-4 3,-16 9,-18 5,0 3,12-1,14-5,19-4,9-4,1 1,-6-2,-5 0,-2-3,2 0,6-2,6 1,-5 6,-34 1,-30 1,-7-2,-9-3,-3-4,20-3,26-1,23 1,13 0,9 1,11 1,6 0,0 1,-8 0,-30 0,-35 0,-42 1,-20-1,15 0,30 0,8 0,17 0,11-4,-17-4,-12-8,-4-4,12 1,17 4,38 3,41 5,40 4,21 2,17 1,3 0,7 1,-6 0,-8-1,-9 1,-9 0,-9-1,-5 0,1 0,4-4,7 0,13-1,17 2,7 0,4 2,-6 0,-10 0,-22 1,-30-3,-22-1,-15-4,-5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1-31T05:55:33.079"/>
    </inkml:context>
    <inkml:brush xml:id="br0">
      <inkml:brushProperty name="width" value="0.14111" units="cm"/>
      <inkml:brushProperty name="height" value="0.14111" units="cm"/>
      <inkml:brushProperty name="color" value="#FFFFFF"/>
      <inkml:brushProperty name="ignorePressure" value="1"/>
    </inkml:brush>
  </inkml:definitions>
  <inkml:trace contextRef="#ctx0" brushRef="#br0">2525 8834,'14'0,"11"0,8 0,9 0,5 0,0 3,-1 2,0-1,-20-1,-27 0,-24-2,-11 1,-2-2,0 0,-2 0,-2 0,0-1,3 1,-8-3,-4-2,4 0,3 2,22-3,43 0,38 1,43 1,33 2,19 0,9 2,-14-1,-25 2,-51-1,-48 0,-49 0,-37-3,-29-2,-27 2,-21-1,-3 2,-7-7,-4-1,16 1,28 2,36-1,47-3,38 1,25 1,8 4,0 1,6-2,28 1,28 0,37 3,0 0,-17 0,-30-2,-53-4,-65-10,-56-4,-29 3,0 2,21 2,49 5,58 4,49 3,25 1,8 2,-8 1,-17 0,-18-1,-14 1,6 10,5 3,15 6,10 0,17-1,5-2,0-3,-14-1,-16-5,-21-3,-14-2,-25 2,-29 3,-19 4,-14-1,-13-1,-4-3,0-3,2-1,6-2,4-1,22 0,43-1,61 0,44 1,37 0,1 0,-18 0,-34 3,-40 12,-53 2,-52 3,-53 5,-46-2,-33 4,6-1,24-2,60-5,86-5,82-6,69-12,48-3,24-2,-9 1,-44 2,-61 9,-51 4,-44 0,-11 6,21 5,23-1,26-4,21-3,11-4,-6-4,-35 0,-56-9,-64-3,-64 1,-55 1,-45 2,-34 3,-12-2,24-1,47 2,34-3,7-6,14-9,15 0,20 4,30 2,56-5,57 0,83-5,78-7,61 1,11 6,-12 4,-35 7,-52 4,-43 6,-36 2,-32 3,-23 0,-13 2,-3 2,-4 2,-1 2,2 4,4 0,5-3,0-2,-3-3,2-1,1-2,4-1,-2 0,-4-1,1 0,2 1,1 0,3 0,8-1,4 1,0 0,-5 0,-6 0,-4 1,1-1,-10 3,-23 2,-28 9,-32 3,-28 2,-22-2,-18-5,-10-4,2-2,14-4,19-2,21 0,21 0,16 2,12 2,-1 0,-4-1,-8-1,-1-1,4 1,7-2,20 0,56 0,68 0,64-4,56-4,34-8,6-4,-24 0,-42 5,-45 4,-66 4,-77 4,-76 2,-67 1,-62 0,-45 1,-39 0,-14 0,9-1,29 1,48-1,75-7,93-2,94 0,76-2,58-5,29 0,-7 2,-32 4,-46 3,-38 3,-27 3,-22 1,-17 0,-14 8,-17 15,-28 12,-25 5,-43 7,-47 13,-30 2,-8-4,-3-11,24-12,36-12,41-10,48-8,44-4,53-2,43-2,51-6,52-6,43-9,32-16,81-1,90 8,95 8,8 9,-72 7,-121 5,-161 3,-164 2,-131 1,-90 0,-71 3,-27 0,-1 4,20-1,35-1,50 2,56-2,67-7,68-5,78-11,68-11,47-3,8-4,-17 5,-35 6,-50 8,-62 9,-62 6,-66 14,-43 3,-42 3,-22-2,-15-4,-2-4,6-5,16-2,30-2,34-1,32-1,45-3,61-5,60 0,81-13,59-3,32 4,-15 4,-41 6,-53 4,-62 5,-60 0,-55 3,-58 0,-45 0,-21 0,-7-1,11 1,24 0,27-1,11-4,-29-18,-22-12,-20-4,-3 2,-6-1,4 3,6 4,21 7,58 10,66 15,54 14,24 4,3-1,-7-5,-11 0,-8-3,-6 0,-1-1,-5-4,-5-1,1-3,0-1,0-1,-2 0,0 0,0-1,9 4,0 1,9 1,0-2,-5-1,-6 0,-5-1,-4-1,-1 0,4 0,9 0,10 0,2-1,1 1,-6 0,-7 0,-2 0,2 0,2 0,10 0,9 0,6 0,-3 0,-10 4,-12 4,-14 4,-15 4,-12-1,-21 0,-16-2,-15-3,-16-4,-17-3,0-1,7-2,14 0,11-1,7 4,6 1,-8 0,-9-1,-12 0,-4-2,-4 3,5 1,9-1,-14 0,-3-2,-4-7,-3-4,8-3,20-2,42-1,50 4,41 0,39-2,14 1,-8 4,-6-5,-19 0,-61-1,-58 2,-66 3,-38 3,-26 6,-1 3,18 4,25 5,37 0,65 5,55 9,61 2,31-2,9-5,-6-6,-10-5,-5-6,-14-1,-12-3,-15-1,-4 0,-10 0,6 0,10 0,0 1,-6 0,-13-1,-11 5,-5 0,1 1,11-2,10 0,-1-1,-9-2,-7 0,-11 0,-8 0,-3 0,-4 4,-4 3,-5 5,-6 4,-9 2,-12 9,-14 3,-22-1,-12-1,-5-2,2-5,8-7,8-5,12-1,8 1,-6 0,-12 1,-9 0,-13-3,0-2,8-2,-7-2,-11 0,-2-2,3 1,16-4,29-4,44-8,37-5,36 2,16 3,4-1,-12 1,-18 3,-14 5,-12 0,2 1,-2 2,0 1,2-1,-6 0,-4 1,-3-3,-6 0,1 1,5 2,2 2,-4 0,-15 2,-23 3,-28 6,-21-1,-20 4,-12 2,-10 0,-3-4,-4-3,4-2,7-3,8-2,38 0,55-4,52-8,47-12,43-2,36 3,54 6,39 9,4 6,-42 3,-62 2,-52-1,-46 1,-34-1,-24-1,-14 0,-10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2.xm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Motivation and Emotion in Daily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Extrinsic Motivation</a:t>
            </a:r>
          </a:p>
          <a:p>
            <a:r>
              <a:rPr lang="en-CA" dirty="0"/>
              <a:t>January 30</a:t>
            </a:r>
            <a:r>
              <a:rPr lang="en-CA" baseline="30000" dirty="0"/>
              <a:t>th</a:t>
            </a:r>
            <a:r>
              <a:rPr lang="en-CA" dirty="0"/>
              <a:t>, 2019</a:t>
            </a:r>
          </a:p>
          <a:p>
            <a:r>
              <a:rPr lang="en-CA" dirty="0"/>
              <a:t>Erik Chevrier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A6478-E1CD-4875-9643-501DDEA7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Evaluation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11FD-C82A-4D5F-AFB4-4A6C5FC4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Cognitive evaluation theory asserts that all external events have both a controlling aspect and an informational aspect </a:t>
            </a:r>
          </a:p>
          <a:p>
            <a:pPr lvl="1"/>
            <a:r>
              <a:rPr lang="en-US" dirty="0"/>
              <a:t>Controlling someone takes away their need for autonomy</a:t>
            </a:r>
          </a:p>
          <a:p>
            <a:pPr lvl="1"/>
            <a:r>
              <a:rPr lang="en-US" dirty="0"/>
              <a:t>The informational aspect interferes with people’s need for competence</a:t>
            </a:r>
          </a:p>
          <a:p>
            <a:r>
              <a:rPr lang="en-US" dirty="0"/>
              <a:t>Set of three propositions</a:t>
            </a:r>
          </a:p>
          <a:p>
            <a:pPr lvl="1"/>
            <a:r>
              <a:rPr lang="en-US" dirty="0"/>
              <a:t>External events that promote an </a:t>
            </a:r>
            <a:r>
              <a:rPr lang="en-US" b="1" dirty="0"/>
              <a:t>internal perceived locus of causality (PLOC) promote intrinsic motivation </a:t>
            </a:r>
            <a:r>
              <a:rPr lang="en-US" dirty="0"/>
              <a:t>because these events involve or satisfy the need for autonomy. External events that promote an </a:t>
            </a:r>
            <a:r>
              <a:rPr lang="en-US" b="1" dirty="0"/>
              <a:t>external PLOC, promote extrinsic motivation </a:t>
            </a:r>
            <a:r>
              <a:rPr lang="en-US" dirty="0"/>
              <a:t>because these events neglect the need for autonomy and instead establish an if-then contingency between a behaviour and a forthcoming consequence. </a:t>
            </a:r>
          </a:p>
          <a:p>
            <a:pPr lvl="1"/>
            <a:r>
              <a:rPr lang="en-US" dirty="0"/>
              <a:t>External events that </a:t>
            </a:r>
            <a:r>
              <a:rPr lang="en-US" b="1" dirty="0"/>
              <a:t>increase perceived competence promote intrinsic motivation</a:t>
            </a:r>
            <a:r>
              <a:rPr lang="en-US" dirty="0"/>
              <a:t>, whereas events that decrease perceived competence undermine it. </a:t>
            </a:r>
          </a:p>
          <a:p>
            <a:pPr lvl="1"/>
            <a:r>
              <a:rPr lang="en-US" dirty="0"/>
              <a:t>The relative salience of whether an event is mostly </a:t>
            </a:r>
            <a:r>
              <a:rPr lang="en-US" b="1" dirty="0"/>
              <a:t>controlling or mostly informational </a:t>
            </a:r>
            <a:r>
              <a:rPr lang="en-US" dirty="0"/>
              <a:t>determines its effects on intrinsic motivation. </a:t>
            </a:r>
          </a:p>
          <a:p>
            <a:pPr lvl="2"/>
            <a:r>
              <a:rPr lang="en-US" dirty="0"/>
              <a:t>Two examples = praise &amp; competition</a:t>
            </a:r>
          </a:p>
          <a:p>
            <a:r>
              <a:rPr lang="en-US" dirty="0"/>
              <a:t>Cognitive evaluation theory does not apply to inherently uninteresting activities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0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10EA74-8764-497B-81DF-06B9D29DAB3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639763"/>
            <a:ext cx="6196013" cy="5054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5D3533-FA25-4754-A993-B4935F0ADF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89988" y="639763"/>
            <a:ext cx="3402012" cy="36845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>
                <a:solidFill>
                  <a:schemeClr val="tx1">
                    <a:lumMod val="85000"/>
                    <a:lumOff val="15000"/>
                  </a:schemeClr>
                </a:solidFill>
              </a:rPr>
              <a:t>How an External Event Will Affect Motivation</a:t>
            </a:r>
          </a:p>
        </p:txBody>
      </p:sp>
    </p:spTree>
    <p:extLst>
      <p:ext uri="{BB962C8B-B14F-4D97-AF65-F5344CB8AC3E}">
        <p14:creationId xmlns:p14="http://schemas.microsoft.com/office/powerpoint/2010/main" val="1211245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1F9A3EB-D094-40B3-B6C8-0AD6BD840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56" y="1745987"/>
            <a:ext cx="10337292" cy="335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43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8D007A-F5E5-491D-987F-F9DB72A8451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72" y="1241878"/>
            <a:ext cx="6913563" cy="4010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68CBD6-8209-4D73-B7A1-EC816F7F90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89988" y="639763"/>
            <a:ext cx="3402012" cy="36845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Types of Extrinsic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10666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F4557-4206-4059-9C79-FDEE0C62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Extrinsic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689C-2796-4801-A2A1-2E91EFC79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External Regulation </a:t>
            </a:r>
            <a:r>
              <a:rPr lang="en-US" dirty="0"/>
              <a:t>is the prototype of non-self-determined extrinsic motivation – behaviours performed to obtain a reward, to avoid a punisher, or to satisfy some external demand. </a:t>
            </a:r>
          </a:p>
          <a:p>
            <a:r>
              <a:rPr lang="en-US" b="1" dirty="0"/>
              <a:t>Introjected Regulation </a:t>
            </a:r>
            <a:r>
              <a:rPr lang="en-US" dirty="0"/>
              <a:t>involves taking in, but not truly accepting or self endorsing, other people’s demands to think, feel or behave in a particular manner – i.e. being motivated out of guilt. </a:t>
            </a:r>
          </a:p>
          <a:p>
            <a:r>
              <a:rPr lang="en-US" b="1" dirty="0"/>
              <a:t>Identified Regulation </a:t>
            </a:r>
            <a:r>
              <a:rPr lang="en-US" dirty="0"/>
              <a:t>represents mostly internalized and autonomous (or self-determined) extrinsic motivation – i.e. practices are extrinsic but freely chosen. </a:t>
            </a:r>
          </a:p>
          <a:p>
            <a:r>
              <a:rPr lang="en-US" b="1" dirty="0"/>
              <a:t>Integrated Regulation </a:t>
            </a:r>
            <a:r>
              <a:rPr lang="en-US" dirty="0"/>
              <a:t>is the process of taking in a value or way of behaving – the process through which individuals fully transform their identity values and behaviour onto the self. It involved self-examination to bring new ways of thinking, feeling, and behaving into an unconflicted congruence with the self’s preexisting ways of thinking, feeling and behaving. </a:t>
            </a:r>
          </a:p>
          <a:p>
            <a:r>
              <a:rPr lang="en-US" b="1" dirty="0"/>
              <a:t>Internalization</a:t>
            </a:r>
            <a:r>
              <a:rPr lang="en-US" dirty="0"/>
              <a:t> refers to the process through which an individual transforms a formerly externally prescribed regulation (rule), behaviour, or value into an internally endorsed one – eventually, it actually arises from the self. </a:t>
            </a:r>
          </a:p>
          <a:p>
            <a:r>
              <a:rPr lang="en-US" b="1" dirty="0"/>
              <a:t>Amotivation </a:t>
            </a:r>
            <a:r>
              <a:rPr lang="en-US" dirty="0"/>
              <a:t>means, without motivation.</a:t>
            </a:r>
          </a:p>
        </p:txBody>
      </p:sp>
    </p:spTree>
    <p:extLst>
      <p:ext uri="{BB962C8B-B14F-4D97-AF65-F5344CB8AC3E}">
        <p14:creationId xmlns:p14="http://schemas.microsoft.com/office/powerpoint/2010/main" val="3046483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A99C28-4919-4FB7-8ED1-645BD815C61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028" y="1326243"/>
            <a:ext cx="6913563" cy="3870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401FA7-AB2E-439D-A90B-35191CEAA1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89988" y="639763"/>
            <a:ext cx="3402012" cy="36845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tx1">
                    <a:lumMod val="85000"/>
                    <a:lumOff val="15000"/>
                  </a:schemeClr>
                </a:solidFill>
              </a:rPr>
              <a:t>Four Types of Extrinsic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1149804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F32C-D0DE-4F7C-A459-B175A3A5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FC480-E593-4B68-9A73-9A25BA0BA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Please identify five activities that you commonly do that fall under each category of extrinsic motivation. </a:t>
            </a:r>
          </a:p>
          <a:p>
            <a:endParaRPr lang="en-US" dirty="0"/>
          </a:p>
          <a:p>
            <a:r>
              <a:rPr lang="en-US" b="1" dirty="0"/>
              <a:t>External Regulation </a:t>
            </a:r>
            <a:r>
              <a:rPr lang="en-US" dirty="0"/>
              <a:t>I am taking this course because I thought it would be an easy A. I don’t care for psychology, nor motivation and emotion as a subject. </a:t>
            </a:r>
          </a:p>
          <a:p>
            <a:r>
              <a:rPr lang="en-US" b="1" dirty="0"/>
              <a:t>Introjected Regulation </a:t>
            </a:r>
            <a:r>
              <a:rPr lang="en-US" dirty="0"/>
              <a:t>I am taking this course because my parents believe that it is good for me. Although, I may have taken another course, I know it is important to them. </a:t>
            </a:r>
          </a:p>
          <a:p>
            <a:r>
              <a:rPr lang="en-US" b="1" dirty="0"/>
              <a:t>Identified Regulation </a:t>
            </a:r>
            <a:r>
              <a:rPr lang="en-US" dirty="0"/>
              <a:t>I took this course on my on volition because I want to be a psychologist when I am older and it is important for me to know about motivation and emotion. </a:t>
            </a:r>
          </a:p>
          <a:p>
            <a:r>
              <a:rPr lang="en-US" b="1" dirty="0"/>
              <a:t>Integrated Regulation </a:t>
            </a:r>
            <a:r>
              <a:rPr lang="en-US" dirty="0"/>
              <a:t>I am someone who is hyper aware of people’s emotional states. I am an empathetic person and want to learn as much as I can about motivation and emotion so I can continuously improve myself.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05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059147B-CDA3-49DB-B591-E1EAFAFC333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228952"/>
            <a:ext cx="6913563" cy="3905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16DC9B-6154-436B-BF7E-33875ABB8D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38445" y="835706"/>
            <a:ext cx="3402012" cy="36845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>
                <a:solidFill>
                  <a:schemeClr val="tx1">
                    <a:lumMod val="85000"/>
                    <a:lumOff val="15000"/>
                  </a:schemeClr>
                </a:solidFill>
              </a:rPr>
              <a:t>Amotivation</a:t>
            </a:r>
          </a:p>
        </p:txBody>
      </p:sp>
    </p:spTree>
    <p:extLst>
      <p:ext uri="{BB962C8B-B14F-4D97-AF65-F5344CB8AC3E}">
        <p14:creationId xmlns:p14="http://schemas.microsoft.com/office/powerpoint/2010/main" val="156814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9B9F6-3908-4E4F-94C3-B35D2158E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Fostering Intrinsic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90AF5-8CE1-4CAB-A290-C7F05DED4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Motivating for uninteresting tasks	</a:t>
            </a:r>
          </a:p>
          <a:p>
            <a:pPr lvl="1"/>
            <a:r>
              <a:rPr lang="en-US" dirty="0"/>
              <a:t>Provide explanatory rationales </a:t>
            </a:r>
          </a:p>
          <a:p>
            <a:pPr lvl="1"/>
            <a:r>
              <a:rPr lang="en-US" dirty="0"/>
              <a:t>Suggest interest-enhancing strategies</a:t>
            </a:r>
          </a:p>
          <a:p>
            <a:r>
              <a:rPr lang="en-US" dirty="0"/>
              <a:t>Instead of punishing</a:t>
            </a:r>
          </a:p>
          <a:p>
            <a:pPr lvl="1"/>
            <a:r>
              <a:rPr lang="en-US" dirty="0"/>
              <a:t>Provide differential reinforcement</a:t>
            </a:r>
          </a:p>
          <a:p>
            <a:pPr lvl="1"/>
            <a:r>
              <a:rPr lang="en-US" dirty="0"/>
              <a:t>Scaffold them</a:t>
            </a:r>
          </a:p>
          <a:p>
            <a:pPr lvl="1"/>
            <a:r>
              <a:rPr lang="en-US" dirty="0"/>
              <a:t>Provide observational learning opportunities</a:t>
            </a:r>
          </a:p>
          <a:p>
            <a:r>
              <a:rPr lang="en-US" dirty="0"/>
              <a:t>Refrain from giving expected, tangible rewards</a:t>
            </a:r>
          </a:p>
          <a:p>
            <a:pPr marL="201168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1069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EA0A-F23A-4635-9A1E-8B567F7E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61C2-7998-4DE2-9FDA-DB9C78682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What is extrinsic motivation? </a:t>
            </a:r>
          </a:p>
          <a:p>
            <a:r>
              <a:rPr lang="en-US" dirty="0"/>
              <a:t>What is intrinsic motivation? </a:t>
            </a:r>
          </a:p>
          <a:p>
            <a:r>
              <a:rPr lang="en-US" dirty="0"/>
              <a:t>Compare and contrast intrinsic vs extrinsic motivation. </a:t>
            </a:r>
          </a:p>
          <a:p>
            <a:r>
              <a:rPr lang="en-US" dirty="0"/>
              <a:t>What are incentives and consequences? How do they motivate behaviour? </a:t>
            </a:r>
          </a:p>
          <a:p>
            <a:r>
              <a:rPr lang="en-US" dirty="0"/>
              <a:t>What is operant conditioning? How does it work?</a:t>
            </a:r>
          </a:p>
          <a:p>
            <a:r>
              <a:rPr lang="en-US" dirty="0"/>
              <a:t>What is a positive and negative reinforcer? How do they influence behaviour? What are examples of positive and negative reinforcers? </a:t>
            </a:r>
          </a:p>
          <a:p>
            <a:r>
              <a:rPr lang="en-US" dirty="0"/>
              <a:t>What is aversive and response cost punishment? How do them work? What are examples of aversive and response cost punishers? </a:t>
            </a:r>
          </a:p>
          <a:p>
            <a:r>
              <a:rPr lang="en-US" dirty="0"/>
              <a:t>What are the untended and unintended consequences of corporal punishment? </a:t>
            </a:r>
          </a:p>
          <a:p>
            <a:r>
              <a:rPr lang="en-US" dirty="0"/>
              <a:t>What are the intended and unintended effects of using rewards to engage someone in an activity? </a:t>
            </a:r>
          </a:p>
          <a:p>
            <a:r>
              <a:rPr lang="en-US" dirty="0"/>
              <a:t>Do punishers work to motivate behaviour? </a:t>
            </a:r>
          </a:p>
          <a:p>
            <a:r>
              <a:rPr lang="en-US" dirty="0"/>
              <a:t>What is the effect of expected and tangible rewards? </a:t>
            </a:r>
          </a:p>
          <a:p>
            <a:r>
              <a:rPr lang="en-US" dirty="0"/>
              <a:t>Are there benefits to using extrinsic factors to motivate behaviour?  </a:t>
            </a:r>
          </a:p>
          <a:p>
            <a:r>
              <a:rPr lang="en-US" dirty="0"/>
              <a:t>What is cognitive evaluation theory? </a:t>
            </a:r>
          </a:p>
          <a:p>
            <a:r>
              <a:rPr lang="en-US" dirty="0"/>
              <a:t>What do praise and competition do to motivate behaviour? </a:t>
            </a:r>
          </a:p>
          <a:p>
            <a:r>
              <a:rPr lang="en-US" dirty="0"/>
              <a:t>How can you predict how an external event will affect motivation? </a:t>
            </a:r>
          </a:p>
          <a:p>
            <a:r>
              <a:rPr lang="en-US" dirty="0"/>
              <a:t>Name and describe the different types of extrinsic motivation. </a:t>
            </a:r>
          </a:p>
          <a:p>
            <a:r>
              <a:rPr lang="en-US" dirty="0"/>
              <a:t>What is internalization and integration in relation to motivation? </a:t>
            </a:r>
          </a:p>
          <a:p>
            <a:r>
              <a:rPr lang="en-US" dirty="0"/>
              <a:t>How can we motivate others to perform uninteresting tasks? </a:t>
            </a:r>
          </a:p>
          <a:p>
            <a:r>
              <a:rPr lang="en-US" dirty="0"/>
              <a:t>What is amotivation?  What factors contribute to amotivation?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1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31A4-6168-4E7B-83B5-538B6EA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– Extrinsic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84492-F518-4EC1-9DFA-80164F7B5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Extrinsic motivation </a:t>
            </a:r>
          </a:p>
          <a:p>
            <a:pPr lvl="1"/>
            <a:r>
              <a:rPr lang="en-US" dirty="0"/>
              <a:t>Arises from environmental incentives and consequences.</a:t>
            </a:r>
          </a:p>
          <a:p>
            <a:pPr lvl="1"/>
            <a:r>
              <a:rPr lang="en-US" dirty="0"/>
              <a:t>Arise from consequences separate from the activity itself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Operant conditioning</a:t>
            </a:r>
          </a:p>
          <a:p>
            <a:pPr lvl="1"/>
            <a:r>
              <a:rPr lang="en-US" dirty="0"/>
              <a:t>S : R </a:t>
            </a:r>
            <a:r>
              <a:rPr lang="en-US" dirty="0">
                <a:sym typeface="Wingdings" panose="05000000000000000000" pitchFamily="2" charset="2"/>
              </a:rPr>
              <a:t> C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201168" lvl="1" indent="0">
              <a:buNone/>
            </a:pPr>
            <a:r>
              <a:rPr lang="en-US" dirty="0">
                <a:sym typeface="Wingdings" panose="05000000000000000000" pitchFamily="2" charset="2"/>
              </a:rPr>
              <a:t>Situational Cue (incentive) : Behavioural Response  Consequence </a:t>
            </a:r>
            <a:endParaRPr lang="en-US" dirty="0"/>
          </a:p>
          <a:p>
            <a:pPr lvl="1"/>
            <a:r>
              <a:rPr lang="en-US" sz="1700" dirty="0"/>
              <a:t>Incentives – An environmental event that attracts or repels a person towards or away from initiating a particular course of action – they precede behaviour. </a:t>
            </a:r>
          </a:p>
          <a:p>
            <a:pPr lvl="1"/>
            <a:r>
              <a:rPr lang="en-US" sz="1700" dirty="0"/>
              <a:t>Reinforcers – Any environmental object or event that increases that behaviour. </a:t>
            </a:r>
          </a:p>
          <a:p>
            <a:pPr lvl="1"/>
            <a:r>
              <a:rPr lang="en-US" sz="1700" dirty="0"/>
              <a:t>Reward – Is any offering from one person given to another person in exchange for his/her services or achievement</a:t>
            </a:r>
          </a:p>
          <a:p>
            <a:pPr lvl="2"/>
            <a:r>
              <a:rPr lang="en-US" sz="1300" dirty="0"/>
              <a:t>All positive reinforcers are rewards but only some rewards function as positive reinforcers – they work when unexpected and imminent </a:t>
            </a:r>
          </a:p>
          <a:p>
            <a:pPr lvl="1"/>
            <a:r>
              <a:rPr lang="en-US" sz="1700" dirty="0"/>
              <a:t>Incentives differ from consequences on the basis of:</a:t>
            </a:r>
          </a:p>
          <a:p>
            <a:pPr lvl="2"/>
            <a:r>
              <a:rPr lang="en-US" sz="1200" dirty="0"/>
              <a:t>When each occur (incentives occur before a behaviour)</a:t>
            </a:r>
          </a:p>
          <a:p>
            <a:pPr lvl="2"/>
            <a:r>
              <a:rPr lang="en-US" sz="1200" dirty="0"/>
              <a:t>How it motivates behaviour (increases or decreases the persistence of the behaviour)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54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2259-15F4-4241-A7ED-17E0D360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AE3B-4A9E-4470-9696-CB0652D7F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Questions? Concerns?</a:t>
            </a:r>
          </a:p>
          <a:p>
            <a:endParaRPr lang="en-US" sz="4000" dirty="0"/>
          </a:p>
          <a:p>
            <a:r>
              <a:rPr lang="en-US" sz="4000"/>
              <a:t>STUDY HARD!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282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1E8E9-778B-4A59-945F-DD96E01D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D51F-E785-41C1-8C55-62E3F4AC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obtained to create this PowerPoint slide was obtained from:</a:t>
            </a:r>
          </a:p>
          <a:p>
            <a:endParaRPr lang="en-US" dirty="0"/>
          </a:p>
          <a:p>
            <a:r>
              <a:rPr lang="en-CA" dirty="0"/>
              <a:t>Reeve, J. (2018) Understanding Motivation and Emotion, 7</a:t>
            </a:r>
            <a:r>
              <a:rPr lang="en-CA" baseline="30000" dirty="0"/>
              <a:t>th</a:t>
            </a:r>
            <a:r>
              <a:rPr lang="en-CA" dirty="0"/>
              <a:t> ed. John Wiley and Sons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1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10FA-25C9-4988-ABB5-1AE5D57C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vs Punishment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651CC4-3E5A-4B24-BF43-89E4833AF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667326"/>
              </p:ext>
            </p:extLst>
          </p:nvPr>
        </p:nvGraphicFramePr>
        <p:xfrm>
          <a:off x="1096963" y="1846263"/>
          <a:ext cx="10058400" cy="4220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06272867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09320058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3566322985"/>
                    </a:ext>
                  </a:extLst>
                </a:gridCol>
              </a:tblGrid>
              <a:tr h="14069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Positive</a:t>
                      </a:r>
                    </a:p>
                    <a:p>
                      <a:r>
                        <a:rPr lang="en-US" b="0" i="1" dirty="0"/>
                        <a:t>Applies Stimulus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  <a:p>
                      <a:r>
                        <a:rPr lang="en-US" b="0" i="1" dirty="0"/>
                        <a:t>Removes Stimulus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329193"/>
                  </a:ext>
                </a:extLst>
              </a:tr>
              <a:tr h="1406903">
                <a:tc>
                  <a:txBody>
                    <a:bodyPr/>
                    <a:lstStyle/>
                    <a:p>
                      <a:r>
                        <a:rPr lang="en-US" b="1" dirty="0"/>
                        <a:t>Reinforcement </a:t>
                      </a:r>
                    </a:p>
                    <a:p>
                      <a:r>
                        <a:rPr lang="en-US" i="1" dirty="0"/>
                        <a:t>Increases the frequency of desired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Positive Reinforcement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Negative Reinforcement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188466"/>
                  </a:ext>
                </a:extLst>
              </a:tr>
              <a:tr h="1406903">
                <a:tc>
                  <a:txBody>
                    <a:bodyPr/>
                    <a:lstStyle/>
                    <a:p>
                      <a:r>
                        <a:rPr lang="en-US" b="1" dirty="0"/>
                        <a:t>Punishment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Decreases the frequency of undesired behaviour</a:t>
                      </a:r>
                    </a:p>
                    <a:p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Aversive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/>
                        <a:t>Response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9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70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5FD71B-528D-4D29-B542-7756D41C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Immediate and Long-Term Consequence of Corporal Punishment</a:t>
            </a:r>
          </a:p>
        </p:txBody>
      </p:sp>
      <p:pic>
        <p:nvPicPr>
          <p:cNvPr id="7" name="Content Placeholder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25B7B50-029F-487A-BBE5-7AF256A22F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02134"/>
            <a:ext cx="6912217" cy="4130049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90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F87243A-F810-42AD-AA74-3FA38B1D8A8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4710C0A-057C-4274-BA2D-001F1025E83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EFAE2A0-B30D-40C7-BB2F-AE3D6D5D001F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527CA15-1C7B-4C0C-86EE-385C1D6C98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D643915-9209-40AB-8194-9D9125C0A3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561554E-8EEC-420C-93A0-4E77A8A0EB7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B79353AD-71D5-42D4-A158-F9717477B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89" y="922705"/>
            <a:ext cx="3312784" cy="3073223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8A54198A-4950-48AB-BDD3-16D7F9084A5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553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79107A-FA64-4A30-BD6B-2AD3174FC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873" y="1585934"/>
            <a:ext cx="3312784" cy="170204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30F05B05-D1D0-4D96-A6C6-E0095E789E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5969" y="886968"/>
            <a:ext cx="64008" cy="3108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D328488-9BC4-4822-B801-16E1356811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88" y="2053962"/>
            <a:ext cx="3312785" cy="12340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5EEDE3-0531-4BC5-897A-7C0AD605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197" y="5120640"/>
            <a:ext cx="100584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Intrinsic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196523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84B70D5-875B-433D-BDBD-1522A85D6C1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FC539C-B783-4B03-9F9E-D13430F3F64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299956-A9E7-4FC1-A0B1-D590CA9730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47DF4A-614C-4B4C-8B80-E5B9D8E8CFE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FCDD1A0-9E06-423D-80E6-4C33600AB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65" y="640081"/>
            <a:ext cx="5728668" cy="53144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5BFE64-2421-4535-B746-6047D73B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dirty="0"/>
              <a:t>Intrinsic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1C7E1-5DA2-4CA5-8F5D-C2F6433C0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r>
              <a:rPr lang="en-US" dirty="0"/>
              <a:t>Intrinsic motivation is the inherent propensity to seek out novelty and challenge, to extend and exercise one’s capacities, to explore, and to learn. </a:t>
            </a:r>
          </a:p>
          <a:p>
            <a:r>
              <a:rPr lang="en-US" dirty="0"/>
              <a:t>It is a natural inclination towards </a:t>
            </a:r>
            <a:r>
              <a:rPr lang="en-US" b="1" dirty="0"/>
              <a:t>exploration</a:t>
            </a:r>
            <a:r>
              <a:rPr lang="en-US" dirty="0"/>
              <a:t>, </a:t>
            </a:r>
            <a:r>
              <a:rPr lang="en-US" b="1" dirty="0"/>
              <a:t>spontaneous interest</a:t>
            </a:r>
            <a:r>
              <a:rPr lang="en-US" dirty="0"/>
              <a:t>, and </a:t>
            </a:r>
            <a:r>
              <a:rPr lang="en-US" b="1" dirty="0"/>
              <a:t>environmental mastery </a:t>
            </a:r>
            <a:r>
              <a:rPr lang="en-US" dirty="0"/>
              <a:t>that emerges from innate strivings for personal growth and from experiences of psychological needs satisfaction.</a:t>
            </a:r>
          </a:p>
        </p:txBody>
      </p:sp>
    </p:spTree>
    <p:extLst>
      <p:ext uri="{BB962C8B-B14F-4D97-AF65-F5344CB8AC3E}">
        <p14:creationId xmlns:p14="http://schemas.microsoft.com/office/powerpoint/2010/main" val="385628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0BB3-92FD-4C7E-947E-811775A9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Intrinsic 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8A0F1-127E-4ECE-971F-AC89D031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who are intrinsically motivated will:</a:t>
            </a:r>
          </a:p>
          <a:p>
            <a:pPr lvl="1"/>
            <a:r>
              <a:rPr lang="en-US" dirty="0"/>
              <a:t>Engage with the task </a:t>
            </a:r>
          </a:p>
          <a:p>
            <a:pPr lvl="1"/>
            <a:r>
              <a:rPr lang="en-US" dirty="0"/>
              <a:t>Be more creative</a:t>
            </a:r>
          </a:p>
          <a:p>
            <a:pPr lvl="1"/>
            <a:r>
              <a:rPr lang="en-US" dirty="0"/>
              <a:t>Use more effective learning strategies</a:t>
            </a:r>
          </a:p>
          <a:p>
            <a:pPr lvl="1"/>
            <a:r>
              <a:rPr lang="en-US" dirty="0"/>
              <a:t>Have optimal functioning and experience well-being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Please name five activities that you are intrinsically motivated to perform</a:t>
            </a:r>
          </a:p>
          <a:p>
            <a:pPr marL="201168" lvl="1" indent="0">
              <a:buNone/>
            </a:pPr>
            <a:r>
              <a:rPr lang="en-US" dirty="0"/>
              <a:t>Please describe the your performance in these activities according to the list above</a:t>
            </a:r>
          </a:p>
          <a:p>
            <a:pPr lvl="1"/>
            <a:r>
              <a:rPr lang="en-US" dirty="0"/>
              <a:t>i.e. I enjoy playing drums </a:t>
            </a:r>
          </a:p>
          <a:p>
            <a:pPr lvl="2"/>
            <a:r>
              <a:rPr lang="en-US" dirty="0"/>
              <a:t>I frequently play on my own, on average, 10 hours a week</a:t>
            </a:r>
          </a:p>
          <a:p>
            <a:pPr lvl="2"/>
            <a:r>
              <a:rPr lang="en-US" dirty="0"/>
              <a:t>I write my own songs and play a variety of cover songs that I enjoy</a:t>
            </a:r>
          </a:p>
          <a:p>
            <a:pPr lvl="2"/>
            <a:r>
              <a:rPr lang="en-US" dirty="0"/>
              <a:t>I practice rudiments and play along to complex songs to develop better skills</a:t>
            </a:r>
          </a:p>
          <a:p>
            <a:pPr lvl="2"/>
            <a:r>
              <a:rPr lang="en-US" dirty="0"/>
              <a:t>I really enjoy playing, I can’t get enough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4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AE6C737-FF55-4064-94B7-0B21D2EB60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D3DCA99-84AF-487A-BF72-91C5FA6B0B7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218D9F-38B6-4AE0-9051-5434D19A52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5B1DD8-6224-4137-8621-32982B00F9F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8893C8-4540-4D67-B66C-CF98B4EAC9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084639"/>
            <a:ext cx="5462001" cy="41650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9F3948-7AB1-4269-A88E-8C232B46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Hidden Cost of Reward</a:t>
            </a:r>
          </a:p>
        </p:txBody>
      </p:sp>
    </p:spTree>
    <p:extLst>
      <p:ext uri="{BB962C8B-B14F-4D97-AF65-F5344CB8AC3E}">
        <p14:creationId xmlns:p14="http://schemas.microsoft.com/office/powerpoint/2010/main" val="45158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743E0B-CDDF-497F-A89C-3D0338066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4359527"/>
            <a:ext cx="5782328" cy="189371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7A7B49-AC23-4F1D-8B3A-9C63BAF4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Hidden Cost of Reward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3410A-8812-4169-B485-53D865584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b="1" dirty="0"/>
              <a:t>Expected</a:t>
            </a:r>
            <a:r>
              <a:rPr lang="en-US" dirty="0"/>
              <a:t> and </a:t>
            </a:r>
            <a:r>
              <a:rPr lang="en-US" b="1" dirty="0"/>
              <a:t>tangible</a:t>
            </a:r>
            <a:r>
              <a:rPr lang="en-US" dirty="0"/>
              <a:t> are the most detrimental to intrinsic motivation</a:t>
            </a:r>
          </a:p>
          <a:p>
            <a:pPr lvl="1"/>
            <a:r>
              <a:rPr lang="en-US" dirty="0"/>
              <a:t>If someone has no intrinsic motivation to perform a task, refrain from expected, and tangible rewards</a:t>
            </a:r>
          </a:p>
          <a:p>
            <a:pPr lvl="1"/>
            <a:r>
              <a:rPr lang="en-US" dirty="0"/>
              <a:t>Limit the use of rewards to tasks that have little or no intrinsic but high social importance</a:t>
            </a:r>
          </a:p>
          <a:p>
            <a:r>
              <a:rPr lang="en-US" dirty="0"/>
              <a:t>Four reasons not to use extrinsic motivators for intrinsically uninteresting tasks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6EE4EEE-C8F0-43F5-80AE-21F7B3DB7CCC}"/>
                  </a:ext>
                </a:extLst>
              </p14:cNvPr>
              <p14:cNvContentPartPr/>
              <p14:nvPr/>
            </p14:nvContentPartPr>
            <p14:xfrm>
              <a:off x="5936217" y="5275863"/>
              <a:ext cx="894960" cy="346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6EE4EEE-C8F0-43F5-80AE-21F7B3DB7C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10657" y="5250285"/>
                <a:ext cx="945360" cy="3969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3EE97AA-06B6-4802-894C-4E7D3D778342}"/>
                  </a:ext>
                </a:extLst>
              </p14:cNvPr>
              <p14:cNvContentPartPr/>
              <p14:nvPr/>
            </p14:nvContentPartPr>
            <p14:xfrm>
              <a:off x="1386057" y="5616903"/>
              <a:ext cx="2280720" cy="787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3EE97AA-06B6-4802-894C-4E7D3D7783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0496" y="5591382"/>
                <a:ext cx="2331123" cy="129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4C56A64-F82D-4930-8C51-BCEA4B68830D}"/>
                  </a:ext>
                </a:extLst>
              </p14:cNvPr>
              <p14:cNvContentPartPr/>
              <p14:nvPr/>
            </p14:nvContentPartPr>
            <p14:xfrm>
              <a:off x="1389657" y="5490663"/>
              <a:ext cx="2679120" cy="2320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4C56A64-F82D-4930-8C51-BCEA4B68830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64097" y="5465116"/>
                <a:ext cx="2729520" cy="28245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0029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1228</Words>
  <Application>Microsoft Office PowerPoint</Application>
  <PresentationFormat>Widescreen</PresentationFormat>
  <Paragraphs>127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Wingdings</vt:lpstr>
      <vt:lpstr>Retrospect</vt:lpstr>
      <vt:lpstr>Motivation and Emotion in Daily Life</vt:lpstr>
      <vt:lpstr>REVIEW – Extrinsic Motivation</vt:lpstr>
      <vt:lpstr>Reinforcement vs Punishment</vt:lpstr>
      <vt:lpstr>Immediate and Long-Term Consequence of Corporal Punishment</vt:lpstr>
      <vt:lpstr>Intrinsic Motivation</vt:lpstr>
      <vt:lpstr>Intrinsic Motivation</vt:lpstr>
      <vt:lpstr>Intrinsic Motivation </vt:lpstr>
      <vt:lpstr>Hidden Cost of Reward</vt:lpstr>
      <vt:lpstr>Hidden Cost of Reward</vt:lpstr>
      <vt:lpstr>Cognitive Evaluation Theory</vt:lpstr>
      <vt:lpstr>How an External Event Will Affect Motivation</vt:lpstr>
      <vt:lpstr>PowerPoint Presentation</vt:lpstr>
      <vt:lpstr>Types of Extrinsic Motivation</vt:lpstr>
      <vt:lpstr>Types of Extrinsic Motivation</vt:lpstr>
      <vt:lpstr>Four Types of Extrinsic Motivation</vt:lpstr>
      <vt:lpstr>Practice</vt:lpstr>
      <vt:lpstr>Amotivation</vt:lpstr>
      <vt:lpstr>Fostering Intrinsic Motivation</vt:lpstr>
      <vt:lpstr>Learning Check</vt:lpstr>
      <vt:lpstr>Thank you!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and Emotion in Daily Life</dc:title>
  <dc:creator>Erik Chevrier</dc:creator>
  <cp:lastModifiedBy>Erik Chevrier</cp:lastModifiedBy>
  <cp:revision>10</cp:revision>
  <dcterms:created xsi:type="dcterms:W3CDTF">2019-01-28T17:12:12Z</dcterms:created>
  <dcterms:modified xsi:type="dcterms:W3CDTF">2019-01-30T18:02:59Z</dcterms:modified>
</cp:coreProperties>
</file>