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69" r:id="rId3"/>
    <p:sldId id="270" r:id="rId4"/>
    <p:sldId id="271" r:id="rId5"/>
    <p:sldId id="272" r:id="rId6"/>
    <p:sldId id="273" r:id="rId7"/>
    <p:sldId id="276" r:id="rId8"/>
    <p:sldId id="300" r:id="rId9"/>
    <p:sldId id="299" r:id="rId10"/>
    <p:sldId id="257" r:id="rId11"/>
    <p:sldId id="301" r:id="rId12"/>
    <p:sldId id="322" r:id="rId13"/>
    <p:sldId id="323" r:id="rId14"/>
    <p:sldId id="324" r:id="rId15"/>
    <p:sldId id="325" r:id="rId16"/>
    <p:sldId id="268" r:id="rId17"/>
    <p:sldId id="266" r:id="rId18"/>
    <p:sldId id="267" r:id="rId19"/>
    <p:sldId id="326" r:id="rId20"/>
    <p:sldId id="294" r:id="rId21"/>
    <p:sldId id="295" r:id="rId22"/>
    <p:sldId id="296" r:id="rId23"/>
    <p:sldId id="28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2019-01-08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2019-01-08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2019-01-08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2019-01-08</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2019-01-08</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2019-01-08</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2019-01-08</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youtube.com/playlist?list=PLxeXiLu4E6R_zHJnnt8-Wlu_TpEUBcKx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facebook.com/groups/economicrestructuring/" TargetMode="External"/><Relationship Id="rId3" Type="http://schemas.openxmlformats.org/officeDocument/2006/relationships/hyperlink" Target="http://www.erikchevrier.ca/" TargetMode="External"/><Relationship Id="rId7" Type="http://schemas.openxmlformats.org/officeDocument/2006/relationships/hyperlink" Target="https://www.facebook.com/concordiafoodgroups/" TargetMode="External"/><Relationship Id="rId2" Type="http://schemas.openxmlformats.org/officeDocument/2006/relationships/hyperlink" Target="http://erikchevrier.ca/" TargetMode="External"/><Relationship Id="rId1" Type="http://schemas.openxmlformats.org/officeDocument/2006/relationships/slideLayout" Target="../slideLayouts/slideLayout2.xml"/><Relationship Id="rId6" Type="http://schemas.openxmlformats.org/officeDocument/2006/relationships/hyperlink" Target="http://concordiafoodgroups.ca/" TargetMode="External"/><Relationship Id="rId5" Type="http://schemas.openxmlformats.org/officeDocument/2006/relationships/hyperlink" Target="http://postcapitalistpossibilities.org/" TargetMode="External"/><Relationship Id="rId4" Type="http://schemas.openxmlformats.org/officeDocument/2006/relationships/hyperlink" Target="mailto:professor@erikchevrier.ca" TargetMode="External"/><Relationship Id="rId9" Type="http://schemas.openxmlformats.org/officeDocument/2006/relationships/hyperlink" Target="http://collectivevision.c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ostcapitalistpossibilibies.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Economic Restructuring</a:t>
            </a:r>
          </a:p>
        </p:txBody>
      </p:sp>
      <p:sp>
        <p:nvSpPr>
          <p:cNvPr id="3" name="Subtitle 2"/>
          <p:cNvSpPr>
            <a:spLocks noGrp="1"/>
          </p:cNvSpPr>
          <p:nvPr>
            <p:ph type="subTitle" idx="1"/>
          </p:nvPr>
        </p:nvSpPr>
        <p:spPr/>
        <p:txBody>
          <a:bodyPr>
            <a:normAutofit/>
          </a:bodyPr>
          <a:lstStyle/>
          <a:p>
            <a:r>
              <a:rPr lang="en-CA" dirty="0"/>
              <a:t>Erik Chevrier</a:t>
            </a:r>
          </a:p>
          <a:p>
            <a:r>
              <a:rPr lang="en-CA" dirty="0"/>
              <a:t>January 8</a:t>
            </a:r>
            <a:r>
              <a:rPr lang="en-CA" baseline="30000" dirty="0"/>
              <a:t>th</a:t>
            </a:r>
            <a:r>
              <a:rPr lang="en-CA" dirty="0"/>
              <a:t>, 2019</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 </a:t>
            </a:r>
          </a:p>
        </p:txBody>
      </p:sp>
      <p:sp>
        <p:nvSpPr>
          <p:cNvPr id="3" name="Content Placeholder 2"/>
          <p:cNvSpPr>
            <a:spLocks noGrp="1"/>
          </p:cNvSpPr>
          <p:nvPr>
            <p:ph idx="1"/>
          </p:nvPr>
        </p:nvSpPr>
        <p:spPr/>
        <p:txBody>
          <a:bodyPr>
            <a:normAutofit/>
          </a:bodyPr>
          <a:lstStyle/>
          <a:p>
            <a:pPr marL="0" indent="0">
              <a:buNone/>
            </a:pPr>
            <a:r>
              <a:rPr lang="en-CA" dirty="0"/>
              <a:t>What is your name?</a:t>
            </a:r>
          </a:p>
          <a:p>
            <a:pPr marL="0" indent="0">
              <a:buNone/>
            </a:pPr>
            <a:r>
              <a:rPr lang="en-CA" dirty="0"/>
              <a:t>What do you expect to get out of this course? </a:t>
            </a:r>
          </a:p>
          <a:p>
            <a:pPr marL="0" indent="0">
              <a:buNone/>
            </a:pPr>
            <a:r>
              <a:rPr lang="en-CA" dirty="0"/>
              <a:t>Why did you take this course? </a:t>
            </a:r>
          </a:p>
          <a:p>
            <a:pPr marL="0" indent="0">
              <a:buNone/>
            </a:pPr>
            <a:r>
              <a:rPr lang="en-CA" dirty="0"/>
              <a:t>What excites you about the assignments/readings? </a:t>
            </a:r>
          </a:p>
          <a:p>
            <a:pPr marL="0" indent="0">
              <a:buNone/>
            </a:pPr>
            <a:r>
              <a:rPr lang="en-CA" dirty="0"/>
              <a:t>What issues do you foresee with the assignments/readings? </a:t>
            </a:r>
          </a:p>
          <a:p>
            <a:pPr marL="0" indent="0">
              <a:buNone/>
            </a:pPr>
            <a:r>
              <a:rPr lang="en-CA" dirty="0"/>
              <a:t>What is your level of experience with topics related to ‘economic restructuring’? </a:t>
            </a:r>
          </a:p>
          <a:p>
            <a:pPr marL="0" indent="0">
              <a:buNone/>
            </a:pPr>
            <a:r>
              <a:rPr lang="en-CA" dirty="0"/>
              <a:t>What is your interest level in topics related to ‘economic restructuring’? </a:t>
            </a:r>
          </a:p>
          <a:p>
            <a:pPr marL="0" indent="0">
              <a:buNone/>
            </a:pPr>
            <a:r>
              <a:rPr lang="en-CA" dirty="0"/>
              <a:t>	What specific topics are you interested you most? </a:t>
            </a:r>
            <a:br>
              <a:rPr lang="en-CA" dirty="0"/>
            </a:br>
            <a:r>
              <a:rPr lang="en-CA" dirty="0"/>
              <a:t>	What topics interest you least? </a:t>
            </a:r>
          </a:p>
        </p:txBody>
      </p:sp>
    </p:spTree>
    <p:extLst>
      <p:ext uri="{BB962C8B-B14F-4D97-AF65-F5344CB8AC3E}">
        <p14:creationId xmlns:p14="http://schemas.microsoft.com/office/powerpoint/2010/main" val="1614226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263B6-204E-466E-811D-783E5C0C1255}"/>
              </a:ext>
            </a:extLst>
          </p:cNvPr>
          <p:cNvSpPr>
            <a:spLocks noGrp="1"/>
          </p:cNvSpPr>
          <p:nvPr>
            <p:ph type="title"/>
          </p:nvPr>
        </p:nvSpPr>
        <p:spPr/>
        <p:txBody>
          <a:bodyPr/>
          <a:lstStyle/>
          <a:p>
            <a:r>
              <a:rPr lang="en-US" dirty="0"/>
              <a:t>Labour</a:t>
            </a:r>
          </a:p>
        </p:txBody>
      </p:sp>
      <p:sp>
        <p:nvSpPr>
          <p:cNvPr id="3" name="Content Placeholder 2">
            <a:extLst>
              <a:ext uri="{FF2B5EF4-FFF2-40B4-BE49-F238E27FC236}">
                <a16:creationId xmlns:a16="http://schemas.microsoft.com/office/drawing/2014/main" id="{9CAE7639-C5EF-47FD-8AD9-55DCCA19E91C}"/>
              </a:ext>
            </a:extLst>
          </p:cNvPr>
          <p:cNvSpPr>
            <a:spLocks noGrp="1"/>
          </p:cNvSpPr>
          <p:nvPr>
            <p:ph idx="1"/>
          </p:nvPr>
        </p:nvSpPr>
        <p:spPr/>
        <p:txBody>
          <a:bodyPr>
            <a:normAutofit/>
          </a:bodyPr>
          <a:lstStyle/>
          <a:p>
            <a:r>
              <a:rPr lang="en-US" dirty="0"/>
              <a:t>Do you presently work? </a:t>
            </a:r>
          </a:p>
          <a:p>
            <a:r>
              <a:rPr lang="en-US" dirty="0"/>
              <a:t>What do you want to want to do as employment after you graduate from Concordia? Why?</a:t>
            </a:r>
          </a:p>
          <a:p>
            <a:r>
              <a:rPr lang="en-US" dirty="0"/>
              <a:t>What are the labour conditions that you expect from the job you want to obtain after you graduate? </a:t>
            </a:r>
          </a:p>
          <a:p>
            <a:pPr lvl="1"/>
            <a:r>
              <a:rPr lang="en-US" dirty="0"/>
              <a:t>What are the typical power structures in that labour environment? </a:t>
            </a:r>
          </a:p>
          <a:p>
            <a:pPr lvl="1"/>
            <a:r>
              <a:rPr lang="en-US" dirty="0"/>
              <a:t>What kinds of benefits do you expect? </a:t>
            </a:r>
          </a:p>
          <a:p>
            <a:pPr lvl="1"/>
            <a:r>
              <a:rPr lang="en-US" dirty="0"/>
              <a:t>What kinds of issues do you foresee? </a:t>
            </a:r>
          </a:p>
          <a:p>
            <a:r>
              <a:rPr lang="en-US" dirty="0"/>
              <a:t>What is important for you in seeking employment? </a:t>
            </a:r>
          </a:p>
          <a:p>
            <a:endParaRPr lang="en-US" dirty="0"/>
          </a:p>
        </p:txBody>
      </p:sp>
    </p:spTree>
    <p:extLst>
      <p:ext uri="{BB962C8B-B14F-4D97-AF65-F5344CB8AC3E}">
        <p14:creationId xmlns:p14="http://schemas.microsoft.com/office/powerpoint/2010/main" val="1684608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E5B1D-F342-462E-9384-DC9E3809FE23}"/>
              </a:ext>
            </a:extLst>
          </p:cNvPr>
          <p:cNvSpPr>
            <a:spLocks noGrp="1"/>
          </p:cNvSpPr>
          <p:nvPr>
            <p:ph type="title"/>
          </p:nvPr>
        </p:nvSpPr>
        <p:spPr/>
        <p:txBody>
          <a:bodyPr>
            <a:normAutofit/>
          </a:bodyPr>
          <a:lstStyle/>
          <a:p>
            <a:r>
              <a:rPr lang="en-US" sz="4000" dirty="0"/>
              <a:t>Discussion – What kind of a consumer are you? How do you acquire that you want and need? </a:t>
            </a:r>
          </a:p>
        </p:txBody>
      </p:sp>
      <p:sp>
        <p:nvSpPr>
          <p:cNvPr id="3" name="Content Placeholder 2">
            <a:extLst>
              <a:ext uri="{FF2B5EF4-FFF2-40B4-BE49-F238E27FC236}">
                <a16:creationId xmlns:a16="http://schemas.microsoft.com/office/drawing/2014/main" id="{A58FCA05-9EF0-4F33-92A9-3DA4AC7EAA4D}"/>
              </a:ext>
            </a:extLst>
          </p:cNvPr>
          <p:cNvSpPr>
            <a:spLocks noGrp="1"/>
          </p:cNvSpPr>
          <p:nvPr>
            <p:ph idx="1"/>
          </p:nvPr>
        </p:nvSpPr>
        <p:spPr>
          <a:xfrm>
            <a:off x="1097280" y="1845733"/>
            <a:ext cx="10058400" cy="4430779"/>
          </a:xfrm>
        </p:spPr>
        <p:txBody>
          <a:bodyPr>
            <a:normAutofit fontScale="55000" lnSpcReduction="20000"/>
          </a:bodyPr>
          <a:lstStyle/>
          <a:p>
            <a:r>
              <a:rPr lang="en-US" dirty="0"/>
              <a:t>Are you impulsive or plan purchases? </a:t>
            </a:r>
          </a:p>
          <a:p>
            <a:r>
              <a:rPr lang="en-US" dirty="0"/>
              <a:t>Are you a compulsive consumer? </a:t>
            </a:r>
          </a:p>
          <a:p>
            <a:r>
              <a:rPr lang="en-US" dirty="0"/>
              <a:t>Do you prioritize ethical products? </a:t>
            </a:r>
          </a:p>
          <a:p>
            <a:r>
              <a:rPr lang="en-US" dirty="0"/>
              <a:t>Do you self-produce anything? </a:t>
            </a:r>
          </a:p>
          <a:p>
            <a:r>
              <a:rPr lang="en-US" dirty="0"/>
              <a:t>Do you have an income source? </a:t>
            </a:r>
          </a:p>
          <a:p>
            <a:r>
              <a:rPr lang="en-US" dirty="0"/>
              <a:t>Do you shop more for necessity or pleasure? </a:t>
            </a:r>
          </a:p>
          <a:p>
            <a:r>
              <a:rPr lang="en-US" dirty="0"/>
              <a:t>Do you shop to change your moods? </a:t>
            </a:r>
          </a:p>
          <a:p>
            <a:r>
              <a:rPr lang="en-US" dirty="0"/>
              <a:t>Do you hold material items in high regards (are you materialistic)?</a:t>
            </a:r>
          </a:p>
          <a:p>
            <a:r>
              <a:rPr lang="en-US" dirty="0"/>
              <a:t>What do you spend your money on? Daily? Weekly? Monthly? Yearly? Future Plans?</a:t>
            </a:r>
          </a:p>
          <a:p>
            <a:r>
              <a:rPr lang="en-US" dirty="0"/>
              <a:t>Do you prioritize fair trade? </a:t>
            </a:r>
          </a:p>
          <a:p>
            <a:r>
              <a:rPr lang="en-US" dirty="0"/>
              <a:t>Do you use any alternative currencies? </a:t>
            </a:r>
          </a:p>
          <a:p>
            <a:r>
              <a:rPr lang="en-US" dirty="0"/>
              <a:t>Do you participate in barter networks?   </a:t>
            </a:r>
          </a:p>
          <a:p>
            <a:r>
              <a:rPr lang="en-US" dirty="0"/>
              <a:t>Do you buy stuff on the illegal market? </a:t>
            </a:r>
          </a:p>
          <a:p>
            <a:r>
              <a:rPr lang="en-US" dirty="0"/>
              <a:t>Do you get state allocations? </a:t>
            </a:r>
          </a:p>
          <a:p>
            <a:r>
              <a:rPr lang="en-US" dirty="0"/>
              <a:t>Do you steal things? </a:t>
            </a:r>
          </a:p>
          <a:p>
            <a:endParaRPr lang="en-US" dirty="0"/>
          </a:p>
          <a:p>
            <a:endParaRPr lang="en-US" dirty="0"/>
          </a:p>
        </p:txBody>
      </p:sp>
    </p:spTree>
    <p:extLst>
      <p:ext uri="{BB962C8B-B14F-4D97-AF65-F5344CB8AC3E}">
        <p14:creationId xmlns:p14="http://schemas.microsoft.com/office/powerpoint/2010/main" val="4046357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5D475-9448-473A-A052-0E0B19DD3064}"/>
              </a:ext>
            </a:extLst>
          </p:cNvPr>
          <p:cNvSpPr>
            <a:spLocks noGrp="1"/>
          </p:cNvSpPr>
          <p:nvPr>
            <p:ph type="title"/>
          </p:nvPr>
        </p:nvSpPr>
        <p:spPr/>
        <p:txBody>
          <a:bodyPr>
            <a:normAutofit/>
          </a:bodyPr>
          <a:lstStyle/>
          <a:p>
            <a:r>
              <a:rPr lang="en-US" dirty="0"/>
              <a:t>Aristotle </a:t>
            </a:r>
            <a:r>
              <a:rPr lang="en-CA" sz="1050" dirty="0"/>
              <a:t>Aristotle. Aristotle in 23 Volumes, Vol. 21, translated by H. Rackham. Cambridge, MA, Harvard University Press; London, William Heinemann Ltd. 1944. </a:t>
            </a:r>
            <a:endParaRPr lang="en-US" dirty="0"/>
          </a:p>
        </p:txBody>
      </p:sp>
      <p:sp>
        <p:nvSpPr>
          <p:cNvPr id="3" name="Content Placeholder 2">
            <a:extLst>
              <a:ext uri="{FF2B5EF4-FFF2-40B4-BE49-F238E27FC236}">
                <a16:creationId xmlns:a16="http://schemas.microsoft.com/office/drawing/2014/main" id="{2F5509F7-DB9C-493C-8274-1007E88AA362}"/>
              </a:ext>
            </a:extLst>
          </p:cNvPr>
          <p:cNvSpPr>
            <a:spLocks noGrp="1"/>
          </p:cNvSpPr>
          <p:nvPr>
            <p:ph idx="1"/>
          </p:nvPr>
        </p:nvSpPr>
        <p:spPr/>
        <p:txBody>
          <a:bodyPr/>
          <a:lstStyle/>
          <a:p>
            <a:r>
              <a:rPr lang="en-CA" sz="2400" b="1" dirty="0"/>
              <a:t>Chrematistics </a:t>
            </a:r>
            <a:r>
              <a:rPr lang="en-CA" dirty="0"/>
              <a:t>– art of acquisition – limitless accumulation unnatural and problematic</a:t>
            </a:r>
          </a:p>
          <a:p>
            <a:r>
              <a:rPr lang="en-CA" sz="2400" b="1" dirty="0"/>
              <a:t>Oikonomia </a:t>
            </a:r>
            <a:r>
              <a:rPr lang="en-CA" dirty="0"/>
              <a:t>– management of the household – true form of an economy</a:t>
            </a:r>
            <a:endParaRPr lang="en-US" dirty="0"/>
          </a:p>
        </p:txBody>
      </p:sp>
    </p:spTree>
    <p:extLst>
      <p:ext uri="{BB962C8B-B14F-4D97-AF65-F5344CB8AC3E}">
        <p14:creationId xmlns:p14="http://schemas.microsoft.com/office/powerpoint/2010/main" val="3760190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73AE6-F8D3-436D-A233-D4177CB5950A}"/>
              </a:ext>
            </a:extLst>
          </p:cNvPr>
          <p:cNvSpPr>
            <a:spLocks noGrp="1"/>
          </p:cNvSpPr>
          <p:nvPr>
            <p:ph type="title"/>
          </p:nvPr>
        </p:nvSpPr>
        <p:spPr/>
        <p:txBody>
          <a:bodyPr/>
          <a:lstStyle/>
          <a:p>
            <a:r>
              <a:rPr lang="en-US" dirty="0"/>
              <a:t>Karl Marx</a:t>
            </a:r>
            <a:r>
              <a:rPr lang="en-CA" sz="1800" i="1" dirty="0"/>
              <a:t>Marx, K. Capital Volume 1, Penguin Classics. </a:t>
            </a:r>
            <a:endParaRPr lang="en-US" dirty="0"/>
          </a:p>
        </p:txBody>
      </p:sp>
      <p:sp>
        <p:nvSpPr>
          <p:cNvPr id="3" name="Content Placeholder 2">
            <a:extLst>
              <a:ext uri="{FF2B5EF4-FFF2-40B4-BE49-F238E27FC236}">
                <a16:creationId xmlns:a16="http://schemas.microsoft.com/office/drawing/2014/main" id="{466BB645-B8A7-449F-8236-362FC2A2DD1D}"/>
              </a:ext>
            </a:extLst>
          </p:cNvPr>
          <p:cNvSpPr>
            <a:spLocks noGrp="1"/>
          </p:cNvSpPr>
          <p:nvPr>
            <p:ph idx="1"/>
          </p:nvPr>
        </p:nvSpPr>
        <p:spPr/>
        <p:txBody>
          <a:bodyPr/>
          <a:lstStyle/>
          <a:p>
            <a:r>
              <a:rPr lang="en-US" sz="2400" b="1" dirty="0"/>
              <a:t>C – C </a:t>
            </a:r>
            <a:r>
              <a:rPr lang="en-US" dirty="0"/>
              <a:t>– </a:t>
            </a:r>
            <a:r>
              <a:rPr lang="en-US" sz="1800" dirty="0"/>
              <a:t>Basic barter </a:t>
            </a:r>
            <a:br>
              <a:rPr lang="en-US" dirty="0"/>
            </a:br>
            <a:r>
              <a:rPr lang="en-US" sz="2400" b="1" dirty="0"/>
              <a:t>C – M – C </a:t>
            </a:r>
            <a:r>
              <a:rPr lang="en-US" dirty="0"/>
              <a:t>– </a:t>
            </a:r>
            <a:r>
              <a:rPr lang="en-US" sz="1800" dirty="0"/>
              <a:t>The way classical economists viewed basic barter with money</a:t>
            </a:r>
            <a:br>
              <a:rPr lang="en-US" sz="1800" dirty="0"/>
            </a:br>
            <a:r>
              <a:rPr lang="en-US" sz="2400" b="1" dirty="0"/>
              <a:t>M – C – M’ </a:t>
            </a:r>
            <a:r>
              <a:rPr lang="en-US" dirty="0"/>
              <a:t>– </a:t>
            </a:r>
            <a:r>
              <a:rPr lang="en-US" sz="1800" dirty="0"/>
              <a:t>What really happens when barter systems incorporate money – Limitless accumulation</a:t>
            </a:r>
            <a:br>
              <a:rPr lang="en-US" dirty="0"/>
            </a:br>
            <a:r>
              <a:rPr lang="en-US" sz="2400" b="1" dirty="0"/>
              <a:t>M – M’ </a:t>
            </a:r>
            <a:r>
              <a:rPr lang="en-US" dirty="0"/>
              <a:t>– Usury capital system – Limitless accumulation</a:t>
            </a:r>
          </a:p>
        </p:txBody>
      </p:sp>
    </p:spTree>
    <p:extLst>
      <p:ext uri="{BB962C8B-B14F-4D97-AF65-F5344CB8AC3E}">
        <p14:creationId xmlns:p14="http://schemas.microsoft.com/office/powerpoint/2010/main" val="3714932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A256F-4087-4CA0-B7C9-504E1233BC3B}"/>
              </a:ext>
            </a:extLst>
          </p:cNvPr>
          <p:cNvSpPr>
            <a:spLocks noGrp="1"/>
          </p:cNvSpPr>
          <p:nvPr>
            <p:ph type="title"/>
          </p:nvPr>
        </p:nvSpPr>
        <p:spPr/>
        <p:txBody>
          <a:bodyPr>
            <a:normAutofit/>
          </a:bodyPr>
          <a:lstStyle/>
          <a:p>
            <a:r>
              <a:rPr lang="en-US" dirty="0"/>
              <a:t>Karl Polanyi</a:t>
            </a:r>
            <a:r>
              <a:rPr lang="en-CA" sz="1200" i="1" dirty="0"/>
              <a:t>Polanyi, K. (2001) The Great Transformation; The Political and Economic Origins of Our Time, Beacon Press</a:t>
            </a:r>
            <a:endParaRPr lang="en-US" dirty="0"/>
          </a:p>
        </p:txBody>
      </p:sp>
      <p:sp>
        <p:nvSpPr>
          <p:cNvPr id="3" name="Content Placeholder 2">
            <a:extLst>
              <a:ext uri="{FF2B5EF4-FFF2-40B4-BE49-F238E27FC236}">
                <a16:creationId xmlns:a16="http://schemas.microsoft.com/office/drawing/2014/main" id="{E838CA5E-D9C7-4CC7-812C-C345CC79F2EB}"/>
              </a:ext>
            </a:extLst>
          </p:cNvPr>
          <p:cNvSpPr>
            <a:spLocks noGrp="1"/>
          </p:cNvSpPr>
          <p:nvPr>
            <p:ph idx="1"/>
          </p:nvPr>
        </p:nvSpPr>
        <p:spPr/>
        <p:txBody>
          <a:bodyPr/>
          <a:lstStyle/>
          <a:p>
            <a:r>
              <a:rPr lang="en-US" dirty="0"/>
              <a:t>Types of economic practices:</a:t>
            </a:r>
          </a:p>
          <a:p>
            <a:pPr lvl="1"/>
            <a:r>
              <a:rPr lang="en-US" dirty="0"/>
              <a:t>Markets (exchange)</a:t>
            </a:r>
          </a:p>
          <a:p>
            <a:pPr lvl="1"/>
            <a:r>
              <a:rPr lang="en-US" dirty="0"/>
              <a:t>Household economy</a:t>
            </a:r>
          </a:p>
          <a:p>
            <a:pPr lvl="1"/>
            <a:r>
              <a:rPr lang="en-US" dirty="0"/>
              <a:t>Redistribution</a:t>
            </a:r>
          </a:p>
          <a:p>
            <a:pPr lvl="1"/>
            <a:r>
              <a:rPr lang="en-US" dirty="0"/>
              <a:t>Reciprocity</a:t>
            </a:r>
          </a:p>
        </p:txBody>
      </p:sp>
    </p:spTree>
    <p:extLst>
      <p:ext uri="{BB962C8B-B14F-4D97-AF65-F5344CB8AC3E}">
        <p14:creationId xmlns:p14="http://schemas.microsoft.com/office/powerpoint/2010/main" val="2001794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09399-37A4-4DF8-97C6-A7B0EB4745CB}"/>
              </a:ext>
            </a:extLst>
          </p:cNvPr>
          <p:cNvSpPr>
            <a:spLocks noGrp="1"/>
          </p:cNvSpPr>
          <p:nvPr>
            <p:ph type="title"/>
          </p:nvPr>
        </p:nvSpPr>
        <p:spPr/>
        <p:txBody>
          <a:bodyPr>
            <a:normAutofit/>
          </a:bodyPr>
          <a:lstStyle/>
          <a:p>
            <a:r>
              <a:rPr lang="en-US" dirty="0"/>
              <a:t>Gibson Graham – Take back the Economy </a:t>
            </a:r>
            <a:r>
              <a:rPr lang="en-US" sz="1200" i="1" dirty="0"/>
              <a:t>Gibson-Graham, J.K., Cameron, J., Healy, S. (2013) Take Back the Economy: An Ethical Guide for Transforming Communities, University of Minnesota Press </a:t>
            </a:r>
            <a:endParaRPr lang="en-US" dirty="0"/>
          </a:p>
        </p:txBody>
      </p:sp>
      <p:sp>
        <p:nvSpPr>
          <p:cNvPr id="3" name="Content Placeholder 2">
            <a:extLst>
              <a:ext uri="{FF2B5EF4-FFF2-40B4-BE49-F238E27FC236}">
                <a16:creationId xmlns:a16="http://schemas.microsoft.com/office/drawing/2014/main" id="{BDE889DB-74C6-4394-9984-38EC2EF2191D}"/>
              </a:ext>
            </a:extLst>
          </p:cNvPr>
          <p:cNvSpPr>
            <a:spLocks noGrp="1"/>
          </p:cNvSpPr>
          <p:nvPr>
            <p:ph idx="1"/>
          </p:nvPr>
        </p:nvSpPr>
        <p:spPr/>
        <p:txBody>
          <a:bodyPr/>
          <a:lstStyle/>
          <a:p>
            <a:r>
              <a:rPr lang="en-US" dirty="0">
                <a:hlinkClick r:id="rId2"/>
              </a:rPr>
              <a:t>Katherine Gibson Interview Playlist</a:t>
            </a:r>
            <a:endParaRPr lang="en-US" dirty="0"/>
          </a:p>
        </p:txBody>
      </p:sp>
      <p:pic>
        <p:nvPicPr>
          <p:cNvPr id="7" name="Picture 6">
            <a:extLst>
              <a:ext uri="{FF2B5EF4-FFF2-40B4-BE49-F238E27FC236}">
                <a16:creationId xmlns:a16="http://schemas.microsoft.com/office/drawing/2014/main" id="{A0492EBD-E0A7-4775-9164-21D90EFE0D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6457" y="1809538"/>
            <a:ext cx="3579223" cy="4397331"/>
          </a:xfrm>
          <a:prstGeom prst="rect">
            <a:avLst/>
          </a:prstGeom>
        </p:spPr>
      </p:pic>
    </p:spTree>
    <p:extLst>
      <p:ext uri="{BB962C8B-B14F-4D97-AF65-F5344CB8AC3E}">
        <p14:creationId xmlns:p14="http://schemas.microsoft.com/office/powerpoint/2010/main" val="1901302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DDD9-BF0C-4101-A605-8191950ABA7F}"/>
              </a:ext>
            </a:extLst>
          </p:cNvPr>
          <p:cNvSpPr>
            <a:spLocks noGrp="1"/>
          </p:cNvSpPr>
          <p:nvPr>
            <p:ph type="title"/>
          </p:nvPr>
        </p:nvSpPr>
        <p:spPr/>
        <p:txBody>
          <a:bodyPr/>
          <a:lstStyle/>
          <a:p>
            <a:r>
              <a:rPr lang="en-US" dirty="0"/>
              <a:t>Gibson Graham – Take back the Economy </a:t>
            </a:r>
            <a:r>
              <a:rPr lang="en-US" sz="1200" i="1" dirty="0"/>
              <a:t>Gibson-Graham, J.K., Cameron, J., Healy, S. (2013) Take Back the Economy: An Ethical Guide for Transforming Communities, University of Minnesota Press </a:t>
            </a:r>
            <a:endParaRPr lang="en-US" dirty="0"/>
          </a:p>
        </p:txBody>
      </p:sp>
      <p:pic>
        <p:nvPicPr>
          <p:cNvPr id="5" name="Content Placeholder 4">
            <a:extLst>
              <a:ext uri="{FF2B5EF4-FFF2-40B4-BE49-F238E27FC236}">
                <a16:creationId xmlns:a16="http://schemas.microsoft.com/office/drawing/2014/main" id="{117871B2-43AB-4F5C-B397-B1C43F612C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3162" y="1846263"/>
            <a:ext cx="8086001" cy="4022725"/>
          </a:xfrm>
        </p:spPr>
      </p:pic>
    </p:spTree>
    <p:extLst>
      <p:ext uri="{BB962C8B-B14F-4D97-AF65-F5344CB8AC3E}">
        <p14:creationId xmlns:p14="http://schemas.microsoft.com/office/powerpoint/2010/main" val="210381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7160-73FC-48C8-9177-4CB86B9EE219}"/>
              </a:ext>
            </a:extLst>
          </p:cNvPr>
          <p:cNvSpPr>
            <a:spLocks noGrp="1"/>
          </p:cNvSpPr>
          <p:nvPr>
            <p:ph type="title"/>
          </p:nvPr>
        </p:nvSpPr>
        <p:spPr/>
        <p:txBody>
          <a:bodyPr>
            <a:normAutofit fontScale="90000"/>
          </a:bodyPr>
          <a:lstStyle/>
          <a:p>
            <a:r>
              <a:rPr lang="en-US" sz="4900" dirty="0"/>
              <a:t>Envisioning Real Utopias – Erik Olin Wright</a:t>
            </a:r>
            <a:br>
              <a:rPr lang="en-US" sz="700" dirty="0"/>
            </a:br>
            <a:r>
              <a:rPr lang="en-CA" sz="1200" i="1" dirty="0"/>
              <a:t>Olin Wright, E. (2010) Envisioning Real Utopias, Verso</a:t>
            </a:r>
            <a:endParaRPr lang="en-US" sz="4400" dirty="0"/>
          </a:p>
        </p:txBody>
      </p:sp>
      <p:pic>
        <p:nvPicPr>
          <p:cNvPr id="4" name="Content Placeholder 3" descr="multiple pathways to social empowerment">
            <a:extLst>
              <a:ext uri="{FF2B5EF4-FFF2-40B4-BE49-F238E27FC236}">
                <a16:creationId xmlns:a16="http://schemas.microsoft.com/office/drawing/2014/main" id="{E49BF62C-3D41-4000-8FA1-FA86FC8094A2}"/>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4509" y="1878326"/>
            <a:ext cx="5783942" cy="4406814"/>
          </a:xfrm>
          <a:prstGeom prst="rect">
            <a:avLst/>
          </a:prstGeom>
          <a:noFill/>
          <a:ln>
            <a:noFill/>
          </a:ln>
        </p:spPr>
      </p:pic>
    </p:spTree>
    <p:extLst>
      <p:ext uri="{BB962C8B-B14F-4D97-AF65-F5344CB8AC3E}">
        <p14:creationId xmlns:p14="http://schemas.microsoft.com/office/powerpoint/2010/main" val="1163900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0B4E9-487A-4FBC-9A57-758E3F9FD1CA}"/>
              </a:ext>
            </a:extLst>
          </p:cNvPr>
          <p:cNvSpPr>
            <a:spLocks noGrp="1"/>
          </p:cNvSpPr>
          <p:nvPr>
            <p:ph type="title"/>
          </p:nvPr>
        </p:nvSpPr>
        <p:spPr>
          <a:xfrm>
            <a:off x="6730000" y="639097"/>
            <a:ext cx="4813072" cy="3686015"/>
          </a:xfrm>
        </p:spPr>
        <p:txBody>
          <a:bodyPr vert="horz" lIns="91440" tIns="45720" rIns="91440" bIns="45720" rtlCol="0" anchor="b">
            <a:normAutofit/>
          </a:bodyPr>
          <a:lstStyle/>
          <a:p>
            <a:r>
              <a:rPr lang="en-US" sz="3200">
                <a:solidFill>
                  <a:schemeClr val="tx1">
                    <a:lumMod val="85000"/>
                    <a:lumOff val="15000"/>
                  </a:schemeClr>
                </a:solidFill>
              </a:rPr>
              <a:t>Three Systems of an Economy – John Pierce </a:t>
            </a:r>
            <a:br>
              <a:rPr lang="en-US" sz="3200">
                <a:solidFill>
                  <a:schemeClr val="tx1">
                    <a:lumMod val="85000"/>
                    <a:lumOff val="15000"/>
                  </a:schemeClr>
                </a:solidFill>
              </a:rPr>
            </a:br>
            <a:r>
              <a:rPr lang="en-US" sz="3200">
                <a:solidFill>
                  <a:schemeClr val="tx1">
                    <a:lumMod val="85000"/>
                    <a:lumOff val="15000"/>
                  </a:schemeClr>
                </a:solidFill>
              </a:rPr>
              <a:t>Pearce, J. (2009) Social Economy: Engaging as a Third System, In Amin, A. The Social Economy; International Perspectives on Economic Solidarity, p. 26. </a:t>
            </a:r>
          </a:p>
        </p:txBody>
      </p:sp>
      <p:pic>
        <p:nvPicPr>
          <p:cNvPr id="10" name="Picture 4" descr="A close up of a piece of paper&#10;&#10;Description generated with high confidence">
            <a:extLst>
              <a:ext uri="{FF2B5EF4-FFF2-40B4-BE49-F238E27FC236}">
                <a16:creationId xmlns:a16="http://schemas.microsoft.com/office/drawing/2014/main" id="{26C6740B-9987-4D66-BFF2-1CC8471A6B01}"/>
              </a:ext>
            </a:extLst>
          </p:cNvPr>
          <p:cNvPicPr/>
          <p:nvPr/>
        </p:nvPicPr>
        <p:blipFill rotWithShape="1">
          <a:blip r:embed="rId2">
            <a:extLst>
              <a:ext uri="{28A0092B-C50C-407E-A947-70E740481C1C}">
                <a14:useLocalDpi xmlns:a14="http://schemas.microsoft.com/office/drawing/2010/main" val="0"/>
              </a:ext>
            </a:extLst>
          </a:blip>
          <a:srcRect b="5781"/>
          <a:stretch/>
        </p:blipFill>
        <p:spPr bwMode="auto">
          <a:xfrm>
            <a:off x="1" y="10"/>
            <a:ext cx="6096000" cy="6857990"/>
          </a:xfrm>
          <a:prstGeom prst="rect">
            <a:avLst/>
          </a:prstGeom>
          <a:solidFill>
            <a:srgbClr val="FFFFFF">
              <a:alpha val="0"/>
            </a:srgbClr>
          </a:solidFill>
        </p:spPr>
      </p:pic>
    </p:spTree>
    <p:extLst>
      <p:ext uri="{BB962C8B-B14F-4D97-AF65-F5344CB8AC3E}">
        <p14:creationId xmlns:p14="http://schemas.microsoft.com/office/powerpoint/2010/main" val="1364746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Me</a:t>
            </a:r>
          </a:p>
        </p:txBody>
      </p:sp>
      <p:sp>
        <p:nvSpPr>
          <p:cNvPr id="3" name="Content Placeholder 2"/>
          <p:cNvSpPr>
            <a:spLocks noGrp="1"/>
          </p:cNvSpPr>
          <p:nvPr>
            <p:ph idx="1"/>
          </p:nvPr>
        </p:nvSpPr>
        <p:spPr/>
        <p:txBody>
          <a:bodyPr>
            <a:normAutofit/>
          </a:bodyPr>
          <a:lstStyle/>
          <a:p>
            <a:r>
              <a:rPr lang="en-US" sz="3200" dirty="0"/>
              <a:t>Erik Chevrier</a:t>
            </a:r>
            <a:br>
              <a:rPr lang="en-US" dirty="0"/>
            </a:br>
            <a:r>
              <a:rPr lang="en-US" dirty="0">
                <a:hlinkClick r:id="rId2"/>
              </a:rPr>
              <a:t>Website: </a:t>
            </a:r>
            <a:r>
              <a:rPr lang="en-US" dirty="0">
                <a:hlinkClick r:id="rId3"/>
              </a:rPr>
              <a:t>www.erikchevrier.ca</a:t>
            </a:r>
            <a:br>
              <a:rPr lang="en-US" dirty="0"/>
            </a:br>
            <a:r>
              <a:rPr lang="en-US" dirty="0"/>
              <a:t>Office hours: By request (Monday &amp; Wednesday 2:45 – 4PM by request) </a:t>
            </a:r>
            <a:br>
              <a:rPr lang="en-US" dirty="0"/>
            </a:br>
            <a:r>
              <a:rPr lang="en-US" dirty="0"/>
              <a:t>Office location: H-1125.12</a:t>
            </a:r>
            <a:br>
              <a:rPr lang="en-US" dirty="0"/>
            </a:br>
            <a:r>
              <a:rPr lang="en-US" dirty="0"/>
              <a:t>E-Mail: </a:t>
            </a:r>
            <a:r>
              <a:rPr lang="en-US" dirty="0">
                <a:hlinkClick r:id="rId4"/>
              </a:rPr>
              <a:t>professor@erikchevrier.ca</a:t>
            </a:r>
            <a:br>
              <a:rPr lang="en-US" dirty="0"/>
            </a:br>
            <a:r>
              <a:rPr lang="en-US" dirty="0"/>
              <a:t>Post-Capitalist Possibilities Website: </a:t>
            </a:r>
            <a:r>
              <a:rPr lang="en-US" dirty="0">
                <a:hlinkClick r:id="rId5"/>
              </a:rPr>
              <a:t>Post-Capitalist Possibilities</a:t>
            </a:r>
            <a:br>
              <a:rPr lang="en-US" dirty="0">
                <a:hlinkClick r:id="rId5"/>
              </a:rPr>
            </a:br>
            <a:r>
              <a:rPr lang="en-US" dirty="0"/>
              <a:t>Research Project: </a:t>
            </a:r>
            <a:r>
              <a:rPr lang="en-US" dirty="0">
                <a:hlinkClick r:id="rId6"/>
              </a:rPr>
              <a:t>Concordia Food Groups</a:t>
            </a:r>
            <a:br>
              <a:rPr lang="en-US" dirty="0"/>
            </a:br>
            <a:r>
              <a:rPr lang="en-US" dirty="0"/>
              <a:t>Research Project Facebook Group: </a:t>
            </a:r>
            <a:r>
              <a:rPr lang="en-US" dirty="0">
                <a:hlinkClick r:id="rId7"/>
              </a:rPr>
              <a:t>Concordia Food Groups</a:t>
            </a:r>
            <a:br>
              <a:rPr lang="en-US" dirty="0"/>
            </a:br>
            <a:r>
              <a:rPr lang="en-US" dirty="0"/>
              <a:t>Facebook Group for the Class: </a:t>
            </a:r>
            <a:r>
              <a:rPr lang="en-US" dirty="0">
                <a:hlinkClick r:id="rId8"/>
              </a:rPr>
              <a:t>https://www.facebook.com/groups/economicrestructuring/</a:t>
            </a:r>
            <a:endParaRPr lang="en-US" dirty="0"/>
          </a:p>
          <a:p>
            <a:r>
              <a:rPr lang="en-US" dirty="0"/>
              <a:t>Another project I started: </a:t>
            </a:r>
            <a:r>
              <a:rPr lang="en-US" dirty="0">
                <a:hlinkClick r:id="rId9"/>
              </a:rPr>
              <a:t>Co-op Collective Vision</a:t>
            </a:r>
            <a:br>
              <a:rPr lang="en-US" dirty="0"/>
            </a:br>
            <a:endParaRPr lang="en-US" dirty="0"/>
          </a:p>
        </p:txBody>
      </p:sp>
    </p:spTree>
    <p:extLst>
      <p:ext uri="{BB962C8B-B14F-4D97-AF65-F5344CB8AC3E}">
        <p14:creationId xmlns:p14="http://schemas.microsoft.com/office/powerpoint/2010/main" val="3667477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F9C0-7FDA-489D-BBF0-FBB69D86C28B}"/>
              </a:ext>
            </a:extLst>
          </p:cNvPr>
          <p:cNvSpPr>
            <a:spLocks noGrp="1"/>
          </p:cNvSpPr>
          <p:nvPr>
            <p:ph type="title"/>
          </p:nvPr>
        </p:nvSpPr>
        <p:spPr/>
        <p:txBody>
          <a:bodyPr/>
          <a:lstStyle/>
          <a:p>
            <a:r>
              <a:rPr lang="en-US" dirty="0"/>
              <a:t>Importance of Action Based Research </a:t>
            </a:r>
          </a:p>
        </p:txBody>
      </p:sp>
      <p:sp>
        <p:nvSpPr>
          <p:cNvPr id="3" name="Content Placeholder 2">
            <a:extLst>
              <a:ext uri="{FF2B5EF4-FFF2-40B4-BE49-F238E27FC236}">
                <a16:creationId xmlns:a16="http://schemas.microsoft.com/office/drawing/2014/main" id="{B33F7CD9-455A-4AFA-9DE3-F27647571C5E}"/>
              </a:ext>
            </a:extLst>
          </p:cNvPr>
          <p:cNvSpPr>
            <a:spLocks noGrp="1"/>
          </p:cNvSpPr>
          <p:nvPr>
            <p:ph idx="1"/>
          </p:nvPr>
        </p:nvSpPr>
        <p:spPr/>
        <p:txBody>
          <a:bodyPr>
            <a:normAutofit/>
          </a:bodyPr>
          <a:lstStyle/>
          <a:p>
            <a:r>
              <a:rPr lang="en-US" sz="2400" dirty="0"/>
              <a:t>Why are action based projects important? </a:t>
            </a:r>
          </a:p>
          <a:p>
            <a:pPr lvl="1"/>
            <a:r>
              <a:rPr lang="en-US" dirty="0"/>
              <a:t>It is important to challenge the problematic dominant epistemological understandings of food. </a:t>
            </a:r>
          </a:p>
          <a:p>
            <a:pPr lvl="1"/>
            <a:r>
              <a:rPr lang="en-US" dirty="0"/>
              <a:t>Instead we should produce ontological formations of the world we want by co-creating and co-recreating social relations that produce positive outcomes on people and the planet. </a:t>
            </a:r>
          </a:p>
          <a:p>
            <a:pPr lvl="1"/>
            <a:r>
              <a:rPr lang="en-US" dirty="0"/>
              <a:t>Action based learning theories incorporate students and facilitators as co-learners and co-collaborators. Together, they learn by doing. They also connect with the community. </a:t>
            </a:r>
          </a:p>
          <a:p>
            <a:pPr lvl="1"/>
            <a:endParaRPr lang="en-US" dirty="0"/>
          </a:p>
          <a:p>
            <a:r>
              <a:rPr lang="en-US" dirty="0"/>
              <a:t>Epistemology – A term meaning “theory of knowledge,” which gets at the </a:t>
            </a:r>
            <a:r>
              <a:rPr lang="en-US" i="1" dirty="0"/>
              <a:t>how we know </a:t>
            </a:r>
            <a:r>
              <a:rPr lang="en-US" dirty="0"/>
              <a:t>about the social world that lies behind all theoretical approaches. (</a:t>
            </a:r>
            <a:r>
              <a:rPr lang="en-US" sz="1100" dirty="0"/>
              <a:t>Frampton, Kinsman, Thompson, </a:t>
            </a:r>
            <a:r>
              <a:rPr lang="en-US" sz="1100" dirty="0" err="1"/>
              <a:t>Tileczek</a:t>
            </a:r>
            <a:r>
              <a:rPr lang="en-US" sz="1100" dirty="0"/>
              <a:t>, (2006)</a:t>
            </a:r>
            <a:r>
              <a:rPr lang="en-US" sz="1900" dirty="0"/>
              <a:t>)</a:t>
            </a:r>
            <a:endParaRPr lang="en-US" dirty="0"/>
          </a:p>
          <a:p>
            <a:r>
              <a:rPr lang="en-US" dirty="0"/>
              <a:t>Ontology – Assumptions relating to how the social </a:t>
            </a:r>
            <a:r>
              <a:rPr lang="en-US" i="1" dirty="0"/>
              <a:t>comes into being </a:t>
            </a:r>
            <a:r>
              <a:rPr lang="en-US" dirty="0"/>
              <a:t>that inform all theories and ways of writing the social. (</a:t>
            </a:r>
            <a:r>
              <a:rPr lang="en-US" sz="1100" dirty="0"/>
              <a:t>Frampton, Kinsman, Thompson, </a:t>
            </a:r>
            <a:r>
              <a:rPr lang="en-US" sz="1100" dirty="0" err="1"/>
              <a:t>Tileczek</a:t>
            </a:r>
            <a:r>
              <a:rPr lang="en-US" sz="1100" dirty="0"/>
              <a:t>, (2006)</a:t>
            </a:r>
            <a:r>
              <a:rPr lang="en-US" sz="1900" dirty="0"/>
              <a:t>)</a:t>
            </a:r>
            <a:endParaRPr lang="en-US" sz="1100" dirty="0"/>
          </a:p>
          <a:p>
            <a:endParaRPr lang="en-US" dirty="0"/>
          </a:p>
        </p:txBody>
      </p:sp>
    </p:spTree>
    <p:extLst>
      <p:ext uri="{BB962C8B-B14F-4D97-AF65-F5344CB8AC3E}">
        <p14:creationId xmlns:p14="http://schemas.microsoft.com/office/powerpoint/2010/main" val="1937351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The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lnSpcReduction="10000"/>
          </a:bodyPr>
          <a:lstStyle/>
          <a:p>
            <a:r>
              <a:rPr lang="en-CA" dirty="0"/>
              <a:t>The world has or will soon have the agricultural technology available to feed the 8.3 billion people anticipated in the next quarter of a century. The more pertinent question today is whether farmers and ranchers will be permitted to use that technology. Extremists in the environmental movement, largely from rich nations and/or the privileged strata of society in poor nations, seem to be doing everything they can to stop scientific progress in its tracks. It is sad that some scientists, many of whom should or do know better, have also jumped on the extremist environmental bandwagon in search of research funds. When scientists align themselves with </a:t>
            </a:r>
            <a:r>
              <a:rPr lang="en-CA" dirty="0" err="1"/>
              <a:t>antiscience</a:t>
            </a:r>
            <a:r>
              <a:rPr lang="en-CA" dirty="0"/>
              <a:t> political movements or lend their name to unscientific propositions, what are we to think? Is it any wonder that science is losing its constituency? We must be on guard against politically opportunistic, pseudo-scientists…</a:t>
            </a:r>
            <a:endParaRPr lang="en-US" dirty="0"/>
          </a:p>
          <a:p>
            <a:r>
              <a:rPr lang="en-US" dirty="0"/>
              <a:t>Borlaug, N., E. (2000) Ending World Hunger. The Promise of Biotechnology and the Threat of </a:t>
            </a:r>
            <a:r>
              <a:rPr lang="en-US" dirty="0" err="1"/>
              <a:t>Antiscience</a:t>
            </a:r>
            <a:r>
              <a:rPr lang="en-US" dirty="0"/>
              <a:t> Zealotry, Plant Physiology, 124(2) pp. 488. </a:t>
            </a:r>
          </a:p>
          <a:p>
            <a:r>
              <a:rPr lang="en-US" dirty="0"/>
              <a:t> </a:t>
            </a:r>
          </a:p>
          <a:p>
            <a:endParaRPr lang="en-US" dirty="0"/>
          </a:p>
        </p:txBody>
      </p:sp>
    </p:spTree>
    <p:extLst>
      <p:ext uri="{BB962C8B-B14F-4D97-AF65-F5344CB8AC3E}">
        <p14:creationId xmlns:p14="http://schemas.microsoft.com/office/powerpoint/2010/main" val="1488965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Critique of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fontScale="85000" lnSpcReduction="10000"/>
          </a:bodyPr>
          <a:lstStyle/>
          <a:p>
            <a:r>
              <a:rPr lang="en-US" dirty="0"/>
              <a:t>When poisons are introduced into agriculture to control pests, or when GMOs are introduced under the argument of “feeding the world,” the justification given is always “science”. But “science” does not have a singular entity, and it did not come into existence within a vacuum. Today, what we generally refer to as “science” is in fact Western, mechanistic, reductionist modern science, which became the dominant practice of understanding the world during the Industrial Revolution and has continued as the dominant paradigm….To shape the industrial system in the form of new, violent technologies, and to shape the capitalist system in the form of new, profit-driven economics, a certain </a:t>
            </a:r>
            <a:r>
              <a:rPr lang="en-US" i="1" dirty="0"/>
              <a:t>type</a:t>
            </a:r>
            <a:r>
              <a:rPr lang="en-US" dirty="0"/>
              <a:t> of science was promoted and privileged as the </a:t>
            </a:r>
            <a:r>
              <a:rPr lang="en-US" i="1" dirty="0"/>
              <a:t>only</a:t>
            </a:r>
            <a:r>
              <a:rPr lang="en-US" dirty="0"/>
              <a:t> scientific knowledge system. Two scientific theories came to dominate this new, industrial paradigm, and they continue to shape practices of food, agriculture, health, and nutrition even today. The first is a Newtonian-Cartesian idea of separation: a fragmented world made of fixed, immutable atoms…The second significant theory that has framed the knowledge paradigm for industrial agriculture is Darwin’s theory of competition as the basis for evolution…The Newtonian-Cartesian theory of fragmentation and separation and the Darwinian paradigm of competition, have led to a nonrenewable use of Earth’s resources, a </a:t>
            </a:r>
            <a:r>
              <a:rPr lang="en-US" dirty="0" err="1"/>
              <a:t>nonsustainable</a:t>
            </a:r>
            <a:r>
              <a:rPr lang="en-US" dirty="0"/>
              <a:t> model for food and agriculture, and an unhealthy model of health and nutrition. An emphasis on the legitimacy of these arguments as the sole “scientific” approach has created a knowledge apartheid by discounting the knowledge of Mother Earth.</a:t>
            </a:r>
          </a:p>
          <a:p>
            <a:r>
              <a:rPr lang="en-CA" dirty="0"/>
              <a:t>Shiva, V. (Shiva, V. (2016) Who Really Feeds the World, North Atlantic Books, pp. 4 – 7.</a:t>
            </a:r>
            <a:endParaRPr lang="en-US" dirty="0"/>
          </a:p>
          <a:p>
            <a:r>
              <a:rPr lang="en-US" dirty="0"/>
              <a:t> </a:t>
            </a:r>
          </a:p>
          <a:p>
            <a:endParaRPr lang="en-US" dirty="0"/>
          </a:p>
        </p:txBody>
      </p:sp>
    </p:spTree>
    <p:extLst>
      <p:ext uri="{BB962C8B-B14F-4D97-AF65-F5344CB8AC3E}">
        <p14:creationId xmlns:p14="http://schemas.microsoft.com/office/powerpoint/2010/main" val="1691283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or Concerns?</a:t>
            </a:r>
          </a:p>
        </p:txBody>
      </p:sp>
      <p:sp>
        <p:nvSpPr>
          <p:cNvPr id="3" name="Content Placeholder 2"/>
          <p:cNvSpPr>
            <a:spLocks noGrp="1"/>
          </p:cNvSpPr>
          <p:nvPr>
            <p:ph idx="1"/>
          </p:nvPr>
        </p:nvSpPr>
        <p:spPr/>
        <p:txBody>
          <a:bodyPr>
            <a:normAutofit/>
          </a:bodyPr>
          <a:lstStyle/>
          <a:p>
            <a:r>
              <a:rPr lang="en-US" sz="3600" dirty="0"/>
              <a:t>Thanks!</a:t>
            </a:r>
          </a:p>
          <a:p>
            <a:r>
              <a:rPr lang="en-US" sz="3600" dirty="0"/>
              <a:t>Have a great day!</a:t>
            </a:r>
          </a:p>
          <a:p>
            <a:endParaRPr lang="en-US" sz="3600" dirty="0"/>
          </a:p>
          <a:p>
            <a:endParaRPr lang="en-US" sz="3600" dirty="0"/>
          </a:p>
        </p:txBody>
      </p:sp>
    </p:spTree>
    <p:extLst>
      <p:ext uri="{BB962C8B-B14F-4D97-AF65-F5344CB8AC3E}">
        <p14:creationId xmlns:p14="http://schemas.microsoft.com/office/powerpoint/2010/main" val="1856412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and Culture Write-Up</a:t>
            </a:r>
          </a:p>
        </p:txBody>
      </p:sp>
      <p:sp>
        <p:nvSpPr>
          <p:cNvPr id="3" name="Content Placeholder 2"/>
          <p:cNvSpPr>
            <a:spLocks noGrp="1"/>
          </p:cNvSpPr>
          <p:nvPr>
            <p:ph idx="1"/>
          </p:nvPr>
        </p:nvSpPr>
        <p:spPr>
          <a:xfrm>
            <a:off x="1097280" y="1845734"/>
            <a:ext cx="10058400" cy="4250266"/>
          </a:xfrm>
        </p:spPr>
        <p:txBody>
          <a:bodyPr>
            <a:noAutofit/>
          </a:bodyPr>
          <a:lstStyle/>
          <a:p>
            <a:r>
              <a:rPr lang="en-US" sz="1400" dirty="0"/>
              <a:t>This course examines the nature of firm restructuring in late capitalism and the implications that industrial restructuring trends are having for the geography of industries, the structure of firms, workplace relations and workers’ rights. It examines the new challenges that restructuring presents for both economic development prospects and labour market policies, as well as looks at contemporary initiatives to promote more socially and environmentally sustainable development paths.</a:t>
            </a:r>
          </a:p>
          <a:p>
            <a:r>
              <a:rPr lang="en-US" sz="1400" dirty="0"/>
              <a:t>In the course, students will </a:t>
            </a:r>
            <a:r>
              <a:rPr lang="en-US" sz="1400" i="1" dirty="0"/>
              <a:t>learn</a:t>
            </a:r>
            <a:r>
              <a:rPr lang="en-US" sz="1400" dirty="0"/>
              <a:t> how to critically analyze leading theories about political, economic and social relations by reading relevant literature as well as discussing and debating these topics with fellow classmates. We will focus on themes related to labour, capitalism, alternatives to capitalism, theories of transition, ecological economies, diverse economies, alternative markets, among others. Students will </a:t>
            </a:r>
            <a:r>
              <a:rPr lang="en-US" sz="1400" i="1" dirty="0"/>
              <a:t>take action</a:t>
            </a:r>
            <a:r>
              <a:rPr lang="en-US" sz="1400" dirty="0"/>
              <a:t> by creating a community project and/or by joining and enhancing a project that already exists. This will allow students to gain direct experience in creating alternative/non-capitalist enterprises as well as experiment with post-capitalist methods by applying what they learn in class to a project they develop. Hopefully, some of these experiments will become viable community projects that continue to sustain even after the course is done. Students will </a:t>
            </a:r>
            <a:r>
              <a:rPr lang="en-US" sz="1400" i="1" dirty="0"/>
              <a:t>report</a:t>
            </a:r>
            <a:r>
              <a:rPr lang="en-US" sz="1400" dirty="0"/>
              <a:t> about their project by publishing a summary of the project on the website </a:t>
            </a:r>
            <a:r>
              <a:rPr lang="en-US" sz="1400" u="sng" dirty="0">
                <a:hlinkClick r:id="rId2"/>
              </a:rPr>
              <a:t>www.postcapitalistpossibilibies.org</a:t>
            </a:r>
            <a:r>
              <a:rPr lang="en-US" sz="1400" dirty="0"/>
              <a:t>. These reports will provide information about the project for anyone who is interested in perpetuating the project once the course is done. It will also provide a first-hand account of what can be possible in the realm of post-capitalist development – students may discover new ways to create sharing networks over and above what has already been discovered. Students will </a:t>
            </a:r>
            <a:r>
              <a:rPr lang="en-US" sz="1400" i="1" dirty="0"/>
              <a:t>attend conferences and/or meetings</a:t>
            </a:r>
            <a:r>
              <a:rPr lang="en-US" sz="1400" dirty="0"/>
              <a:t> that take place in the community and </a:t>
            </a:r>
            <a:r>
              <a:rPr lang="en-US" sz="1400" i="1" dirty="0"/>
              <a:t>write blog posts</a:t>
            </a:r>
            <a:r>
              <a:rPr lang="en-US" sz="1400" dirty="0"/>
              <a:t> that will be posted on the post-capitalist possibilities website. This will give students insight about how democratic organizations function and provide an opportunity to learn new skills. Furthermore, the blogposts will inform the community about what is happening in their neighborhoods. Students will </a:t>
            </a:r>
            <a:r>
              <a:rPr lang="en-US" sz="1400" i="1" dirty="0"/>
              <a:t>critically evaluate</a:t>
            </a:r>
            <a:r>
              <a:rPr lang="en-US" sz="1400" dirty="0"/>
              <a:t> their own roles as political, social and economic agents by recognizing and evaluating their own consumption habits, environmental footprint, labour practices, community involvement, and/or political participation.</a:t>
            </a:r>
            <a:br>
              <a:rPr lang="en-US" sz="1400" dirty="0"/>
            </a:br>
            <a:endParaRPr lang="en-US" sz="1400" dirty="0"/>
          </a:p>
        </p:txBody>
      </p:sp>
    </p:spTree>
    <p:extLst>
      <p:ext uri="{BB962C8B-B14F-4D97-AF65-F5344CB8AC3E}">
        <p14:creationId xmlns:p14="http://schemas.microsoft.com/office/powerpoint/2010/main" val="200480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Rules</a:t>
            </a:r>
          </a:p>
        </p:txBody>
      </p:sp>
      <p:sp>
        <p:nvSpPr>
          <p:cNvPr id="3" name="Content Placeholder 2"/>
          <p:cNvSpPr>
            <a:spLocks noGrp="1"/>
          </p:cNvSpPr>
          <p:nvPr>
            <p:ph idx="1"/>
          </p:nvPr>
        </p:nvSpPr>
        <p:spPr/>
        <p:txBody>
          <a:bodyPr>
            <a:normAutofit fontScale="92500" lnSpcReduction="20000"/>
          </a:bodyPr>
          <a:lstStyle/>
          <a:p>
            <a:r>
              <a:rPr lang="en-US" b="1" dirty="0"/>
              <a:t>Required Books:</a:t>
            </a:r>
            <a:endParaRPr lang="en-US" dirty="0"/>
          </a:p>
          <a:p>
            <a:r>
              <a:rPr lang="en-US" dirty="0"/>
              <a:t>Students are expected to complete</a:t>
            </a:r>
            <a:r>
              <a:rPr lang="en-US" b="1" dirty="0"/>
              <a:t> ALL </a:t>
            </a:r>
            <a:r>
              <a:rPr lang="en-US" dirty="0"/>
              <a:t>the required readings </a:t>
            </a:r>
            <a:r>
              <a:rPr lang="en-US" b="1" dirty="0"/>
              <a:t>BEFORE EACH CLASS. </a:t>
            </a:r>
            <a:r>
              <a:rPr lang="en-US" dirty="0"/>
              <a:t>Students are also expected to attend</a:t>
            </a:r>
            <a:r>
              <a:rPr lang="en-US" b="1" dirty="0"/>
              <a:t> ALL </a:t>
            </a:r>
            <a:r>
              <a:rPr lang="en-US" dirty="0"/>
              <a:t>classes and participate in class discussions.</a:t>
            </a:r>
          </a:p>
          <a:p>
            <a:endParaRPr lang="en-US" dirty="0"/>
          </a:p>
          <a:p>
            <a:r>
              <a:rPr lang="en-US" dirty="0"/>
              <a:t>Olin Wright, E. (2010) Envisioning Real Utopias, Verso</a:t>
            </a:r>
          </a:p>
          <a:p>
            <a:r>
              <a:rPr lang="en-US" dirty="0" err="1"/>
              <a:t>Roelvink</a:t>
            </a:r>
            <a:r>
              <a:rPr lang="en-US" dirty="0"/>
              <a:t>, G., Martin, K. S., Gibson-Graham, J. K., (2015) Making Other Worlds Possible: Performing Diverse Economies, University of Minnesota Press</a:t>
            </a:r>
          </a:p>
          <a:p>
            <a:r>
              <a:rPr lang="en-US" dirty="0"/>
              <a:t>Brown and Timmerman (2015) Ecological Economics for the Anthropocene, Columbia University Press</a:t>
            </a:r>
          </a:p>
          <a:p>
            <a:endParaRPr lang="en-CA" b="1" i="1" u="sng" dirty="0"/>
          </a:p>
          <a:p>
            <a:r>
              <a:rPr lang="en-CA" b="1" i="1" u="sng" dirty="0"/>
              <a:t>Recommended readings:</a:t>
            </a:r>
            <a:r>
              <a:rPr lang="en-CA" dirty="0"/>
              <a:t> URLs and other electronic sources may be posted on the course website from time to time. Please visit the course website to get this material. These are only for interest and are not required.</a:t>
            </a:r>
          </a:p>
          <a:p>
            <a:endParaRPr lang="en-US" dirty="0"/>
          </a:p>
          <a:p>
            <a:endParaRPr lang="en-US" dirty="0"/>
          </a:p>
        </p:txBody>
      </p:sp>
    </p:spTree>
    <p:extLst>
      <p:ext uri="{BB962C8B-B14F-4D97-AF65-F5344CB8AC3E}">
        <p14:creationId xmlns:p14="http://schemas.microsoft.com/office/powerpoint/2010/main" val="2188344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Rectangle 72">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5" name="Straight Connector 74">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77" name="Rectangle 76">
            <a:extLst>
              <a:ext uri="{FF2B5EF4-FFF2-40B4-BE49-F238E27FC236}">
                <a16:creationId xmlns:a16="http://schemas.microsoft.com/office/drawing/2014/main" id="{C4AAA502-5435-489E-9538-3A40E6C71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3999" y="4550229"/>
            <a:ext cx="10909073" cy="1057655"/>
          </a:xfrm>
        </p:spPr>
        <p:txBody>
          <a:bodyPr vert="horz" lIns="91440" tIns="45720" rIns="91440" bIns="45720" rtlCol="0" anchor="b">
            <a:normAutofit/>
          </a:bodyPr>
          <a:lstStyle/>
          <a:p>
            <a:r>
              <a:rPr lang="en-US" sz="6000">
                <a:solidFill>
                  <a:schemeClr val="tx1">
                    <a:lumMod val="85000"/>
                    <a:lumOff val="15000"/>
                  </a:schemeClr>
                </a:solidFill>
              </a:rPr>
              <a:t>Course Evaluation</a:t>
            </a:r>
          </a:p>
        </p:txBody>
      </p:sp>
      <p:pic>
        <p:nvPicPr>
          <p:cNvPr id="1026" name="Picture 2">
            <a:extLst>
              <a:ext uri="{FF2B5EF4-FFF2-40B4-BE49-F238E27FC236}">
                <a16:creationId xmlns:a16="http://schemas.microsoft.com/office/drawing/2014/main" id="{4C21E477-0D78-4A42-A038-1B4EDE803B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457" y="1621396"/>
            <a:ext cx="10916463" cy="26214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9" name="Straight Connector 78">
            <a:extLst>
              <a:ext uri="{FF2B5EF4-FFF2-40B4-BE49-F238E27FC236}">
                <a16:creationId xmlns:a16="http://schemas.microsoft.com/office/drawing/2014/main" id="{C9AC0290-4702-4519-B0F4-C2A4688099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81" name="Rectangle 80">
            <a:extLst>
              <a:ext uri="{FF2B5EF4-FFF2-40B4-BE49-F238E27FC236}">
                <a16:creationId xmlns:a16="http://schemas.microsoft.com/office/drawing/2014/main" id="{DE42378B-2E28-4810-8421-7A473A40E3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 name="Rectangle 82">
            <a:extLst>
              <a:ext uri="{FF2B5EF4-FFF2-40B4-BE49-F238E27FC236}">
                <a16:creationId xmlns:a16="http://schemas.microsoft.com/office/drawing/2014/main" id="{0D91DD17-237F-4811-BC0E-128EB1BD7C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79249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p:txBody>
          <a:bodyPr>
            <a:normAutofit fontScale="55000" lnSpcReduction="20000"/>
          </a:bodyPr>
          <a:lstStyle/>
          <a:p>
            <a:r>
              <a:rPr lang="en-US" b="1" dirty="0"/>
              <a:t>Reading Responses:</a:t>
            </a:r>
            <a:r>
              <a:rPr lang="en-US" dirty="0"/>
              <a:t> Students will be expected to submit 5 total one-page (250-350 word) responses to one of the assigned readings (chapters) from January 15</a:t>
            </a:r>
            <a:r>
              <a:rPr lang="en-US" baseline="30000" dirty="0"/>
              <a:t>th</a:t>
            </a:r>
            <a:r>
              <a:rPr lang="en-US" dirty="0"/>
              <a:t> to March 5</a:t>
            </a:r>
            <a:r>
              <a:rPr lang="en-US" baseline="30000" dirty="0"/>
              <a:t>th</a:t>
            </a:r>
            <a:r>
              <a:rPr lang="en-US" dirty="0"/>
              <a:t>. Students will be evaluated based upon their ability to analyze the text critically. Each response will be given a grade out of 2. You will be evaluated on how well you: a) identify the central claim or thesis of the text and articulate it in our own words; b) identify the supporting evidence for the claim and the key concepts introduced; and c) relate the text to other examples that support or contradict the central claim or thesis – this can come from other texts, documentaries, research or valid examples. Don’t base your claims on conjecture. </a:t>
            </a:r>
          </a:p>
          <a:p>
            <a:r>
              <a:rPr lang="en-US" b="1" dirty="0"/>
              <a:t>Blog Posts: </a:t>
            </a:r>
            <a:r>
              <a:rPr lang="en-US" dirty="0"/>
              <a:t>Students will write three blog posts of about 600 words for the www.postcapitalistpossibilities.org website. For the first blog post, students must attend a conference organized by a community group or a political action and write about the conference/action. For the second blog post, students must interview a community group and make their findings available via the blog. For the third blog post, students will produce a brief research report (with five sources) about a post-capitalist topic or can suggest an alternative topic that is approved by me (Erik Chevrier). Blog posts must critically analyze the topic in a clear, concise, informative, and interesting manner and should link the topic/conference/interview to the class readings. The blog must address an appropriate audience and make sure the information is conveyed to this audience based on their level of knowledge of the subject matter. Each blog post is worth 5% each. Students with video production skills can produce a video instead of a blog, however this must also be approved by me (Erik Chevrier). </a:t>
            </a:r>
          </a:p>
          <a:p>
            <a:r>
              <a:rPr lang="en-US" b="1" dirty="0"/>
              <a:t>Student-led seminar: </a:t>
            </a:r>
            <a:r>
              <a:rPr lang="en-US" dirty="0"/>
              <a:t>Beginning on March 12</a:t>
            </a:r>
            <a:r>
              <a:rPr lang="en-US" baseline="30000" dirty="0"/>
              <a:t>th</a:t>
            </a:r>
            <a:r>
              <a:rPr lang="en-US" dirty="0"/>
              <a:t> students will lead a seminar in groups of two. They will choose a chapter from the books ‘Ecological Economics for the Anthropocene’ or ‘Making Other Worlds Possible: Performing Diverse Economies’. Students will be evaluated on their ability to identify the central claim or thesis of the text and articulate it in our own words, synthesize the readings in a clear, informative manner, lead a discussion about the chapter and provide examples and/or case studies that support or contradict the arguments put forth in the chapter they are presenting. Students should also relate the material to the required and/or recommended readings occurring before March 12</a:t>
            </a:r>
            <a:r>
              <a:rPr lang="en-US" baseline="30000" dirty="0"/>
              <a:t>th</a:t>
            </a:r>
            <a:r>
              <a:rPr lang="en-US" dirty="0"/>
              <a:t>. </a:t>
            </a:r>
          </a:p>
          <a:p>
            <a:r>
              <a:rPr lang="en-US" b="1" dirty="0"/>
              <a:t>Participation:</a:t>
            </a:r>
            <a:r>
              <a:rPr lang="en-US" dirty="0"/>
              <a:t> With regards to the participation grade, you will receive 5 out of 10 points for attending all the classes. The remainder of the grade is based on your involvement in discussion and participation in classroom activities. </a:t>
            </a:r>
          </a:p>
          <a:p>
            <a:r>
              <a:rPr lang="en-US" b="1" dirty="0"/>
              <a:t>Action Research Project: </a:t>
            </a:r>
            <a:r>
              <a:rPr lang="en-US" dirty="0"/>
              <a:t>Students will create a community project, get involved with an existing project to enhance the community or produce a traditional research report about a post-capitalist project. Students who choose to create a project or get involved with an already existing project will be graded on their work within the project, their ability to make a meaningful impact in the community, and a statement linking the course material to the project they worked on. Students who choose to perform a traditional research report will be expected to incorporate at least twenty external sources and produce a statement linking the report to the course material. Students are encouraged to work in groups, however the statement linking the project to the course material </a:t>
            </a:r>
            <a:r>
              <a:rPr lang="en-US" b="1" dirty="0"/>
              <a:t>MUST</a:t>
            </a:r>
            <a:r>
              <a:rPr lang="en-US" dirty="0"/>
              <a:t> be submitted individually and MUST be original (not copied of fellow classmates). The parameters of the project and grading rubric will be disseminated to the class on a separate paper that will be distributed in class.     </a:t>
            </a:r>
          </a:p>
          <a:p>
            <a:endParaRPr lang="en-US" dirty="0"/>
          </a:p>
        </p:txBody>
      </p:sp>
    </p:spTree>
    <p:extLst>
      <p:ext uri="{BB962C8B-B14F-4D97-AF65-F5344CB8AC3E}">
        <p14:creationId xmlns:p14="http://schemas.microsoft.com/office/powerpoint/2010/main" val="812566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p>
        </p:txBody>
      </p:sp>
      <p:sp>
        <p:nvSpPr>
          <p:cNvPr id="3" name="Content Placeholder 2"/>
          <p:cNvSpPr>
            <a:spLocks noGrp="1"/>
          </p:cNvSpPr>
          <p:nvPr>
            <p:ph idx="1"/>
          </p:nvPr>
        </p:nvSpPr>
        <p:spPr/>
        <p:txBody>
          <a:bodyPr>
            <a:normAutofit fontScale="62500" lnSpcReduction="20000"/>
          </a:bodyPr>
          <a:lstStyle/>
          <a:p>
            <a:r>
              <a:rPr lang="en-US" b="1" dirty="0"/>
              <a:t>January 8</a:t>
            </a:r>
            <a:r>
              <a:rPr lang="en-US" b="1" baseline="30000" dirty="0"/>
              <a:t>th</a:t>
            </a:r>
            <a:r>
              <a:rPr lang="en-US" b="1" dirty="0"/>
              <a:t> </a:t>
            </a:r>
            <a:r>
              <a:rPr lang="en-US" dirty="0"/>
              <a:t> - </a:t>
            </a:r>
            <a:r>
              <a:rPr lang="en-US" b="1" dirty="0"/>
              <a:t>Class 1 – Introduction</a:t>
            </a:r>
            <a:endParaRPr lang="en-US" dirty="0"/>
          </a:p>
          <a:p>
            <a:r>
              <a:rPr lang="en-US" b="1" dirty="0"/>
              <a:t>January 15</a:t>
            </a:r>
            <a:r>
              <a:rPr lang="en-US" b="1" baseline="30000" dirty="0"/>
              <a:t>th</a:t>
            </a:r>
            <a:r>
              <a:rPr lang="en-US" baseline="30000" dirty="0"/>
              <a:t> - </a:t>
            </a:r>
            <a:r>
              <a:rPr lang="en-US" b="1" dirty="0"/>
              <a:t>Class 2 – Social, Political and Economic Systems</a:t>
            </a:r>
            <a:r>
              <a:rPr lang="en-US" dirty="0"/>
              <a:t>}</a:t>
            </a:r>
            <a:br>
              <a:rPr lang="en-US" dirty="0"/>
            </a:br>
            <a:r>
              <a:rPr lang="en-US" b="1" dirty="0"/>
              <a:t>Required Readings: </a:t>
            </a:r>
            <a:br>
              <a:rPr lang="en-US" b="1" dirty="0"/>
            </a:br>
            <a:r>
              <a:rPr lang="en-US" dirty="0"/>
              <a:t>Olin Wright, E. (2010) Envisioning Real Utopias, Verso</a:t>
            </a:r>
            <a:br>
              <a:rPr lang="en-US" dirty="0"/>
            </a:br>
            <a:r>
              <a:rPr lang="en-US" dirty="0"/>
              <a:t>Chapter 1 – Introduction: Why Real Utopias? Pages 1 – 9. </a:t>
            </a:r>
            <a:br>
              <a:rPr lang="en-US" dirty="0"/>
            </a:br>
            <a:r>
              <a:rPr lang="en-US" dirty="0"/>
              <a:t>Chapter 2 – The Task of Emancipatory Social Science. Pages 10 – 29. </a:t>
            </a:r>
            <a:br>
              <a:rPr lang="en-US" dirty="0"/>
            </a:br>
            <a:br>
              <a:rPr lang="en-US" dirty="0"/>
            </a:br>
            <a:r>
              <a:rPr lang="en-US" dirty="0" err="1"/>
              <a:t>Roelvink</a:t>
            </a:r>
            <a:r>
              <a:rPr lang="en-US" dirty="0"/>
              <a:t>, G., Martin, K. S., Gibson-Graham, J. K., (2015) Making Other Worlds Possible: Performing Diverse Economies, University of Minnesota Press</a:t>
            </a:r>
            <a:br>
              <a:rPr lang="en-US" dirty="0"/>
            </a:br>
            <a:r>
              <a:rPr lang="en-US" dirty="0"/>
              <a:t>Chapter 1 – Introduction: An Economic Politics for Our Time – Pages 1 – 25. </a:t>
            </a:r>
          </a:p>
          <a:p>
            <a:r>
              <a:rPr lang="en-US" b="1" dirty="0"/>
              <a:t>January 22</a:t>
            </a:r>
            <a:r>
              <a:rPr lang="en-US" dirty="0"/>
              <a:t> - </a:t>
            </a:r>
            <a:r>
              <a:rPr lang="en-US" b="1" dirty="0"/>
              <a:t>Class 3 – Critiques of Capitalism?</a:t>
            </a:r>
            <a:br>
              <a:rPr lang="en-US" dirty="0"/>
            </a:br>
            <a:r>
              <a:rPr lang="en-US" b="1" dirty="0"/>
              <a:t>Required Readings: </a:t>
            </a:r>
            <a:br>
              <a:rPr lang="en-US" b="1" dirty="0"/>
            </a:br>
            <a:r>
              <a:rPr lang="en-US" dirty="0"/>
              <a:t>Olin Wright, E. (2010) Envisioning Real Utopias, Verso</a:t>
            </a:r>
            <a:br>
              <a:rPr lang="en-US" dirty="0"/>
            </a:br>
            <a:r>
              <a:rPr lang="en-US" dirty="0"/>
              <a:t>Chapter 3 – What’s so Bad About Capitalism? – Page 34 – 85. </a:t>
            </a:r>
          </a:p>
          <a:p>
            <a:r>
              <a:rPr lang="en-US" b="1" dirty="0"/>
              <a:t>January 29 - Class 4 – Alternatives to Capitalism – Thinking About Alternatives</a:t>
            </a:r>
            <a:br>
              <a:rPr lang="en-US" b="1" dirty="0"/>
            </a:br>
            <a:r>
              <a:rPr lang="en-US" b="1" dirty="0"/>
              <a:t>Required Readings: </a:t>
            </a:r>
            <a:br>
              <a:rPr lang="en-US" b="1" dirty="0"/>
            </a:br>
            <a:r>
              <a:rPr lang="en-US" dirty="0"/>
              <a:t>Olin Wright, E. (2010) Envisioning Real Utopias, Verso</a:t>
            </a:r>
            <a:br>
              <a:rPr lang="en-US" dirty="0"/>
            </a:br>
            <a:r>
              <a:rPr lang="en-US" dirty="0"/>
              <a:t>Chapter 4 – Thinking About Alternatives to Capitalism. Pages 89 – 109 </a:t>
            </a:r>
            <a:br>
              <a:rPr lang="en-US" dirty="0"/>
            </a:br>
            <a:r>
              <a:rPr lang="en-US" dirty="0"/>
              <a:t>Chapter 5 – The Socialist Compass. Pages 110 – 149. </a:t>
            </a:r>
          </a:p>
          <a:p>
            <a:r>
              <a:rPr lang="en-US" b="1" dirty="0"/>
              <a:t>February 5</a:t>
            </a:r>
            <a:r>
              <a:rPr lang="en-US" b="1" baseline="30000" dirty="0"/>
              <a:t>th  - </a:t>
            </a:r>
            <a:r>
              <a:rPr lang="en-US" b="1" dirty="0"/>
              <a:t>Class 5 – Alternatives to Capitalism – Society and the State</a:t>
            </a:r>
            <a:br>
              <a:rPr lang="en-US" dirty="0"/>
            </a:br>
            <a:r>
              <a:rPr lang="en-US" b="1" dirty="0"/>
              <a:t>Required Readings: </a:t>
            </a:r>
            <a:br>
              <a:rPr lang="en-US" b="1" dirty="0"/>
            </a:br>
            <a:r>
              <a:rPr lang="en-US" dirty="0"/>
              <a:t>Olin Wright, E. (2010) Envisioning Real Utopias, Verso</a:t>
            </a:r>
            <a:br>
              <a:rPr lang="en-US" dirty="0"/>
            </a:br>
            <a:r>
              <a:rPr lang="en-US" dirty="0"/>
              <a:t>Chapter 6 – Real Utopias 1: Social Empowerment and the State. Pages 150 – 190</a:t>
            </a:r>
          </a:p>
          <a:p>
            <a:endParaRPr lang="en-US" dirty="0"/>
          </a:p>
        </p:txBody>
      </p:sp>
    </p:spTree>
    <p:extLst>
      <p:ext uri="{BB962C8B-B14F-4D97-AF65-F5344CB8AC3E}">
        <p14:creationId xmlns:p14="http://schemas.microsoft.com/office/powerpoint/2010/main" val="2350189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07D78-A058-427E-B92B-1E34BD4875E9}"/>
              </a:ext>
            </a:extLst>
          </p:cNvPr>
          <p:cNvSpPr>
            <a:spLocks noGrp="1"/>
          </p:cNvSpPr>
          <p:nvPr>
            <p:ph type="title"/>
          </p:nvPr>
        </p:nvSpPr>
        <p:spPr/>
        <p:txBody>
          <a:bodyPr/>
          <a:lstStyle/>
          <a:p>
            <a:r>
              <a:rPr lang="en-US" dirty="0"/>
              <a:t>Tentative Schedule and Readings</a:t>
            </a:r>
          </a:p>
        </p:txBody>
      </p:sp>
      <p:sp>
        <p:nvSpPr>
          <p:cNvPr id="3" name="Content Placeholder 2">
            <a:extLst>
              <a:ext uri="{FF2B5EF4-FFF2-40B4-BE49-F238E27FC236}">
                <a16:creationId xmlns:a16="http://schemas.microsoft.com/office/drawing/2014/main" id="{3C9C3230-1E39-4933-A931-1F91DB62822A}"/>
              </a:ext>
            </a:extLst>
          </p:cNvPr>
          <p:cNvSpPr>
            <a:spLocks noGrp="1"/>
          </p:cNvSpPr>
          <p:nvPr>
            <p:ph idx="1"/>
          </p:nvPr>
        </p:nvSpPr>
        <p:spPr/>
        <p:txBody>
          <a:bodyPr>
            <a:normAutofit fontScale="55000" lnSpcReduction="20000"/>
          </a:bodyPr>
          <a:lstStyle/>
          <a:p>
            <a:r>
              <a:rPr lang="en-US" b="1" dirty="0"/>
              <a:t>February 12</a:t>
            </a:r>
            <a:r>
              <a:rPr lang="en-US" b="1" baseline="30000" dirty="0"/>
              <a:t>th - </a:t>
            </a:r>
            <a:r>
              <a:rPr lang="en-US" b="1" dirty="0"/>
              <a:t>Class 6 – Alternatives to Capitalism – Firms, Labour and the Economy</a:t>
            </a:r>
            <a:br>
              <a:rPr lang="en-US" dirty="0"/>
            </a:br>
            <a:r>
              <a:rPr lang="en-US" b="1" dirty="0"/>
              <a:t>Required Readings: </a:t>
            </a:r>
            <a:br>
              <a:rPr lang="en-US" b="1" dirty="0"/>
            </a:br>
            <a:r>
              <a:rPr lang="en-US" dirty="0"/>
              <a:t>Olin Wright, E. (2010) Envisioning Real Utopias, Verso</a:t>
            </a:r>
            <a:br>
              <a:rPr lang="en-US" dirty="0"/>
            </a:br>
            <a:r>
              <a:rPr lang="en-US" dirty="0"/>
              <a:t>Chapter 7 – Real Utopias 2: Social Empowerment and the Economy. Pages 191 - 268</a:t>
            </a:r>
          </a:p>
          <a:p>
            <a:r>
              <a:rPr lang="en-US" b="1" dirty="0"/>
              <a:t>February 19</a:t>
            </a:r>
            <a:r>
              <a:rPr lang="en-US" b="1" baseline="30000" dirty="0"/>
              <a:t>th - </a:t>
            </a:r>
            <a:r>
              <a:rPr lang="en-US" b="1" dirty="0"/>
              <a:t>Class 7 – Theories of Transformation</a:t>
            </a:r>
            <a:br>
              <a:rPr lang="en-US" dirty="0"/>
            </a:br>
            <a:r>
              <a:rPr lang="en-US" b="1" dirty="0"/>
              <a:t>Required Reading: </a:t>
            </a:r>
            <a:br>
              <a:rPr lang="en-US" b="1" dirty="0"/>
            </a:br>
            <a:r>
              <a:rPr lang="en-US" dirty="0"/>
              <a:t>Olin Wright, E. (2010) Envisioning Real Utopias, Verso</a:t>
            </a:r>
            <a:br>
              <a:rPr lang="en-US" dirty="0"/>
            </a:br>
            <a:r>
              <a:rPr lang="en-US" dirty="0"/>
              <a:t>Chapter 8 – Elements of a Theory of Transformation. Pages 273 – 307.</a:t>
            </a:r>
            <a:br>
              <a:rPr lang="en-US" dirty="0"/>
            </a:br>
            <a:r>
              <a:rPr lang="en-US" dirty="0"/>
              <a:t>Chapter 9 – Ruptural Transformation. Pages 308 – 320. </a:t>
            </a:r>
          </a:p>
          <a:p>
            <a:r>
              <a:rPr lang="en-US" b="1" dirty="0"/>
              <a:t>March 5</a:t>
            </a:r>
            <a:r>
              <a:rPr lang="en-US" b="1" baseline="30000" dirty="0"/>
              <a:t>th - </a:t>
            </a:r>
            <a:r>
              <a:rPr lang="en-US" b="1" dirty="0"/>
              <a:t>Class 8 – Theories of Transformation</a:t>
            </a:r>
            <a:br>
              <a:rPr lang="en-US" b="1" dirty="0"/>
            </a:br>
            <a:r>
              <a:rPr lang="en-US" b="1" dirty="0"/>
              <a:t>Required Readings: |</a:t>
            </a:r>
            <a:br>
              <a:rPr lang="en-US" b="1" dirty="0"/>
            </a:br>
            <a:r>
              <a:rPr lang="en-US" dirty="0"/>
              <a:t>Olin Wright, E. (2010) Envisioning Real Utopias, Verso</a:t>
            </a:r>
            <a:br>
              <a:rPr lang="en-US" dirty="0"/>
            </a:br>
            <a:r>
              <a:rPr lang="en-US" dirty="0"/>
              <a:t>Chapter 10 – Interstitial Transformation. Page 321 – 336. </a:t>
            </a:r>
            <a:br>
              <a:rPr lang="en-US" dirty="0"/>
            </a:br>
            <a:r>
              <a:rPr lang="en-US" dirty="0"/>
              <a:t>Chapter 11 – Symbiotic Transformation. Page 337 – 365. </a:t>
            </a:r>
            <a:br>
              <a:rPr lang="en-US" dirty="0"/>
            </a:br>
            <a:r>
              <a:rPr lang="en-US" dirty="0"/>
              <a:t>Chapter 12 – Conclusion: Making Utopias Real. Pages 366 – 373.</a:t>
            </a:r>
          </a:p>
          <a:p>
            <a:r>
              <a:rPr lang="en-US" b="1" dirty="0"/>
              <a:t>March 12</a:t>
            </a:r>
            <a:r>
              <a:rPr lang="en-US" b="1" baseline="30000" dirty="0"/>
              <a:t>th - </a:t>
            </a:r>
            <a:r>
              <a:rPr lang="en-US" b="1" dirty="0"/>
              <a:t>Class 9 – Student Led Seminar </a:t>
            </a:r>
            <a:br>
              <a:rPr lang="en-US" b="1" dirty="0"/>
            </a:br>
            <a:r>
              <a:rPr lang="en-US" b="1" dirty="0"/>
              <a:t>March 19</a:t>
            </a:r>
            <a:r>
              <a:rPr lang="en-US" b="1" baseline="30000" dirty="0"/>
              <a:t>th</a:t>
            </a:r>
            <a:r>
              <a:rPr lang="en-US" b="1" dirty="0"/>
              <a:t> – Class 10 – Student Led Seminar</a:t>
            </a:r>
            <a:br>
              <a:rPr lang="en-US" b="1" dirty="0"/>
            </a:br>
            <a:r>
              <a:rPr lang="en-US" b="1" dirty="0"/>
              <a:t>March 26</a:t>
            </a:r>
            <a:r>
              <a:rPr lang="en-US" b="1" baseline="30000" dirty="0"/>
              <a:t>th</a:t>
            </a:r>
            <a:r>
              <a:rPr lang="en-US" b="1" dirty="0"/>
              <a:t> – Class 11 – Student Led Seminar</a:t>
            </a:r>
            <a:br>
              <a:rPr lang="en-US" b="1" dirty="0"/>
            </a:br>
            <a:r>
              <a:rPr lang="en-US" b="1" dirty="0"/>
              <a:t>April 2</a:t>
            </a:r>
            <a:r>
              <a:rPr lang="en-US" b="1" baseline="30000" dirty="0"/>
              <a:t>nd</a:t>
            </a:r>
            <a:r>
              <a:rPr lang="en-US" b="1" dirty="0"/>
              <a:t> – Class 12 – Student Led Seminar</a:t>
            </a:r>
            <a:br>
              <a:rPr lang="en-US" b="1" dirty="0"/>
            </a:br>
            <a:r>
              <a:rPr lang="en-US" b="1" dirty="0"/>
              <a:t>April 9</a:t>
            </a:r>
            <a:r>
              <a:rPr lang="en-US" b="1" baseline="30000" dirty="0"/>
              <a:t>th</a:t>
            </a:r>
            <a:r>
              <a:rPr lang="en-US" b="1" dirty="0"/>
              <a:t> – Class 13 – Student Led Seminar </a:t>
            </a:r>
            <a:endParaRPr lang="en-US" dirty="0"/>
          </a:p>
          <a:p>
            <a:r>
              <a:rPr lang="en-US" b="1" dirty="0"/>
              <a:t>Students will choose a chapter from one of the following books to present to the class and lead a discussion: </a:t>
            </a:r>
            <a:endParaRPr lang="en-US" dirty="0"/>
          </a:p>
          <a:p>
            <a:r>
              <a:rPr lang="en-US" dirty="0" err="1"/>
              <a:t>Roelvink</a:t>
            </a:r>
            <a:r>
              <a:rPr lang="en-US" dirty="0"/>
              <a:t>, G., Martin, K. S., Gibson-Graham, J. K., (2015) Making Other Worlds Possible: Performing Diverse Economies, University of Minnesota Press</a:t>
            </a:r>
            <a:br>
              <a:rPr lang="en-US" dirty="0"/>
            </a:br>
            <a:r>
              <a:rPr lang="en-US" dirty="0"/>
              <a:t>Brown and Timmerman (2015) Ecological Economics for the Anthropocene, Columbia University Press</a:t>
            </a:r>
          </a:p>
          <a:p>
            <a:endParaRPr lang="en-US" dirty="0"/>
          </a:p>
        </p:txBody>
      </p:sp>
    </p:spTree>
    <p:extLst>
      <p:ext uri="{BB962C8B-B14F-4D97-AF65-F5344CB8AC3E}">
        <p14:creationId xmlns:p14="http://schemas.microsoft.com/office/powerpoint/2010/main" val="341181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2257F-CE4A-438A-A465-17C263675C51}"/>
              </a:ext>
            </a:extLst>
          </p:cNvPr>
          <p:cNvSpPr>
            <a:spLocks noGrp="1"/>
          </p:cNvSpPr>
          <p:nvPr>
            <p:ph type="title"/>
          </p:nvPr>
        </p:nvSpPr>
        <p:spPr/>
        <p:txBody>
          <a:bodyPr/>
          <a:lstStyle/>
          <a:p>
            <a:r>
              <a:rPr lang="en-US" dirty="0"/>
              <a:t>Course Format</a:t>
            </a:r>
          </a:p>
        </p:txBody>
      </p:sp>
      <p:sp>
        <p:nvSpPr>
          <p:cNvPr id="3" name="Content Placeholder 2">
            <a:extLst>
              <a:ext uri="{FF2B5EF4-FFF2-40B4-BE49-F238E27FC236}">
                <a16:creationId xmlns:a16="http://schemas.microsoft.com/office/drawing/2014/main" id="{86922FCE-58E0-4DE0-B1CB-F541FDE74A75}"/>
              </a:ext>
            </a:extLst>
          </p:cNvPr>
          <p:cNvSpPr>
            <a:spLocks noGrp="1"/>
          </p:cNvSpPr>
          <p:nvPr>
            <p:ph idx="1"/>
          </p:nvPr>
        </p:nvSpPr>
        <p:spPr/>
        <p:txBody>
          <a:bodyPr>
            <a:normAutofit/>
          </a:bodyPr>
          <a:lstStyle/>
          <a:p>
            <a:r>
              <a:rPr lang="en-CA" dirty="0"/>
              <a:t>This course consists of a variety of pedagogical styles including lectures, discussions, guest speakers, and/or community service learning (as part of the action research project). In class, students will participate in interactive activities, discussions and have occasional visits from community organizers. At times, the class will participate in fieldtrips on and off campus. Students will be notified in advance by e-mail and in class prior to these events. As of March 12th, students will lead seminars about the readings. </a:t>
            </a:r>
            <a:r>
              <a:rPr lang="en-US" dirty="0"/>
              <a:t> </a:t>
            </a:r>
          </a:p>
          <a:p>
            <a:r>
              <a:rPr lang="en-US" dirty="0"/>
              <a:t>Students may decide to turns preparing food items for the class so that we have snacks as we learn. </a:t>
            </a:r>
          </a:p>
          <a:p>
            <a:r>
              <a:rPr lang="en-US" dirty="0"/>
              <a:t>We will vote on this in the first class. </a:t>
            </a:r>
          </a:p>
        </p:txBody>
      </p:sp>
    </p:spTree>
    <p:extLst>
      <p:ext uri="{BB962C8B-B14F-4D97-AF65-F5344CB8AC3E}">
        <p14:creationId xmlns:p14="http://schemas.microsoft.com/office/powerpoint/2010/main" val="221582648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1438</TotalTime>
  <Words>2554</Words>
  <Application>Microsoft Office PowerPoint</Application>
  <PresentationFormat>Widescreen</PresentationFormat>
  <Paragraphs>110</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Calibri</vt:lpstr>
      <vt:lpstr>Calibri Light</vt:lpstr>
      <vt:lpstr>Retrospect</vt:lpstr>
      <vt:lpstr>Economic Restructuring</vt:lpstr>
      <vt:lpstr>About Me</vt:lpstr>
      <vt:lpstr>Food and Culture Write-Up</vt:lpstr>
      <vt:lpstr>Class Rules</vt:lpstr>
      <vt:lpstr>Course Evaluation</vt:lpstr>
      <vt:lpstr>Assignments</vt:lpstr>
      <vt:lpstr>Tentative Schedule and Readings</vt:lpstr>
      <vt:lpstr>Tentative Schedule and Readings</vt:lpstr>
      <vt:lpstr>Course Format</vt:lpstr>
      <vt:lpstr>Introduction </vt:lpstr>
      <vt:lpstr>Labour</vt:lpstr>
      <vt:lpstr>Discussion – What kind of a consumer are you? How do you acquire that you want and need? </vt:lpstr>
      <vt:lpstr>Aristotle Aristotle. Aristotle in 23 Volumes, Vol. 21, translated by H. Rackham. Cambridge, MA, Harvard University Press; London, William Heinemann Ltd. 1944. </vt:lpstr>
      <vt:lpstr>Karl MarxMarx, K. Capital Volume 1, Penguin Classics. </vt:lpstr>
      <vt:lpstr>Karl PolanyiPolanyi, K. (2001) The Great Transformation; The Political and Economic Origins of Our Time, Beacon Press</vt:lpstr>
      <vt:lpstr>Gibson Graham – Take back the Economy Gibson-Graham, J.K., Cameron, J., Healy, S. (2013) Take Back the Economy: An Ethical Guide for Transforming Communities, University of Minnesota Press </vt:lpstr>
      <vt:lpstr>Gibson Graham – Take back the Economy Gibson-Graham, J.K., Cameron, J., Healy, S. (2013) Take Back the Economy: An Ethical Guide for Transforming Communities, University of Minnesota Press </vt:lpstr>
      <vt:lpstr>Envisioning Real Utopias – Erik Olin Wright Olin Wright, E. (2010) Envisioning Real Utopias, Verso</vt:lpstr>
      <vt:lpstr>Three Systems of an Economy – John Pierce  Pearce, J. (2009) Social Economy: Engaging as a Third System, In Amin, A. The Social Economy; International Perspectives on Economic Solidarity, p. 26. </vt:lpstr>
      <vt:lpstr>Importance of Action Based Research </vt:lpstr>
      <vt:lpstr>The Dominant Epistemological View of Food?</vt:lpstr>
      <vt:lpstr>Critique of Dominant Epistemological View of Food</vt:lpstr>
      <vt:lpstr>Questions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91</cp:revision>
  <dcterms:created xsi:type="dcterms:W3CDTF">2016-08-29T02:04:56Z</dcterms:created>
  <dcterms:modified xsi:type="dcterms:W3CDTF">2019-01-08T19:24:20Z</dcterms:modified>
</cp:coreProperties>
</file>