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56" r:id="rId3"/>
    <p:sldId id="325" r:id="rId4"/>
    <p:sldId id="324" r:id="rId5"/>
    <p:sldId id="326" r:id="rId6"/>
    <p:sldId id="344" r:id="rId7"/>
    <p:sldId id="320" r:id="rId8"/>
    <p:sldId id="327" r:id="rId9"/>
    <p:sldId id="341" r:id="rId10"/>
    <p:sldId id="329" r:id="rId11"/>
    <p:sldId id="330" r:id="rId12"/>
    <p:sldId id="331" r:id="rId13"/>
    <p:sldId id="332" r:id="rId14"/>
    <p:sldId id="333" r:id="rId15"/>
    <p:sldId id="334" r:id="rId16"/>
    <p:sldId id="335" r:id="rId17"/>
    <p:sldId id="336" r:id="rId18"/>
    <p:sldId id="337" r:id="rId19"/>
    <p:sldId id="340" r:id="rId20"/>
    <p:sldId id="347" r:id="rId21"/>
    <p:sldId id="348" r:id="rId22"/>
    <p:sldId id="349" r:id="rId23"/>
    <p:sldId id="350" r:id="rId24"/>
    <p:sldId id="351" r:id="rId25"/>
    <p:sldId id="352" r:id="rId26"/>
    <p:sldId id="353" r:id="rId27"/>
    <p:sldId id="354" r:id="rId28"/>
    <p:sldId id="355" r:id="rId29"/>
    <p:sldId id="339" r:id="rId30"/>
    <p:sldId id="286" r:id="rId31"/>
    <p:sldId id="274" r:id="rId32"/>
    <p:sldId id="35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88" d="100"/>
          <a:sy n="88" d="100"/>
        </p:scale>
        <p:origin x="8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2019-03-11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2019-03-11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2019-03-11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2019-03-11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2019-03-11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Psychological needs</a:t>
            </a:r>
          </a:p>
          <a:p>
            <a:r>
              <a:rPr lang="en-CA" dirty="0"/>
              <a:t>February 11</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3495-424D-4770-B360-0C1562DB3C58}"/>
              </a:ext>
            </a:extLst>
          </p:cNvPr>
          <p:cNvSpPr>
            <a:spLocks noGrp="1"/>
          </p:cNvSpPr>
          <p:nvPr>
            <p:ph type="title"/>
          </p:nvPr>
        </p:nvSpPr>
        <p:spPr/>
        <p:txBody>
          <a:bodyPr/>
          <a:lstStyle/>
          <a:p>
            <a:r>
              <a:rPr lang="en-US" dirty="0"/>
              <a:t>REVIEW – Person-Environment Synthesis vs Conflict</a:t>
            </a:r>
          </a:p>
        </p:txBody>
      </p:sp>
      <p:sp>
        <p:nvSpPr>
          <p:cNvPr id="3" name="Content Placeholder 2">
            <a:extLst>
              <a:ext uri="{FF2B5EF4-FFF2-40B4-BE49-F238E27FC236}">
                <a16:creationId xmlns:a16="http://schemas.microsoft.com/office/drawing/2014/main" id="{CD192B4A-4038-4D93-BB43-5DC91A2B8A91}"/>
              </a:ext>
            </a:extLst>
          </p:cNvPr>
          <p:cNvSpPr>
            <a:spLocks noGrp="1"/>
          </p:cNvSpPr>
          <p:nvPr>
            <p:ph idx="1"/>
          </p:nvPr>
        </p:nvSpPr>
        <p:spPr/>
        <p:txBody>
          <a:bodyPr>
            <a:normAutofit/>
          </a:bodyPr>
          <a:lstStyle/>
          <a:p>
            <a:r>
              <a:rPr lang="en-US" dirty="0"/>
              <a:t>A person uses their inner motivational resources to interact with and change the environment, while the environment in turn changes and produces new forms of motivation for the person to internalize.</a:t>
            </a:r>
          </a:p>
          <a:p>
            <a:pPr lvl="1"/>
            <a:r>
              <a:rPr lang="en-US" sz="1700" dirty="0"/>
              <a:t>When an environment is supportive, the person’s inner motivational resources are vitalized, and autonomous forms of extrinsic motivation are internalized. The outcome is one of synthesis. </a:t>
            </a:r>
          </a:p>
          <a:p>
            <a:pPr lvl="1"/>
            <a:r>
              <a:rPr lang="en-US" sz="1700" dirty="0"/>
              <a:t>When environments are frustrating, the person’s inner motivational resources are deadened and controlled forms of extrinsic motivation are introjected (and external). The outcome is one of conflict. </a:t>
            </a:r>
          </a:p>
          <a:p>
            <a:pPr lvl="1"/>
            <a:endParaRPr lang="en-US" dirty="0"/>
          </a:p>
        </p:txBody>
      </p:sp>
    </p:spTree>
    <p:extLst>
      <p:ext uri="{BB962C8B-B14F-4D97-AF65-F5344CB8AC3E}">
        <p14:creationId xmlns:p14="http://schemas.microsoft.com/office/powerpoint/2010/main" val="420807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EA90-5667-4CE3-80F1-BF54EE013108}"/>
              </a:ext>
            </a:extLst>
          </p:cNvPr>
          <p:cNvSpPr>
            <a:spLocks noGrp="1"/>
          </p:cNvSpPr>
          <p:nvPr>
            <p:ph type="title"/>
          </p:nvPr>
        </p:nvSpPr>
        <p:spPr/>
        <p:txBody>
          <a:bodyPr/>
          <a:lstStyle/>
          <a:p>
            <a:r>
              <a:rPr lang="en-US" dirty="0"/>
              <a:t>Autonomy</a:t>
            </a:r>
          </a:p>
        </p:txBody>
      </p:sp>
      <p:sp>
        <p:nvSpPr>
          <p:cNvPr id="3" name="Content Placeholder 2">
            <a:extLst>
              <a:ext uri="{FF2B5EF4-FFF2-40B4-BE49-F238E27FC236}">
                <a16:creationId xmlns:a16="http://schemas.microsoft.com/office/drawing/2014/main" id="{26CD02C9-C5B4-442C-A541-D7D0781C5EBD}"/>
              </a:ext>
            </a:extLst>
          </p:cNvPr>
          <p:cNvSpPr>
            <a:spLocks noGrp="1"/>
          </p:cNvSpPr>
          <p:nvPr>
            <p:ph idx="1"/>
          </p:nvPr>
        </p:nvSpPr>
        <p:spPr/>
        <p:txBody>
          <a:bodyPr/>
          <a:lstStyle/>
          <a:p>
            <a:r>
              <a:rPr lang="en-US" b="1" dirty="0"/>
              <a:t>Autonomy </a:t>
            </a:r>
            <a:r>
              <a:rPr lang="en-US" dirty="0"/>
              <a:t>is the psychological need to experience self-directed and personal endorsement in the initiation and regulation of one’s behaviour. </a:t>
            </a:r>
          </a:p>
          <a:p>
            <a:r>
              <a:rPr lang="en-US" i="1" dirty="0"/>
              <a:t>The hallmarks of autonomy are volitional action and wholehearted self-endorsement of that action. </a:t>
            </a:r>
          </a:p>
          <a:p>
            <a:r>
              <a:rPr lang="en-US" dirty="0"/>
              <a:t>Behaviour is autonomous when our interests, preferences and wants guide our decision-making process to engage or not engage in a particular activity. </a:t>
            </a:r>
          </a:p>
          <a:p>
            <a:endParaRPr lang="en-US" dirty="0"/>
          </a:p>
          <a:p>
            <a:r>
              <a:rPr lang="en-US" dirty="0"/>
              <a:t>Perceived Autonomy - Trait</a:t>
            </a:r>
          </a:p>
        </p:txBody>
      </p:sp>
      <p:pic>
        <p:nvPicPr>
          <p:cNvPr id="5" name="Picture 4">
            <a:extLst>
              <a:ext uri="{FF2B5EF4-FFF2-40B4-BE49-F238E27FC236}">
                <a16:creationId xmlns:a16="http://schemas.microsoft.com/office/drawing/2014/main" id="{3E335C4D-B402-47BC-9B20-53864D955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091944"/>
            <a:ext cx="5833872" cy="2175342"/>
          </a:xfrm>
          <a:prstGeom prst="rect">
            <a:avLst/>
          </a:prstGeom>
        </p:spPr>
      </p:pic>
    </p:spTree>
    <p:extLst>
      <p:ext uri="{BB962C8B-B14F-4D97-AF65-F5344CB8AC3E}">
        <p14:creationId xmlns:p14="http://schemas.microsoft.com/office/powerpoint/2010/main" val="399684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2EA90-5667-4CE3-80F1-BF54EE013108}"/>
              </a:ext>
            </a:extLst>
          </p:cNvPr>
          <p:cNvSpPr>
            <a:spLocks noGrp="1"/>
          </p:cNvSpPr>
          <p:nvPr>
            <p:ph type="title"/>
          </p:nvPr>
        </p:nvSpPr>
        <p:spPr>
          <a:xfrm>
            <a:off x="5144679" y="634946"/>
            <a:ext cx="6405063" cy="1450757"/>
          </a:xfrm>
        </p:spPr>
        <p:txBody>
          <a:bodyPr>
            <a:normAutofit/>
          </a:bodyPr>
          <a:lstStyle/>
          <a:p>
            <a:r>
              <a:rPr lang="en-US" dirty="0"/>
              <a:t>Autonomy</a:t>
            </a:r>
          </a:p>
        </p:txBody>
      </p:sp>
      <p:pic>
        <p:nvPicPr>
          <p:cNvPr id="6" name="Picture 5">
            <a:extLst>
              <a:ext uri="{FF2B5EF4-FFF2-40B4-BE49-F238E27FC236}">
                <a16:creationId xmlns:a16="http://schemas.microsoft.com/office/drawing/2014/main" id="{53B64865-93C9-4118-8581-5D754C30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828479"/>
            <a:ext cx="4020297" cy="1981373"/>
          </a:xfrm>
          <a:prstGeom prst="rect">
            <a:avLst/>
          </a:prstGeom>
        </p:spPr>
      </p:pic>
      <p:cxnSp>
        <p:nvCxnSpPr>
          <p:cNvPr id="13" name="Straight Connector 12">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text on a white background&#10;&#10;Description generated with very high confidence">
            <a:extLst>
              <a:ext uri="{FF2B5EF4-FFF2-40B4-BE49-F238E27FC236}">
                <a16:creationId xmlns:a16="http://schemas.microsoft.com/office/drawing/2014/main" id="{5607E58A-BDC8-44B3-B035-C64060143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3370689"/>
            <a:ext cx="4020296" cy="2170959"/>
          </a:xfrm>
          <a:prstGeom prst="rect">
            <a:avLst/>
          </a:prstGeom>
        </p:spPr>
      </p:pic>
      <p:sp>
        <p:nvSpPr>
          <p:cNvPr id="3" name="Content Placeholder 2">
            <a:extLst>
              <a:ext uri="{FF2B5EF4-FFF2-40B4-BE49-F238E27FC236}">
                <a16:creationId xmlns:a16="http://schemas.microsoft.com/office/drawing/2014/main" id="{26CD02C9-C5B4-442C-A541-D7D0781C5EBD}"/>
              </a:ext>
            </a:extLst>
          </p:cNvPr>
          <p:cNvSpPr>
            <a:spLocks noGrp="1"/>
          </p:cNvSpPr>
          <p:nvPr>
            <p:ph idx="1"/>
          </p:nvPr>
        </p:nvSpPr>
        <p:spPr>
          <a:xfrm>
            <a:off x="5144679" y="2198914"/>
            <a:ext cx="6405063" cy="3670180"/>
          </a:xfrm>
        </p:spPr>
        <p:txBody>
          <a:bodyPr>
            <a:normAutofit/>
          </a:bodyPr>
          <a:lstStyle/>
          <a:p>
            <a:r>
              <a:rPr lang="en-US" b="1" dirty="0"/>
              <a:t>Autonomy </a:t>
            </a:r>
            <a:r>
              <a:rPr lang="en-US" dirty="0"/>
              <a:t>is the psychological need to experience self-directed and personal endorsement in the initiation and regulation of one’s behaviour. </a:t>
            </a:r>
          </a:p>
          <a:p>
            <a:r>
              <a:rPr lang="en-US" dirty="0"/>
              <a:t>Behaviour is autonomous when our interests, preferences and wants guide our decision-making process to engage or not engage in a particular activity. </a:t>
            </a:r>
          </a:p>
          <a:p>
            <a:endParaRPr lang="en-US" dirty="0"/>
          </a:p>
          <a:p>
            <a:r>
              <a:rPr lang="en-US" dirty="0"/>
              <a:t>Perceived Autonomy - State</a:t>
            </a:r>
          </a:p>
        </p:txBody>
      </p:sp>
      <p:sp>
        <p:nvSpPr>
          <p:cNvPr id="15" name="Rectangle 14">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55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FE6AA9-B5BD-46CC-AAEE-A0162FAEB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594562"/>
            <a:ext cx="6909801" cy="3405444"/>
          </a:xfrm>
          <a:prstGeom prst="rect">
            <a:avLst/>
          </a:prstGeom>
        </p:spPr>
      </p:pic>
      <p:sp>
        <p:nvSpPr>
          <p:cNvPr id="2" name="Title 1">
            <a:extLst>
              <a:ext uri="{FF2B5EF4-FFF2-40B4-BE49-F238E27FC236}">
                <a16:creationId xmlns:a16="http://schemas.microsoft.com/office/drawing/2014/main" id="{94C94CB6-0CE4-4C32-B9F2-D6AC025A8A2C}"/>
              </a:ext>
            </a:extLst>
          </p:cNvPr>
          <p:cNvSpPr>
            <a:spLocks noGrp="1"/>
          </p:cNvSpPr>
          <p:nvPr>
            <p:ph type="title"/>
          </p:nvPr>
        </p:nvSpPr>
        <p:spPr>
          <a:xfrm>
            <a:off x="7859485" y="634946"/>
            <a:ext cx="3690257" cy="1450757"/>
          </a:xfrm>
        </p:spPr>
        <p:txBody>
          <a:bodyPr>
            <a:normAutofit/>
          </a:bodyPr>
          <a:lstStyle/>
          <a:p>
            <a:r>
              <a:rPr lang="en-US" dirty="0"/>
              <a:t>Autonomy</a:t>
            </a:r>
          </a:p>
        </p:txBody>
      </p:sp>
      <p:sp>
        <p:nvSpPr>
          <p:cNvPr id="3" name="Content Placeholder 2">
            <a:extLst>
              <a:ext uri="{FF2B5EF4-FFF2-40B4-BE49-F238E27FC236}">
                <a16:creationId xmlns:a16="http://schemas.microsoft.com/office/drawing/2014/main" id="{81D67D3D-8633-4A81-9BD5-CBD2D2495AAC}"/>
              </a:ext>
            </a:extLst>
          </p:cNvPr>
          <p:cNvSpPr>
            <a:spLocks noGrp="1"/>
          </p:cNvSpPr>
          <p:nvPr>
            <p:ph idx="1"/>
          </p:nvPr>
        </p:nvSpPr>
        <p:spPr>
          <a:xfrm>
            <a:off x="7859485" y="2198914"/>
            <a:ext cx="3690257" cy="3670180"/>
          </a:xfrm>
        </p:spPr>
        <p:txBody>
          <a:bodyPr>
            <a:normAutofit/>
          </a:bodyPr>
          <a:lstStyle/>
          <a:p>
            <a:r>
              <a:rPr lang="en-US" sz="1700" b="1" dirty="0"/>
              <a:t>Perceived locus of causality (PLOC) </a:t>
            </a:r>
            <a:r>
              <a:rPr lang="en-US" sz="1700" dirty="0"/>
              <a:t>– an individuals understanding of the causal sources of his or her motivational actions.  </a:t>
            </a:r>
          </a:p>
          <a:p>
            <a:r>
              <a:rPr lang="en-US" sz="1700" b="1" dirty="0"/>
              <a:t>Volition</a:t>
            </a:r>
            <a:r>
              <a:rPr lang="en-US" sz="1700" dirty="0"/>
              <a:t> – is a heartfelt and unpressured willingness to engage in an activity. </a:t>
            </a:r>
          </a:p>
          <a:p>
            <a:r>
              <a:rPr lang="en-US" sz="1700" b="1" dirty="0"/>
              <a:t>Perceived choice </a:t>
            </a:r>
            <a:r>
              <a:rPr lang="en-US" sz="1700" dirty="0"/>
              <a:t>– is a subjective experience that one has decision-making flexibility to act or not to act, or to pursue one course of action rather than another course of action. </a:t>
            </a:r>
          </a:p>
          <a:p>
            <a:r>
              <a:rPr lang="en-US" sz="1700" dirty="0"/>
              <a:t>(Not taken from the 7</a:t>
            </a:r>
            <a:r>
              <a:rPr lang="en-US" sz="1700" baseline="30000" dirty="0"/>
              <a:t>th</a:t>
            </a:r>
            <a:r>
              <a:rPr lang="en-US" sz="1700" dirty="0"/>
              <a:t> edition of the textbook)</a:t>
            </a:r>
          </a:p>
        </p:txBody>
      </p:sp>
    </p:spTree>
    <p:extLst>
      <p:ext uri="{BB962C8B-B14F-4D97-AF65-F5344CB8AC3E}">
        <p14:creationId xmlns:p14="http://schemas.microsoft.com/office/powerpoint/2010/main" val="357606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42B8-D953-4336-B4CD-CF780D23F4A7}"/>
              </a:ext>
            </a:extLst>
          </p:cNvPr>
          <p:cNvSpPr>
            <a:spLocks noGrp="1"/>
          </p:cNvSpPr>
          <p:nvPr>
            <p:ph type="title"/>
          </p:nvPr>
        </p:nvSpPr>
        <p:spPr/>
        <p:txBody>
          <a:bodyPr/>
          <a:lstStyle/>
          <a:p>
            <a:r>
              <a:rPr lang="en-US" dirty="0"/>
              <a:t>The Conundrum of Choice</a:t>
            </a:r>
          </a:p>
        </p:txBody>
      </p:sp>
      <p:sp>
        <p:nvSpPr>
          <p:cNvPr id="3" name="Content Placeholder 2">
            <a:extLst>
              <a:ext uri="{FF2B5EF4-FFF2-40B4-BE49-F238E27FC236}">
                <a16:creationId xmlns:a16="http://schemas.microsoft.com/office/drawing/2014/main" id="{3DD3159A-C610-473C-8109-0AFF968A31C9}"/>
              </a:ext>
            </a:extLst>
          </p:cNvPr>
          <p:cNvSpPr>
            <a:spLocks noGrp="1"/>
          </p:cNvSpPr>
          <p:nvPr>
            <p:ph idx="1"/>
          </p:nvPr>
        </p:nvSpPr>
        <p:spPr/>
        <p:txBody>
          <a:bodyPr/>
          <a:lstStyle/>
          <a:p>
            <a:r>
              <a:rPr lang="en-US" dirty="0"/>
              <a:t>Choice sometimes but not always motivates people.</a:t>
            </a:r>
          </a:p>
          <a:p>
            <a:r>
              <a:rPr lang="en-US" dirty="0"/>
              <a:t>Choice between prescribed options does not foster a need for autonomy. </a:t>
            </a:r>
          </a:p>
          <a:p>
            <a:r>
              <a:rPr lang="en-US" dirty="0"/>
              <a:t>Picking is different than choosing.</a:t>
            </a:r>
          </a:p>
          <a:p>
            <a:r>
              <a:rPr lang="en-US" dirty="0"/>
              <a:t>When people are allowed to make choices that truly reflect their personal values, goals, and interests, then they DO feel a sense of need-satisfying autonomy. </a:t>
            </a:r>
          </a:p>
          <a:p>
            <a:r>
              <a:rPr lang="en-US" dirty="0"/>
              <a:t>Satisfying the need for autonomy leads to positive post-choice functioning in terms of enhanced intrinsic motivation, effort, creativity, preference for challenge, and performance. </a:t>
            </a:r>
          </a:p>
          <a:p>
            <a:r>
              <a:rPr lang="en-US" dirty="0"/>
              <a:t>Choice can be offered in an informational or controlling way. Information and explanation leads to more autonomous choices. Controlling ways impede autonomy. </a:t>
            </a:r>
          </a:p>
        </p:txBody>
      </p:sp>
    </p:spTree>
    <p:extLst>
      <p:ext uri="{BB962C8B-B14F-4D97-AF65-F5344CB8AC3E}">
        <p14:creationId xmlns:p14="http://schemas.microsoft.com/office/powerpoint/2010/main" val="263198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AAA5BF8-4A61-4B31-A681-DFFEE5EB0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61" y="640081"/>
            <a:ext cx="6521493" cy="5054156"/>
          </a:xfrm>
          <a:prstGeom prst="rect">
            <a:avLst/>
          </a:prstGeom>
        </p:spPr>
      </p:pic>
      <p:sp>
        <p:nvSpPr>
          <p:cNvPr id="2" name="Title 1">
            <a:extLst>
              <a:ext uri="{FF2B5EF4-FFF2-40B4-BE49-F238E27FC236}">
                <a16:creationId xmlns:a16="http://schemas.microsoft.com/office/drawing/2014/main" id="{1316A9AF-AF5A-490D-AFF4-730DB28824A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Autonomy vs Control</a:t>
            </a:r>
            <a:br>
              <a:rPr lang="en-US" sz="6100" dirty="0">
                <a:solidFill>
                  <a:schemeClr val="tx1">
                    <a:lumMod val="85000"/>
                    <a:lumOff val="15000"/>
                  </a:schemeClr>
                </a:solidFill>
              </a:rPr>
            </a:br>
            <a:r>
              <a:rPr lang="en-US" sz="1700" dirty="0">
                <a:solidFill>
                  <a:schemeClr val="tx1">
                    <a:lumMod val="85000"/>
                    <a:lumOff val="15000"/>
                  </a:schemeClr>
                </a:solidFill>
              </a:rPr>
              <a:t>(Not from the 7</a:t>
            </a:r>
            <a:r>
              <a:rPr lang="en-US" sz="1700" baseline="30000" dirty="0">
                <a:solidFill>
                  <a:schemeClr val="tx1">
                    <a:lumMod val="85000"/>
                    <a:lumOff val="15000"/>
                  </a:schemeClr>
                </a:solidFill>
              </a:rPr>
              <a:t>th</a:t>
            </a:r>
            <a:r>
              <a:rPr lang="en-US" sz="1700" dirty="0">
                <a:solidFill>
                  <a:schemeClr val="tx1">
                    <a:lumMod val="85000"/>
                    <a:lumOff val="15000"/>
                  </a:schemeClr>
                </a:solidFill>
              </a:rPr>
              <a:t> edition of the text)</a:t>
            </a:r>
          </a:p>
        </p:txBody>
      </p:sp>
    </p:spTree>
    <p:extLst>
      <p:ext uri="{BB962C8B-B14F-4D97-AF65-F5344CB8AC3E}">
        <p14:creationId xmlns:p14="http://schemas.microsoft.com/office/powerpoint/2010/main" val="142713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960E-018F-4291-AD64-55CD1B0FEB54}"/>
              </a:ext>
            </a:extLst>
          </p:cNvPr>
          <p:cNvSpPr>
            <a:spLocks noGrp="1"/>
          </p:cNvSpPr>
          <p:nvPr>
            <p:ph type="title"/>
          </p:nvPr>
        </p:nvSpPr>
        <p:spPr/>
        <p:txBody>
          <a:bodyPr/>
          <a:lstStyle/>
          <a:p>
            <a:r>
              <a:rPr lang="en-US" dirty="0"/>
              <a:t>Encouraging &amp; Thwarting Need for Autonomy</a:t>
            </a:r>
          </a:p>
        </p:txBody>
      </p:sp>
      <p:sp>
        <p:nvSpPr>
          <p:cNvPr id="3" name="Content Placeholder 2">
            <a:extLst>
              <a:ext uri="{FF2B5EF4-FFF2-40B4-BE49-F238E27FC236}">
                <a16:creationId xmlns:a16="http://schemas.microsoft.com/office/drawing/2014/main" id="{0D3DAB9E-FA9F-43E7-8994-42390C0ABA25}"/>
              </a:ext>
            </a:extLst>
          </p:cNvPr>
          <p:cNvSpPr>
            <a:spLocks noGrp="1"/>
          </p:cNvSpPr>
          <p:nvPr>
            <p:ph idx="1"/>
          </p:nvPr>
        </p:nvSpPr>
        <p:spPr/>
        <p:txBody>
          <a:bodyPr>
            <a:normAutofit fontScale="92500" lnSpcReduction="20000"/>
          </a:bodyPr>
          <a:lstStyle/>
          <a:p>
            <a:r>
              <a:rPr lang="en-US" sz="2200" b="1" dirty="0"/>
              <a:t>Encouraging Need for Autonomy</a:t>
            </a:r>
          </a:p>
          <a:p>
            <a:pPr lvl="1"/>
            <a:r>
              <a:rPr lang="en-US" dirty="0"/>
              <a:t>Nurture Inner Motivational Resources</a:t>
            </a:r>
          </a:p>
          <a:p>
            <a:pPr lvl="1"/>
            <a:r>
              <a:rPr lang="en-US" dirty="0"/>
              <a:t>Take the Other’s Perspective</a:t>
            </a:r>
          </a:p>
          <a:p>
            <a:pPr lvl="1"/>
            <a:r>
              <a:rPr lang="en-US" dirty="0"/>
              <a:t>Provide Explanatory Rationales</a:t>
            </a:r>
          </a:p>
          <a:p>
            <a:pPr lvl="1"/>
            <a:r>
              <a:rPr lang="en-US" dirty="0"/>
              <a:t>Listen Empathetically, Relying on Informational Language (use invitational language)</a:t>
            </a:r>
          </a:p>
          <a:p>
            <a:pPr lvl="1"/>
            <a:r>
              <a:rPr lang="en-US" dirty="0"/>
              <a:t>Display Patience</a:t>
            </a:r>
          </a:p>
          <a:p>
            <a:pPr lvl="1"/>
            <a:r>
              <a:rPr lang="en-US" dirty="0"/>
              <a:t>Acknowledge and Accept Expressions of Negative Affect</a:t>
            </a:r>
          </a:p>
          <a:p>
            <a:r>
              <a:rPr lang="en-US" sz="2200" b="1" dirty="0"/>
              <a:t>Thwarting Need for Autonomy</a:t>
            </a:r>
          </a:p>
          <a:p>
            <a:pPr lvl="1"/>
            <a:r>
              <a:rPr lang="en-US" dirty="0"/>
              <a:t>Nurture Outer Motivational Resources </a:t>
            </a:r>
          </a:p>
          <a:p>
            <a:pPr lvl="1"/>
            <a:r>
              <a:rPr lang="en-US" dirty="0"/>
              <a:t>Providing Your Own Perspective Only</a:t>
            </a:r>
          </a:p>
          <a:p>
            <a:pPr lvl="1"/>
            <a:r>
              <a:rPr lang="en-US" dirty="0"/>
              <a:t>Does Not Provide Explanatory Rationales</a:t>
            </a:r>
          </a:p>
          <a:p>
            <a:pPr lvl="1"/>
            <a:r>
              <a:rPr lang="en-US" dirty="0"/>
              <a:t>Uses Controlling Pressuring Language</a:t>
            </a:r>
          </a:p>
          <a:p>
            <a:pPr lvl="1"/>
            <a:r>
              <a:rPr lang="en-US" dirty="0"/>
              <a:t>Displays Impatience</a:t>
            </a:r>
          </a:p>
          <a:p>
            <a:pPr lvl="1"/>
            <a:r>
              <a:rPr lang="en-US" dirty="0"/>
              <a:t>Counters and Tries to Change Negative Affect</a:t>
            </a:r>
          </a:p>
          <a:p>
            <a:endParaRPr lang="en-US" dirty="0"/>
          </a:p>
          <a:p>
            <a:endParaRPr lang="en-US" dirty="0"/>
          </a:p>
        </p:txBody>
      </p:sp>
    </p:spTree>
    <p:extLst>
      <p:ext uri="{BB962C8B-B14F-4D97-AF65-F5344CB8AC3E}">
        <p14:creationId xmlns:p14="http://schemas.microsoft.com/office/powerpoint/2010/main" val="326221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9B7AF-201F-444F-8BEF-330843A6D38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Benefits from Autonomy Support</a:t>
            </a:r>
          </a:p>
        </p:txBody>
      </p:sp>
      <p:pic>
        <p:nvPicPr>
          <p:cNvPr id="7" name="Content Placeholder 6" descr="A screenshot of a cell phone&#10;&#10;Description generated with very high confidence">
            <a:extLst>
              <a:ext uri="{FF2B5EF4-FFF2-40B4-BE49-F238E27FC236}">
                <a16:creationId xmlns:a16="http://schemas.microsoft.com/office/drawing/2014/main" id="{9166C18F-E50E-4031-9A2E-C472686860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8477025" cy="3602736"/>
          </a:xfrm>
          <a:prstGeom prst="rect">
            <a:avLst/>
          </a:prstGeom>
        </p:spPr>
      </p:pic>
      <p:cxnSp>
        <p:nvCxnSpPr>
          <p:cNvPr id="35" name="Straight Connector 34">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387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6C89-305B-4AB7-B325-37209C2115CD}"/>
              </a:ext>
            </a:extLst>
          </p:cNvPr>
          <p:cNvSpPr>
            <a:spLocks noGrp="1"/>
          </p:cNvSpPr>
          <p:nvPr>
            <p:ph type="title"/>
          </p:nvPr>
        </p:nvSpPr>
        <p:spPr/>
        <p:txBody>
          <a:bodyPr>
            <a:normAutofit/>
          </a:bodyPr>
          <a:lstStyle/>
          <a:p>
            <a:r>
              <a:rPr lang="en-US" sz="3600" dirty="0"/>
              <a:t>Benefits or Giving and Receiving Autonomy Support</a:t>
            </a:r>
          </a:p>
        </p:txBody>
      </p:sp>
      <p:sp>
        <p:nvSpPr>
          <p:cNvPr id="3" name="Content Placeholder 2">
            <a:extLst>
              <a:ext uri="{FF2B5EF4-FFF2-40B4-BE49-F238E27FC236}">
                <a16:creationId xmlns:a16="http://schemas.microsoft.com/office/drawing/2014/main" id="{36F431B6-18AB-4A8E-98E2-9404D8A2D8DD}"/>
              </a:ext>
            </a:extLst>
          </p:cNvPr>
          <p:cNvSpPr>
            <a:spLocks noGrp="1"/>
          </p:cNvSpPr>
          <p:nvPr>
            <p:ph idx="1"/>
          </p:nvPr>
        </p:nvSpPr>
        <p:spPr/>
        <p:txBody>
          <a:bodyPr/>
          <a:lstStyle/>
          <a:p>
            <a:r>
              <a:rPr lang="en-US" sz="2400" dirty="0"/>
              <a:t>The quality of the relationship between people is enhanced when autonomy, relatedness, and competence are supported.</a:t>
            </a:r>
          </a:p>
          <a:p>
            <a:endParaRPr lang="en-US" dirty="0"/>
          </a:p>
          <a:p>
            <a:pPr lvl="1"/>
            <a:r>
              <a:rPr lang="en-US" dirty="0"/>
              <a:t>Think of the names of five of your friends. </a:t>
            </a:r>
          </a:p>
          <a:p>
            <a:endParaRPr lang="en-US" dirty="0"/>
          </a:p>
          <a:p>
            <a:endParaRPr lang="en-US" dirty="0"/>
          </a:p>
        </p:txBody>
      </p:sp>
    </p:spTree>
    <p:extLst>
      <p:ext uri="{BB962C8B-B14F-4D97-AF65-F5344CB8AC3E}">
        <p14:creationId xmlns:p14="http://schemas.microsoft.com/office/powerpoint/2010/main" val="271395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6C89-305B-4AB7-B325-37209C2115CD}"/>
              </a:ext>
            </a:extLst>
          </p:cNvPr>
          <p:cNvSpPr>
            <a:spLocks noGrp="1"/>
          </p:cNvSpPr>
          <p:nvPr>
            <p:ph type="title"/>
          </p:nvPr>
        </p:nvSpPr>
        <p:spPr/>
        <p:txBody>
          <a:bodyPr>
            <a:normAutofit/>
          </a:bodyPr>
          <a:lstStyle/>
          <a:p>
            <a:r>
              <a:rPr lang="en-US" sz="3600" dirty="0"/>
              <a:t>Benefits or Giving and Receiving Autonomy Support</a:t>
            </a:r>
          </a:p>
        </p:txBody>
      </p:sp>
      <p:sp>
        <p:nvSpPr>
          <p:cNvPr id="3" name="Content Placeholder 2">
            <a:extLst>
              <a:ext uri="{FF2B5EF4-FFF2-40B4-BE49-F238E27FC236}">
                <a16:creationId xmlns:a16="http://schemas.microsoft.com/office/drawing/2014/main" id="{36F431B6-18AB-4A8E-98E2-9404D8A2D8DD}"/>
              </a:ext>
            </a:extLst>
          </p:cNvPr>
          <p:cNvSpPr>
            <a:spLocks noGrp="1"/>
          </p:cNvSpPr>
          <p:nvPr>
            <p:ph idx="1"/>
          </p:nvPr>
        </p:nvSpPr>
        <p:spPr/>
        <p:txBody>
          <a:bodyPr>
            <a:normAutofit lnSpcReduction="10000"/>
          </a:bodyPr>
          <a:lstStyle/>
          <a:p>
            <a:r>
              <a:rPr lang="en-US" sz="2400" dirty="0"/>
              <a:t>The quality of the relationship between people is enhanced when autonomy, relatedness, and competence are supported.</a:t>
            </a:r>
          </a:p>
          <a:p>
            <a:endParaRPr lang="en-US" dirty="0"/>
          </a:p>
          <a:p>
            <a:r>
              <a:rPr lang="en-US" dirty="0"/>
              <a:t>Do you have a reciprocal relationship where you both try to foster a nurturing environment for each other? What would you answer to the questions below in regards to your interaction with the five people you listed? </a:t>
            </a:r>
          </a:p>
          <a:p>
            <a:endParaRPr lang="en-US" dirty="0"/>
          </a:p>
          <a:p>
            <a:pPr lvl="1"/>
            <a:r>
              <a:rPr lang="en-US" dirty="0"/>
              <a:t>My friend believes that I provide him/her with choices and options (giving autonomy support)</a:t>
            </a:r>
          </a:p>
          <a:p>
            <a:pPr lvl="1"/>
            <a:r>
              <a:rPr lang="en-US" dirty="0"/>
              <a:t>My friend tries to understand how I see things (receiving autonomy support)</a:t>
            </a:r>
          </a:p>
          <a:p>
            <a:pPr lvl="1"/>
            <a:r>
              <a:rPr lang="en-US" dirty="0"/>
              <a:t>When I am with my friend, I feel free to be who I am (autonomy)</a:t>
            </a:r>
          </a:p>
          <a:p>
            <a:pPr lvl="1"/>
            <a:r>
              <a:rPr lang="en-US" dirty="0"/>
              <a:t>When I am with my friend, I feel like a competent person (competence)</a:t>
            </a:r>
          </a:p>
          <a:p>
            <a:pPr lvl="1"/>
            <a:r>
              <a:rPr lang="en-US" dirty="0"/>
              <a:t>When I am with my friend, I feel loved and cared about (relatedness)</a:t>
            </a:r>
          </a:p>
          <a:p>
            <a:endParaRPr lang="en-US" dirty="0"/>
          </a:p>
          <a:p>
            <a:endParaRPr lang="en-US" dirty="0"/>
          </a:p>
        </p:txBody>
      </p:sp>
    </p:spTree>
    <p:extLst>
      <p:ext uri="{BB962C8B-B14F-4D97-AF65-F5344CB8AC3E}">
        <p14:creationId xmlns:p14="http://schemas.microsoft.com/office/powerpoint/2010/main" val="74639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4491-1B1D-4254-B816-90091AF27CB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3708B4B-F8D4-40D3-B097-F686905C5EB2}"/>
              </a:ext>
            </a:extLst>
          </p:cNvPr>
          <p:cNvSpPr>
            <a:spLocks noGrp="1"/>
          </p:cNvSpPr>
          <p:nvPr>
            <p:ph idx="1"/>
          </p:nvPr>
        </p:nvSpPr>
        <p:spPr/>
        <p:txBody>
          <a:bodyPr/>
          <a:lstStyle/>
          <a:p>
            <a:r>
              <a:rPr lang="en-US" dirty="0"/>
              <a:t>Please name and describe:</a:t>
            </a:r>
          </a:p>
          <a:p>
            <a:endParaRPr lang="en-US" dirty="0"/>
          </a:p>
          <a:p>
            <a:pPr lvl="1"/>
            <a:r>
              <a:rPr lang="en-US" dirty="0"/>
              <a:t>Relationship conditions that are satisfying…why? </a:t>
            </a:r>
          </a:p>
          <a:p>
            <a:pPr lvl="1"/>
            <a:r>
              <a:rPr lang="en-US" dirty="0"/>
              <a:t>Relationship conditions that are NOT satisfying…why?</a:t>
            </a:r>
          </a:p>
          <a:p>
            <a:pPr lvl="1"/>
            <a:endParaRPr lang="en-US" dirty="0"/>
          </a:p>
          <a:p>
            <a:pPr lvl="1"/>
            <a:r>
              <a:rPr lang="en-US" dirty="0"/>
              <a:t>Things you feel competent doing…why? </a:t>
            </a:r>
          </a:p>
          <a:p>
            <a:pPr lvl="1"/>
            <a:r>
              <a:rPr lang="en-US" dirty="0"/>
              <a:t>Things you feel NOT competent doing…why?</a:t>
            </a:r>
          </a:p>
          <a:p>
            <a:pPr lvl="1"/>
            <a:endParaRPr lang="en-US" dirty="0"/>
          </a:p>
          <a:p>
            <a:pPr lvl="1"/>
            <a:r>
              <a:rPr lang="en-US" dirty="0"/>
              <a:t>Things that you like engaging in autonomously…why? </a:t>
            </a:r>
          </a:p>
          <a:p>
            <a:pPr lvl="1"/>
            <a:r>
              <a:rPr lang="en-US" dirty="0"/>
              <a:t>Things that you DON’T like engaging in autonomously…why? </a:t>
            </a:r>
          </a:p>
        </p:txBody>
      </p:sp>
    </p:spTree>
    <p:extLst>
      <p:ext uri="{BB962C8B-B14F-4D97-AF65-F5344CB8AC3E}">
        <p14:creationId xmlns:p14="http://schemas.microsoft.com/office/powerpoint/2010/main" val="80451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42AA-5502-4D6E-AF02-80D6FC7901CF}"/>
              </a:ext>
            </a:extLst>
          </p:cNvPr>
          <p:cNvSpPr>
            <a:spLocks noGrp="1"/>
          </p:cNvSpPr>
          <p:nvPr>
            <p:ph type="title"/>
          </p:nvPr>
        </p:nvSpPr>
        <p:spPr/>
        <p:txBody>
          <a:bodyPr/>
          <a:lstStyle/>
          <a:p>
            <a:r>
              <a:rPr lang="en-US" dirty="0"/>
              <a:t>Competence</a:t>
            </a:r>
          </a:p>
        </p:txBody>
      </p:sp>
      <p:sp>
        <p:nvSpPr>
          <p:cNvPr id="3" name="Content Placeholder 2">
            <a:extLst>
              <a:ext uri="{FF2B5EF4-FFF2-40B4-BE49-F238E27FC236}">
                <a16:creationId xmlns:a16="http://schemas.microsoft.com/office/drawing/2014/main" id="{472241C3-3985-4BAB-959E-3D6A6A769B6B}"/>
              </a:ext>
            </a:extLst>
          </p:cNvPr>
          <p:cNvSpPr>
            <a:spLocks noGrp="1"/>
          </p:cNvSpPr>
          <p:nvPr>
            <p:ph idx="1"/>
          </p:nvPr>
        </p:nvSpPr>
        <p:spPr/>
        <p:txBody>
          <a:bodyPr/>
          <a:lstStyle/>
          <a:p>
            <a:r>
              <a:rPr lang="en-US" dirty="0"/>
              <a:t>Competence is the psychological need:</a:t>
            </a:r>
          </a:p>
          <a:p>
            <a:pPr lvl="1"/>
            <a:r>
              <a:rPr lang="en-US" dirty="0"/>
              <a:t>to be effective in interactions with the environment, and it reflects the desire to exercise and extend one’s capacities and skills and, in doing so, to seek out and master optimal and developmentally appropriate challenges. </a:t>
            </a:r>
          </a:p>
          <a:p>
            <a:pPr lvl="1"/>
            <a:r>
              <a:rPr lang="en-US" dirty="0"/>
              <a:t>that generates the willingness to seek out optimal challenges, take them on, and exert persistent effort and strategic thinking until we master them. </a:t>
            </a:r>
          </a:p>
          <a:p>
            <a:pPr lvl="1"/>
            <a:endParaRPr lang="en-US" dirty="0"/>
          </a:p>
          <a:p>
            <a:pPr marL="201168" lvl="1" indent="0">
              <a:buNone/>
            </a:pPr>
            <a:r>
              <a:rPr lang="en-US" dirty="0"/>
              <a:t>The hallmarks of competence are experiences of effectance, mastery, and making progress. </a:t>
            </a:r>
          </a:p>
          <a:p>
            <a:pPr marL="201168" lvl="1" indent="0">
              <a:buNone/>
            </a:pPr>
            <a:endParaRPr lang="en-US" sz="2000" dirty="0"/>
          </a:p>
          <a:p>
            <a:pPr marL="201168" lvl="1" indent="0">
              <a:buNone/>
            </a:pPr>
            <a:r>
              <a:rPr lang="en-US" sz="2000" dirty="0"/>
              <a:t>What kinds of activities can you perform competently?  </a:t>
            </a:r>
          </a:p>
          <a:p>
            <a:pPr marL="201168" lvl="1" indent="0">
              <a:buNone/>
            </a:pPr>
            <a:endParaRPr lang="en-US" dirty="0"/>
          </a:p>
        </p:txBody>
      </p:sp>
    </p:spTree>
    <p:extLst>
      <p:ext uri="{BB962C8B-B14F-4D97-AF65-F5344CB8AC3E}">
        <p14:creationId xmlns:p14="http://schemas.microsoft.com/office/powerpoint/2010/main" val="379174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BE5-8407-4777-88A9-0F0885E533E3}"/>
              </a:ext>
            </a:extLst>
          </p:cNvPr>
          <p:cNvSpPr>
            <a:spLocks noGrp="1"/>
          </p:cNvSpPr>
          <p:nvPr>
            <p:ph type="title"/>
          </p:nvPr>
        </p:nvSpPr>
        <p:spPr/>
        <p:txBody>
          <a:bodyPr/>
          <a:lstStyle/>
          <a:p>
            <a:r>
              <a:rPr lang="en-US" dirty="0"/>
              <a:t>The Pleasure of Optimal Challenge</a:t>
            </a:r>
          </a:p>
        </p:txBody>
      </p:sp>
      <p:sp>
        <p:nvSpPr>
          <p:cNvPr id="3" name="Content Placeholder 2">
            <a:extLst>
              <a:ext uri="{FF2B5EF4-FFF2-40B4-BE49-F238E27FC236}">
                <a16:creationId xmlns:a16="http://schemas.microsoft.com/office/drawing/2014/main" id="{921FEAE9-9047-48FD-90FA-419CB001ADDB}"/>
              </a:ext>
            </a:extLst>
          </p:cNvPr>
          <p:cNvSpPr>
            <a:spLocks noGrp="1"/>
          </p:cNvSpPr>
          <p:nvPr>
            <p:ph idx="1"/>
          </p:nvPr>
        </p:nvSpPr>
        <p:spPr/>
        <p:txBody>
          <a:bodyPr/>
          <a:lstStyle/>
          <a:p>
            <a:r>
              <a:rPr lang="en-US" dirty="0"/>
              <a:t>When we engage in a task that offers a level of difficulty and complexity that is precisely right for our current skills and talents, we feel </a:t>
            </a:r>
            <a:r>
              <a:rPr lang="en-US" b="1" dirty="0"/>
              <a:t>interest</a:t>
            </a:r>
            <a:r>
              <a:rPr lang="en-US" dirty="0"/>
              <a:t>.</a:t>
            </a:r>
          </a:p>
          <a:p>
            <a:r>
              <a:rPr lang="en-US" dirty="0"/>
              <a:t>When we make progress on developing and extending our skills, our psychological need for competence is satisfied – we feel </a:t>
            </a:r>
            <a:r>
              <a:rPr lang="en-US" b="1" dirty="0"/>
              <a:t>enjoyment</a:t>
            </a:r>
            <a:r>
              <a:rPr lang="en-US" dirty="0"/>
              <a:t>. </a:t>
            </a:r>
          </a:p>
          <a:p>
            <a:endParaRPr lang="en-US" dirty="0"/>
          </a:p>
          <a:p>
            <a:r>
              <a:rPr lang="en-US" dirty="0"/>
              <a:t>People experience the greatest pleasure following the success of an optimal challenge.</a:t>
            </a:r>
          </a:p>
          <a:p>
            <a:endParaRPr lang="en-US" dirty="0"/>
          </a:p>
          <a:p>
            <a:r>
              <a:rPr lang="en-US" dirty="0"/>
              <a:t>People get feedback to inform them about their performance, then experience the psychological experience of being challenged. </a:t>
            </a:r>
          </a:p>
        </p:txBody>
      </p:sp>
    </p:spTree>
    <p:extLst>
      <p:ext uri="{BB962C8B-B14F-4D97-AF65-F5344CB8AC3E}">
        <p14:creationId xmlns:p14="http://schemas.microsoft.com/office/powerpoint/2010/main" val="18464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B5F9A-BDC2-4B14-B1CF-24ACF6D731A7}"/>
              </a:ext>
            </a:extLst>
          </p:cNvPr>
          <p:cNvSpPr>
            <a:spLocks noGrp="1"/>
          </p:cNvSpPr>
          <p:nvPr>
            <p:ph type="title"/>
          </p:nvPr>
        </p:nvSpPr>
        <p:spPr>
          <a:xfrm>
            <a:off x="7859485" y="634946"/>
            <a:ext cx="3690257" cy="1450757"/>
          </a:xfrm>
        </p:spPr>
        <p:txBody>
          <a:bodyPr>
            <a:normAutofit/>
          </a:bodyPr>
          <a:lstStyle/>
          <a:p>
            <a:r>
              <a:rPr lang="en-US" dirty="0"/>
              <a:t>Flow</a:t>
            </a:r>
          </a:p>
        </p:txBody>
      </p:sp>
      <p:pic>
        <p:nvPicPr>
          <p:cNvPr id="9" name="Picture 8" descr="A close up of text on a white background&#10;&#10;Description generated with very high confidence">
            <a:extLst>
              <a:ext uri="{FF2B5EF4-FFF2-40B4-BE49-F238E27FC236}">
                <a16:creationId xmlns:a16="http://schemas.microsoft.com/office/drawing/2014/main" id="{379E0AA9-D1DE-4437-98C1-3E6CA0F33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397089"/>
            <a:ext cx="6909801" cy="3800390"/>
          </a:xfrm>
          <a:prstGeom prst="rect">
            <a:avLst/>
          </a:prstGeom>
        </p:spPr>
      </p:pic>
      <p:cxnSp>
        <p:nvCxnSpPr>
          <p:cNvPr id="23" name="Straight Connector 15">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D69AD7-BD82-4DFB-9803-ECF4639FE127}"/>
              </a:ext>
            </a:extLst>
          </p:cNvPr>
          <p:cNvSpPr>
            <a:spLocks noGrp="1"/>
          </p:cNvSpPr>
          <p:nvPr>
            <p:ph idx="1"/>
          </p:nvPr>
        </p:nvSpPr>
        <p:spPr>
          <a:xfrm>
            <a:off x="7859485" y="2198914"/>
            <a:ext cx="3690257" cy="3670180"/>
          </a:xfrm>
        </p:spPr>
        <p:txBody>
          <a:bodyPr>
            <a:normAutofit/>
          </a:bodyPr>
          <a:lstStyle/>
          <a:p>
            <a:r>
              <a:rPr lang="en-US" dirty="0"/>
              <a:t>Flow is:</a:t>
            </a:r>
          </a:p>
          <a:p>
            <a:pPr lvl="1"/>
            <a:r>
              <a:rPr lang="en-US" dirty="0"/>
              <a:t> a state of concentration that involves a holistic absorption and deep involvement in an activity. </a:t>
            </a:r>
          </a:p>
          <a:p>
            <a:pPr lvl="1"/>
            <a:r>
              <a:rPr lang="en-US" dirty="0"/>
              <a:t>such a pleasurable experience that the person often repeats the activity with the hope of experiencing flow again. </a:t>
            </a:r>
          </a:p>
          <a:p>
            <a:pPr lvl="1"/>
            <a:r>
              <a:rPr lang="en-US" dirty="0"/>
              <a:t>when the challenges and skills are perfectly matched. </a:t>
            </a:r>
          </a:p>
        </p:txBody>
      </p:sp>
      <p:sp>
        <p:nvSpPr>
          <p:cNvPr id="24" name="Rectangle 17">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9">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122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745B-8217-49D9-B2FD-6AA0E3265E25}"/>
              </a:ext>
            </a:extLst>
          </p:cNvPr>
          <p:cNvSpPr>
            <a:spLocks noGrp="1"/>
          </p:cNvSpPr>
          <p:nvPr>
            <p:ph type="title"/>
          </p:nvPr>
        </p:nvSpPr>
        <p:spPr/>
        <p:txBody>
          <a:bodyPr/>
          <a:lstStyle/>
          <a:p>
            <a:r>
              <a:rPr lang="en-US" dirty="0"/>
              <a:t>Flow </a:t>
            </a:r>
          </a:p>
        </p:txBody>
      </p:sp>
      <p:sp>
        <p:nvSpPr>
          <p:cNvPr id="3" name="Content Placeholder 2">
            <a:extLst>
              <a:ext uri="{FF2B5EF4-FFF2-40B4-BE49-F238E27FC236}">
                <a16:creationId xmlns:a16="http://schemas.microsoft.com/office/drawing/2014/main" id="{38C826BC-7F43-4F4F-A02D-6141A2E171A1}"/>
              </a:ext>
            </a:extLst>
          </p:cNvPr>
          <p:cNvSpPr>
            <a:spLocks noGrp="1"/>
          </p:cNvSpPr>
          <p:nvPr>
            <p:ph idx="1"/>
          </p:nvPr>
        </p:nvSpPr>
        <p:spPr/>
        <p:txBody>
          <a:bodyPr>
            <a:normAutofit fontScale="85000" lnSpcReduction="20000"/>
          </a:bodyPr>
          <a:lstStyle/>
          <a:p>
            <a:r>
              <a:rPr lang="en-US" dirty="0"/>
              <a:t>Environments that provide structure are more likely to induce a flow state. The following factors provide structure:</a:t>
            </a:r>
          </a:p>
          <a:p>
            <a:pPr lvl="1"/>
            <a:r>
              <a:rPr lang="en-US" dirty="0"/>
              <a:t>clear goals, directions, and learning objectives</a:t>
            </a:r>
          </a:p>
          <a:p>
            <a:pPr lvl="1"/>
            <a:r>
              <a:rPr lang="en-US" dirty="0"/>
              <a:t>helpful guidance and monitoring </a:t>
            </a:r>
          </a:p>
          <a:p>
            <a:pPr lvl="1"/>
            <a:r>
              <a:rPr lang="en-US" dirty="0"/>
              <a:t>clear, constructive, and skill-building feedback </a:t>
            </a:r>
          </a:p>
          <a:p>
            <a:pPr lvl="1"/>
            <a:endParaRPr lang="en-US" dirty="0"/>
          </a:p>
          <a:p>
            <a:r>
              <a:rPr lang="en-US" dirty="0"/>
              <a:t>Feedback comes from four sources (not from 7</a:t>
            </a:r>
            <a:r>
              <a:rPr lang="en-US" baseline="30000" dirty="0"/>
              <a:t>th</a:t>
            </a:r>
            <a:r>
              <a:rPr lang="en-US" dirty="0"/>
              <a:t> edition of text book): </a:t>
            </a:r>
          </a:p>
          <a:p>
            <a:pPr lvl="1"/>
            <a:r>
              <a:rPr lang="en-US" dirty="0"/>
              <a:t>The task itself</a:t>
            </a:r>
          </a:p>
          <a:p>
            <a:pPr lvl="1"/>
            <a:r>
              <a:rPr lang="en-US" dirty="0"/>
              <a:t>Comparisons of one’s current performance with one’s own past performances</a:t>
            </a:r>
          </a:p>
          <a:p>
            <a:pPr lvl="1"/>
            <a:r>
              <a:rPr lang="en-US" dirty="0"/>
              <a:t>Comparisons of one’s current performance with the performance of others</a:t>
            </a:r>
          </a:p>
          <a:p>
            <a:pPr lvl="1"/>
            <a:r>
              <a:rPr lang="en-US" dirty="0"/>
              <a:t>Evaluations of others</a:t>
            </a:r>
          </a:p>
          <a:p>
            <a:r>
              <a:rPr lang="en-US" dirty="0"/>
              <a:t>Failure tolerance:</a:t>
            </a:r>
          </a:p>
          <a:p>
            <a:pPr lvl="1"/>
            <a:r>
              <a:rPr lang="en-US" dirty="0"/>
              <a:t>Failure produces unique opportunities because it has 3 features:</a:t>
            </a:r>
          </a:p>
          <a:p>
            <a:pPr lvl="2"/>
            <a:r>
              <a:rPr lang="en-US" dirty="0"/>
              <a:t>Failure urges people to identify its causes (and eventually its remedy)</a:t>
            </a:r>
          </a:p>
          <a:p>
            <a:pPr lvl="2"/>
            <a:r>
              <a:rPr lang="en-US" dirty="0"/>
              <a:t>Failure prompts people to revise and update their quality of their coping strategies. </a:t>
            </a:r>
          </a:p>
          <a:p>
            <a:pPr lvl="2"/>
            <a:r>
              <a:rPr lang="en-US" dirty="0"/>
              <a:t>Failure prompts people to recognize their need for advice and instruction.</a:t>
            </a:r>
          </a:p>
          <a:p>
            <a:pPr lvl="1"/>
            <a:endParaRPr lang="en-US" dirty="0"/>
          </a:p>
        </p:txBody>
      </p:sp>
    </p:spTree>
    <p:extLst>
      <p:ext uri="{BB962C8B-B14F-4D97-AF65-F5344CB8AC3E}">
        <p14:creationId xmlns:p14="http://schemas.microsoft.com/office/powerpoint/2010/main" val="167579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9CEF-142F-4698-9B48-3EA5A4385213}"/>
              </a:ext>
            </a:extLst>
          </p:cNvPr>
          <p:cNvSpPr>
            <a:spLocks noGrp="1"/>
          </p:cNvSpPr>
          <p:nvPr>
            <p:ph type="title"/>
          </p:nvPr>
        </p:nvSpPr>
        <p:spPr/>
        <p:txBody>
          <a:bodyPr/>
          <a:lstStyle/>
          <a:p>
            <a:r>
              <a:rPr lang="en-US" dirty="0"/>
              <a:t>Relatedness</a:t>
            </a:r>
          </a:p>
        </p:txBody>
      </p:sp>
      <p:sp>
        <p:nvSpPr>
          <p:cNvPr id="3" name="Content Placeholder 2">
            <a:extLst>
              <a:ext uri="{FF2B5EF4-FFF2-40B4-BE49-F238E27FC236}">
                <a16:creationId xmlns:a16="http://schemas.microsoft.com/office/drawing/2014/main" id="{B7AA0030-3F70-48A8-AC5A-A821F0C94BE7}"/>
              </a:ext>
            </a:extLst>
          </p:cNvPr>
          <p:cNvSpPr>
            <a:spLocks noGrp="1"/>
          </p:cNvSpPr>
          <p:nvPr>
            <p:ph idx="1"/>
          </p:nvPr>
        </p:nvSpPr>
        <p:spPr>
          <a:xfrm>
            <a:off x="1097280" y="1845733"/>
            <a:ext cx="10058400" cy="4446209"/>
          </a:xfrm>
        </p:spPr>
        <p:txBody>
          <a:bodyPr>
            <a:normAutofit fontScale="77500" lnSpcReduction="20000"/>
          </a:bodyPr>
          <a:lstStyle/>
          <a:p>
            <a:r>
              <a:rPr lang="en-US" dirty="0"/>
              <a:t>Relatedness is the psychological need to:</a:t>
            </a:r>
          </a:p>
          <a:p>
            <a:pPr lvl="1"/>
            <a:r>
              <a:rPr lang="en-US" dirty="0"/>
              <a:t>establish close emotional bonds and attachments with other people, and it reflects the desire to be emotionally connected and interpersonally involved in warm relationships. </a:t>
            </a:r>
          </a:p>
          <a:p>
            <a:pPr lvl="1"/>
            <a:r>
              <a:rPr lang="en-US" dirty="0"/>
              <a:t>be to care and feel cared for, to love and reel loved. </a:t>
            </a:r>
          </a:p>
          <a:p>
            <a:pPr lvl="1"/>
            <a:r>
              <a:rPr lang="en-US" dirty="0"/>
              <a:t>engage in meaningful social interactions.</a:t>
            </a:r>
          </a:p>
          <a:p>
            <a:r>
              <a:rPr lang="en-US" i="1" dirty="0"/>
              <a:t>The hallmarks of relatedness are feeling socially connected and both giving and receiving care and benevolence to those people (and social organizations) we deem to be significant in our lives. </a:t>
            </a:r>
          </a:p>
          <a:p>
            <a:r>
              <a:rPr lang="en-US" dirty="0"/>
              <a:t>People tend to become close with people who look out for their well-being and who are trust worthy.</a:t>
            </a:r>
          </a:p>
          <a:p>
            <a:r>
              <a:rPr lang="en-US" dirty="0"/>
              <a:t>People tend to drift away from those who are not trust worthy and do not look out for their well-being. </a:t>
            </a:r>
          </a:p>
          <a:p>
            <a:r>
              <a:rPr lang="en-US" dirty="0"/>
              <a:t>Satisfying Relatedness: </a:t>
            </a:r>
          </a:p>
          <a:p>
            <a:pPr lvl="1"/>
            <a:r>
              <a:rPr lang="en-US" dirty="0"/>
              <a:t>Responsiveness</a:t>
            </a:r>
          </a:p>
          <a:p>
            <a:pPr lvl="2"/>
            <a:r>
              <a:rPr lang="en-US" b="1" dirty="0"/>
              <a:t>Understanding</a:t>
            </a:r>
            <a:r>
              <a:rPr lang="en-US" dirty="0"/>
              <a:t> – Communicates authenticity</a:t>
            </a:r>
          </a:p>
          <a:p>
            <a:pPr lvl="2"/>
            <a:r>
              <a:rPr lang="en-US" b="1" dirty="0"/>
              <a:t>Validation</a:t>
            </a:r>
            <a:r>
              <a:rPr lang="en-US" dirty="0"/>
              <a:t> – Communicates liking and acceptance</a:t>
            </a:r>
          </a:p>
          <a:p>
            <a:pPr lvl="2"/>
            <a:r>
              <a:rPr lang="en-US" b="1" dirty="0"/>
              <a:t>Caring</a:t>
            </a:r>
            <a:r>
              <a:rPr lang="en-US" dirty="0"/>
              <a:t> – Communicates concern for one’s well-being </a:t>
            </a:r>
          </a:p>
          <a:p>
            <a:pPr lvl="1"/>
            <a:r>
              <a:rPr lang="en-US" dirty="0"/>
              <a:t>Social Bond:</a:t>
            </a:r>
          </a:p>
          <a:p>
            <a:pPr lvl="2"/>
            <a:r>
              <a:rPr lang="en-US" dirty="0"/>
              <a:t>Cares about welfare</a:t>
            </a:r>
          </a:p>
          <a:p>
            <a:pPr lvl="2"/>
            <a:r>
              <a:rPr lang="en-US" dirty="0"/>
              <a:t>Likes me</a:t>
            </a:r>
          </a:p>
          <a:p>
            <a:pPr lvl="2"/>
            <a:r>
              <a:rPr lang="en-US" dirty="0"/>
              <a:t>Authentic self</a:t>
            </a:r>
          </a:p>
          <a:p>
            <a:endParaRPr lang="en-US" dirty="0"/>
          </a:p>
        </p:txBody>
      </p:sp>
    </p:spTree>
    <p:extLst>
      <p:ext uri="{BB962C8B-B14F-4D97-AF65-F5344CB8AC3E}">
        <p14:creationId xmlns:p14="http://schemas.microsoft.com/office/powerpoint/2010/main" val="347463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2CBE0-8262-43E8-91A9-4F2E372FD0AA}"/>
              </a:ext>
            </a:extLst>
          </p:cNvPr>
          <p:cNvSpPr>
            <a:spLocks noGrp="1"/>
          </p:cNvSpPr>
          <p:nvPr>
            <p:ph type="title"/>
          </p:nvPr>
        </p:nvSpPr>
        <p:spPr>
          <a:xfrm>
            <a:off x="642256" y="642257"/>
            <a:ext cx="3417677" cy="5226837"/>
          </a:xfrm>
        </p:spPr>
        <p:txBody>
          <a:bodyPr anchor="t">
            <a:normAutofit/>
          </a:bodyPr>
          <a:lstStyle/>
          <a:p>
            <a:r>
              <a:rPr lang="en-US" dirty="0"/>
              <a:t>Relatedness</a:t>
            </a:r>
          </a:p>
        </p:txBody>
      </p:sp>
      <p:sp>
        <p:nvSpPr>
          <p:cNvPr id="3" name="Content Placeholder 2">
            <a:extLst>
              <a:ext uri="{FF2B5EF4-FFF2-40B4-BE49-F238E27FC236}">
                <a16:creationId xmlns:a16="http://schemas.microsoft.com/office/drawing/2014/main" id="{FB5AFCF5-8CAB-465F-8761-D708181C57A6}"/>
              </a:ext>
            </a:extLst>
          </p:cNvPr>
          <p:cNvSpPr>
            <a:spLocks noGrp="1"/>
          </p:cNvSpPr>
          <p:nvPr>
            <p:ph idx="1"/>
          </p:nvPr>
        </p:nvSpPr>
        <p:spPr>
          <a:xfrm>
            <a:off x="4713512" y="642258"/>
            <a:ext cx="6847117" cy="3091682"/>
          </a:xfrm>
        </p:spPr>
        <p:txBody>
          <a:bodyPr>
            <a:normAutofit/>
          </a:bodyPr>
          <a:lstStyle/>
          <a:p>
            <a:r>
              <a:rPr lang="en-US" sz="1300" dirty="0"/>
              <a:t>When someone can express their true self, they are more satisfied in the relationship.</a:t>
            </a:r>
          </a:p>
          <a:p>
            <a:r>
              <a:rPr lang="en-US" sz="1300" b="1" dirty="0"/>
              <a:t>Communal relationships </a:t>
            </a:r>
            <a:r>
              <a:rPr lang="en-US" sz="1300" dirty="0"/>
              <a:t>(instead of exchange relationships) satisfy the need for relatedness. </a:t>
            </a:r>
          </a:p>
          <a:p>
            <a:r>
              <a:rPr lang="en-US" sz="1300" dirty="0"/>
              <a:t>Friendship can be established because of proximity and spending time together. </a:t>
            </a:r>
          </a:p>
          <a:p>
            <a:r>
              <a:rPr lang="en-US" sz="1300" dirty="0"/>
              <a:t>The benefits of relatedness need satisfaction are the fruits of any psychological need satisfaction – namely engagement, developmental growth health and well-being. Relatedness promotes positive functioning because it provides the social context for internalization to occur.</a:t>
            </a:r>
          </a:p>
          <a:p>
            <a:r>
              <a:rPr lang="en-US" sz="1300" dirty="0"/>
              <a:t>Internalization flourishes in relationships that provide a rich supply of:</a:t>
            </a:r>
          </a:p>
          <a:p>
            <a:pPr lvl="1"/>
            <a:r>
              <a:rPr lang="en-US" sz="1300" dirty="0"/>
              <a:t>relatedness need satisfaction</a:t>
            </a:r>
          </a:p>
          <a:p>
            <a:pPr lvl="1"/>
            <a:r>
              <a:rPr lang="en-US" sz="1300" dirty="0"/>
              <a:t>personally satisfying rationales that explain why others’ prescriptions and proscriptions will benefit the self</a:t>
            </a:r>
          </a:p>
          <a:p>
            <a:pPr lvl="1"/>
            <a:endParaRPr lang="en-US" sz="1300" dirty="0"/>
          </a:p>
          <a:p>
            <a:endParaRPr lang="en-US" sz="1300" dirty="0"/>
          </a:p>
          <a:p>
            <a:endParaRPr lang="en-US" sz="1300" dirty="0"/>
          </a:p>
        </p:txBody>
      </p:sp>
      <p:pic>
        <p:nvPicPr>
          <p:cNvPr id="5" name="Picture 4">
            <a:extLst>
              <a:ext uri="{FF2B5EF4-FFF2-40B4-BE49-F238E27FC236}">
                <a16:creationId xmlns:a16="http://schemas.microsoft.com/office/drawing/2014/main" id="{B8B64CA3-56A6-47EC-B348-A2174AC4A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986" y="3994485"/>
            <a:ext cx="5578168" cy="1882632"/>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231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9D758-E693-4A7F-9199-45FCA58D775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Satisfying Psychological Needs</a:t>
            </a:r>
          </a:p>
        </p:txBody>
      </p:sp>
      <p:pic>
        <p:nvPicPr>
          <p:cNvPr id="7" name="Content Placeholder 6" descr="A screenshot of a cell phone&#10;&#10;Description generated with very high confidence">
            <a:extLst>
              <a:ext uri="{FF2B5EF4-FFF2-40B4-BE49-F238E27FC236}">
                <a16:creationId xmlns:a16="http://schemas.microsoft.com/office/drawing/2014/main" id="{7143BB64-B207-4DBE-826C-E2F87F53E6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1895776"/>
            <a:ext cx="10916463" cy="2347039"/>
          </a:xfrm>
          <a:prstGeom prst="rect">
            <a:avLst/>
          </a:prstGeom>
        </p:spPr>
      </p:pic>
      <p:cxnSp>
        <p:nvCxnSpPr>
          <p:cNvPr id="20" name="Straight Connector 19">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013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ell phone&#10;&#10;Description generated with high confidence">
            <a:extLst>
              <a:ext uri="{FF2B5EF4-FFF2-40B4-BE49-F238E27FC236}">
                <a16:creationId xmlns:a16="http://schemas.microsoft.com/office/drawing/2014/main" id="{FAE8D68A-7E65-458E-9C55-4A47481FF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522766"/>
            <a:ext cx="6275667" cy="3812467"/>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459FC1-B626-40DD-90E3-49645CEB658F}"/>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Satisfying Psychological Needs</a:t>
            </a: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91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F9AD-1317-471C-9604-1ADE049300BA}"/>
              </a:ext>
            </a:extLst>
          </p:cNvPr>
          <p:cNvSpPr>
            <a:spLocks noGrp="1"/>
          </p:cNvSpPr>
          <p:nvPr>
            <p:ph type="title"/>
          </p:nvPr>
        </p:nvSpPr>
        <p:spPr/>
        <p:txBody>
          <a:bodyPr/>
          <a:lstStyle/>
          <a:p>
            <a:r>
              <a:rPr lang="en-US" dirty="0"/>
              <a:t>Vitality</a:t>
            </a:r>
          </a:p>
        </p:txBody>
      </p:sp>
      <p:sp>
        <p:nvSpPr>
          <p:cNvPr id="3" name="Content Placeholder 2">
            <a:extLst>
              <a:ext uri="{FF2B5EF4-FFF2-40B4-BE49-F238E27FC236}">
                <a16:creationId xmlns:a16="http://schemas.microsoft.com/office/drawing/2014/main" id="{5CD58139-4B26-49AE-A90C-32E5BACDE15A}"/>
              </a:ext>
            </a:extLst>
          </p:cNvPr>
          <p:cNvSpPr>
            <a:spLocks noGrp="1"/>
          </p:cNvSpPr>
          <p:nvPr>
            <p:ph idx="1"/>
          </p:nvPr>
        </p:nvSpPr>
        <p:spPr/>
        <p:txBody>
          <a:bodyPr/>
          <a:lstStyle/>
          <a:p>
            <a:r>
              <a:rPr lang="en-US" dirty="0"/>
              <a:t>Vitality is the energy that is available to the self. </a:t>
            </a:r>
          </a:p>
          <a:p>
            <a:r>
              <a:rPr lang="en-US" dirty="0"/>
              <a:t>Psychological need involvement and satisfaction offer us the psychological nutriments we need to feel vital and well, and the presence of vitality is a rather clear signal that our psychological needs are being met and are well. </a:t>
            </a:r>
          </a:p>
        </p:txBody>
      </p:sp>
    </p:spTree>
    <p:extLst>
      <p:ext uri="{BB962C8B-B14F-4D97-AF65-F5344CB8AC3E}">
        <p14:creationId xmlns:p14="http://schemas.microsoft.com/office/powerpoint/2010/main" val="38431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6C82-B06A-4E08-9118-8832E42343A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2C35697-4474-4535-83A7-9939E51107EE}"/>
              </a:ext>
            </a:extLst>
          </p:cNvPr>
          <p:cNvSpPr>
            <a:spLocks noGrp="1"/>
          </p:cNvSpPr>
          <p:nvPr>
            <p:ph idx="1"/>
          </p:nvPr>
        </p:nvSpPr>
        <p:spPr/>
        <p:txBody>
          <a:bodyPr/>
          <a:lstStyle/>
          <a:p>
            <a:r>
              <a:rPr lang="en-US" dirty="0"/>
              <a:t>You and your friend have made plans to eat well and begin exercising. Two weeks into the plan, your friend begins to show signs of ambivalence towards the plan. How can you create a nurturing environment to help your friend stay motivated?</a:t>
            </a:r>
          </a:p>
          <a:p>
            <a:endParaRPr lang="en-US" dirty="0"/>
          </a:p>
          <a:p>
            <a:r>
              <a:rPr lang="en-US" dirty="0"/>
              <a:t>You are working with a group of children and have to get them to study for an upcoming standardized test. How can you create a nurturing environment to help them to stay motivated to do well? </a:t>
            </a:r>
          </a:p>
          <a:p>
            <a:endParaRPr lang="en-US" dirty="0"/>
          </a:p>
          <a:p>
            <a:r>
              <a:rPr lang="en-US" dirty="0"/>
              <a:t>Your partner is doing a graduate degree and is near completion. While they are writing their thesis, they are having trouble staying motivated. How can you create a nurturing environment to help your partner stay motivated? </a:t>
            </a:r>
          </a:p>
          <a:p>
            <a:endParaRPr lang="en-US" dirty="0"/>
          </a:p>
          <a:p>
            <a:endParaRPr lang="en-US" dirty="0"/>
          </a:p>
        </p:txBody>
      </p:sp>
    </p:spTree>
    <p:extLst>
      <p:ext uri="{BB962C8B-B14F-4D97-AF65-F5344CB8AC3E}">
        <p14:creationId xmlns:p14="http://schemas.microsoft.com/office/powerpoint/2010/main" val="383024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A73093-4B9D-420D-B17E-52293703A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95DA498-D9A2-4DA9-B9DA-B3776E08C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9C21570E-E159-49A6-9891-FA397B7A92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F8DE70-B7AB-4579-A5AE-D3D7215E3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740280"/>
            <a:ext cx="5451627" cy="5057398"/>
          </a:xfrm>
          <a:prstGeom prst="rect">
            <a:avLst/>
          </a:prstGeom>
        </p:spPr>
      </p:pic>
      <p:sp>
        <p:nvSpPr>
          <p:cNvPr id="2" name="Title 1">
            <a:extLst>
              <a:ext uri="{FF2B5EF4-FFF2-40B4-BE49-F238E27FC236}">
                <a16:creationId xmlns:a16="http://schemas.microsoft.com/office/drawing/2014/main" id="{3D5BFE64-2421-4535-B746-6047D73B4C29}"/>
              </a:ext>
            </a:extLst>
          </p:cNvPr>
          <p:cNvSpPr>
            <a:spLocks noGrp="1"/>
          </p:cNvSpPr>
          <p:nvPr>
            <p:ph type="title"/>
          </p:nvPr>
        </p:nvSpPr>
        <p:spPr>
          <a:xfrm>
            <a:off x="6411685" y="634946"/>
            <a:ext cx="5127171" cy="1450757"/>
          </a:xfrm>
        </p:spPr>
        <p:txBody>
          <a:bodyPr>
            <a:normAutofit/>
          </a:bodyPr>
          <a:lstStyle/>
          <a:p>
            <a:r>
              <a:rPr lang="en-US" dirty="0"/>
              <a:t>REVIEW: Intrinsic Motivation</a:t>
            </a:r>
          </a:p>
        </p:txBody>
      </p:sp>
      <p:sp>
        <p:nvSpPr>
          <p:cNvPr id="3" name="Content Placeholder 2">
            <a:extLst>
              <a:ext uri="{FF2B5EF4-FFF2-40B4-BE49-F238E27FC236}">
                <a16:creationId xmlns:a16="http://schemas.microsoft.com/office/drawing/2014/main" id="{D351C7E1-5DA2-4CA5-8F5D-C2F6433C0186}"/>
              </a:ext>
            </a:extLst>
          </p:cNvPr>
          <p:cNvSpPr>
            <a:spLocks noGrp="1"/>
          </p:cNvSpPr>
          <p:nvPr>
            <p:ph idx="1"/>
          </p:nvPr>
        </p:nvSpPr>
        <p:spPr>
          <a:xfrm>
            <a:off x="6411684" y="2198914"/>
            <a:ext cx="5127172" cy="3670180"/>
          </a:xfrm>
        </p:spPr>
        <p:txBody>
          <a:bodyPr>
            <a:normAutofit/>
          </a:bodyPr>
          <a:lstStyle/>
          <a:p>
            <a:r>
              <a:rPr lang="en-US" dirty="0"/>
              <a:t>Intrinsic motivation is the inherent propensity to seek out novelty and challenge, to extend and exercise one’s capacities, to explore, and to learn. </a:t>
            </a:r>
          </a:p>
          <a:p>
            <a:r>
              <a:rPr lang="en-US" dirty="0"/>
              <a:t>It is a natural inclination towards </a:t>
            </a:r>
            <a:r>
              <a:rPr lang="en-US" b="1" dirty="0"/>
              <a:t>exploration</a:t>
            </a:r>
            <a:r>
              <a:rPr lang="en-US" dirty="0"/>
              <a:t>, </a:t>
            </a:r>
            <a:r>
              <a:rPr lang="en-US" b="1" dirty="0"/>
              <a:t>spontaneous interest</a:t>
            </a:r>
            <a:r>
              <a:rPr lang="en-US" dirty="0"/>
              <a:t>, and </a:t>
            </a:r>
            <a:r>
              <a:rPr lang="en-US" b="1" dirty="0"/>
              <a:t>environmental mastery </a:t>
            </a:r>
            <a:r>
              <a:rPr lang="en-US" dirty="0"/>
              <a:t>that emerges from innate strivings for personal growth and from experiences of psychological needs satisfaction.</a:t>
            </a:r>
          </a:p>
        </p:txBody>
      </p:sp>
    </p:spTree>
    <p:extLst>
      <p:ext uri="{BB962C8B-B14F-4D97-AF65-F5344CB8AC3E}">
        <p14:creationId xmlns:p14="http://schemas.microsoft.com/office/powerpoint/2010/main" val="385628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p:txBody>
      </p:sp>
    </p:spTree>
    <p:extLst>
      <p:ext uri="{BB962C8B-B14F-4D97-AF65-F5344CB8AC3E}">
        <p14:creationId xmlns:p14="http://schemas.microsoft.com/office/powerpoint/2010/main" val="242282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(2015) Understanding Motivation and Emotion, 6</a:t>
            </a:r>
            <a:r>
              <a:rPr lang="en-CA" baseline="30000" dirty="0"/>
              <a:t>th</a:t>
            </a:r>
            <a:r>
              <a:rPr lang="en-CA" dirty="0"/>
              <a:t> ed. John Wiley and Sons</a:t>
            </a:r>
          </a:p>
          <a:p>
            <a:r>
              <a:rPr lang="en-CA" dirty="0"/>
              <a:t>Reeve, J. (2018) Understanding Motivation and Emotion, 7</a:t>
            </a:r>
            <a:r>
              <a:rPr lang="en-CA" baseline="30000" dirty="0"/>
              <a:t>th</a:t>
            </a:r>
            <a:r>
              <a:rPr lang="en-CA" dirty="0"/>
              <a:t> ed. John Wiley and Sons</a:t>
            </a:r>
          </a:p>
          <a:p>
            <a:endParaRPr lang="en-CA" dirty="0"/>
          </a:p>
          <a:p>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6979-A13B-4C80-8067-E6838C060FF1}"/>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ADCB72F5-5DB0-42F0-8FD8-DB047E345B00}"/>
              </a:ext>
            </a:extLst>
          </p:cNvPr>
          <p:cNvSpPr>
            <a:spLocks noGrp="1"/>
          </p:cNvSpPr>
          <p:nvPr>
            <p:ph idx="1"/>
          </p:nvPr>
        </p:nvSpPr>
        <p:spPr/>
        <p:txBody>
          <a:bodyPr>
            <a:normAutofit fontScale="85000" lnSpcReduction="10000"/>
          </a:bodyPr>
          <a:lstStyle/>
          <a:p>
            <a:r>
              <a:rPr lang="en-US" dirty="0"/>
              <a:t>What are psychological needs? What are organismic psychological needs? What are benefits of need satisfaction? What is need frustration? How does it affect well being? What is the dial-process model in supportive and </a:t>
            </a:r>
            <a:r>
              <a:rPr lang="en-US" dirty="0" err="1"/>
              <a:t>thwartive</a:t>
            </a:r>
            <a:r>
              <a:rPr lang="en-US" dirty="0"/>
              <a:t> relationships? </a:t>
            </a:r>
          </a:p>
          <a:p>
            <a:r>
              <a:rPr lang="en-US" dirty="0"/>
              <a:t>What is autonomy? What is autonomy support? What are the contrasting interpersonal tones that define autonomy supportive and controlling motivational styles? What are interpersonal behaviours associated with autonomy support? What is the conundrum of choice? What are benefits that people get from an autonomy supportive environment? </a:t>
            </a:r>
          </a:p>
          <a:p>
            <a:r>
              <a:rPr lang="en-US" dirty="0"/>
              <a:t>What is competence? What is an optimal challenge? What is flow? Please describe the flow model by naming each component in the graph and describing how it relates to motivation and well-being? How can the environment be structured to facilitate flow? How does failure tolerance relate to the need for competence? </a:t>
            </a:r>
          </a:p>
          <a:p>
            <a:r>
              <a:rPr lang="en-US" dirty="0"/>
              <a:t>What is relatedness? What constitutes a satisfying relationship? What are ways to support relatedness? What are three ways to support responsiveness?  What is a communal and exchange relationship? Which is more satisfying? What are the benefits of relatedness? Please describe the engagement model to illustrate the motivational significance of autonomy support, structure and involvement (Figure 6.7). </a:t>
            </a:r>
          </a:p>
          <a:p>
            <a:r>
              <a:rPr lang="en-US" dirty="0"/>
              <a:t>What is vitality and how does it relate </a:t>
            </a:r>
            <a:r>
              <a:rPr lang="en-US"/>
              <a:t>to psychological needs? </a:t>
            </a:r>
            <a:endParaRPr lang="en-US" dirty="0"/>
          </a:p>
        </p:txBody>
      </p:sp>
    </p:spTree>
    <p:extLst>
      <p:ext uri="{BB962C8B-B14F-4D97-AF65-F5344CB8AC3E}">
        <p14:creationId xmlns:p14="http://schemas.microsoft.com/office/powerpoint/2010/main" val="327875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277A-E388-4172-A708-A0559D58B777}"/>
              </a:ext>
            </a:extLst>
          </p:cNvPr>
          <p:cNvSpPr>
            <a:spLocks noGrp="1"/>
          </p:cNvSpPr>
          <p:nvPr>
            <p:ph type="title"/>
          </p:nvPr>
        </p:nvSpPr>
        <p:spPr/>
        <p:txBody>
          <a:bodyPr/>
          <a:lstStyle/>
          <a:p>
            <a:r>
              <a:rPr lang="en-US" dirty="0"/>
              <a:t>REVIEW – Psychological Needs</a:t>
            </a:r>
          </a:p>
        </p:txBody>
      </p:sp>
      <p:sp>
        <p:nvSpPr>
          <p:cNvPr id="3" name="Content Placeholder 2">
            <a:extLst>
              <a:ext uri="{FF2B5EF4-FFF2-40B4-BE49-F238E27FC236}">
                <a16:creationId xmlns:a16="http://schemas.microsoft.com/office/drawing/2014/main" id="{4FA7B2BC-0495-49D1-8203-74AEA555E661}"/>
              </a:ext>
            </a:extLst>
          </p:cNvPr>
          <p:cNvSpPr>
            <a:spLocks noGrp="1"/>
          </p:cNvSpPr>
          <p:nvPr>
            <p:ph idx="1"/>
          </p:nvPr>
        </p:nvSpPr>
        <p:spPr/>
        <p:txBody>
          <a:bodyPr/>
          <a:lstStyle/>
          <a:p>
            <a:r>
              <a:rPr lang="en-US" b="1" dirty="0"/>
              <a:t>Competence</a:t>
            </a:r>
            <a:br>
              <a:rPr lang="en-US" b="1" dirty="0"/>
            </a:br>
            <a:r>
              <a:rPr lang="en-US" b="1" dirty="0"/>
              <a:t>Relatedness</a:t>
            </a:r>
            <a:br>
              <a:rPr lang="en-US" b="1" dirty="0"/>
            </a:br>
            <a:r>
              <a:rPr lang="en-US" b="1" dirty="0"/>
              <a:t>Autonomy</a:t>
            </a:r>
          </a:p>
          <a:p>
            <a:endParaRPr lang="en-US" b="1" dirty="0"/>
          </a:p>
          <a:p>
            <a:pPr lvl="1"/>
            <a:r>
              <a:rPr lang="en-US" dirty="0"/>
              <a:t>When an activity taps into and involves our psychological needs, we feel </a:t>
            </a:r>
            <a:r>
              <a:rPr lang="en-US" b="1" dirty="0"/>
              <a:t>interest</a:t>
            </a:r>
            <a:r>
              <a:rPr lang="en-US" dirty="0"/>
              <a:t>.</a:t>
            </a:r>
          </a:p>
          <a:p>
            <a:pPr lvl="1"/>
            <a:r>
              <a:rPr lang="en-US" dirty="0"/>
              <a:t>When an activity satisfies a psychological need, we feel </a:t>
            </a:r>
            <a:r>
              <a:rPr lang="en-US" b="1" dirty="0"/>
              <a:t>enjoyment</a:t>
            </a:r>
            <a:r>
              <a:rPr lang="en-US" dirty="0"/>
              <a:t>. </a:t>
            </a:r>
          </a:p>
          <a:p>
            <a:pPr lvl="1"/>
            <a:r>
              <a:rPr lang="en-US" dirty="0"/>
              <a:t>The energy generated by psychological needs are </a:t>
            </a:r>
            <a:r>
              <a:rPr lang="en-US" b="1" dirty="0"/>
              <a:t>proactive</a:t>
            </a:r>
            <a:r>
              <a:rPr lang="en-US" dirty="0"/>
              <a:t>. </a:t>
            </a:r>
          </a:p>
          <a:p>
            <a:pPr lvl="1"/>
            <a:r>
              <a:rPr lang="en-US" dirty="0"/>
              <a:t>Autonomy, competence, and relatedness are </a:t>
            </a:r>
            <a:r>
              <a:rPr lang="en-US" b="1" dirty="0"/>
              <a:t>organismic needs</a:t>
            </a:r>
            <a:r>
              <a:rPr lang="en-US" dirty="0"/>
              <a:t>. </a:t>
            </a:r>
          </a:p>
        </p:txBody>
      </p:sp>
    </p:spTree>
    <p:extLst>
      <p:ext uri="{BB962C8B-B14F-4D97-AF65-F5344CB8AC3E}">
        <p14:creationId xmlns:p14="http://schemas.microsoft.com/office/powerpoint/2010/main" val="381111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9844-9D33-4F5B-AAA8-14F2C85C5AD0}"/>
              </a:ext>
            </a:extLst>
          </p:cNvPr>
          <p:cNvSpPr>
            <a:spLocks noGrp="1"/>
          </p:cNvSpPr>
          <p:nvPr>
            <p:ph type="title"/>
          </p:nvPr>
        </p:nvSpPr>
        <p:spPr/>
        <p:txBody>
          <a:bodyPr/>
          <a:lstStyle/>
          <a:p>
            <a:r>
              <a:rPr lang="en-US" dirty="0"/>
              <a:t>REVIEW – Organismic Needs</a:t>
            </a:r>
          </a:p>
        </p:txBody>
      </p:sp>
      <p:sp>
        <p:nvSpPr>
          <p:cNvPr id="3" name="Content Placeholder 2">
            <a:extLst>
              <a:ext uri="{FF2B5EF4-FFF2-40B4-BE49-F238E27FC236}">
                <a16:creationId xmlns:a16="http://schemas.microsoft.com/office/drawing/2014/main" id="{13D54D07-2E34-4F75-93F9-D34A8894DB19}"/>
              </a:ext>
            </a:extLst>
          </p:cNvPr>
          <p:cNvSpPr>
            <a:spLocks noGrp="1"/>
          </p:cNvSpPr>
          <p:nvPr>
            <p:ph idx="1"/>
          </p:nvPr>
        </p:nvSpPr>
        <p:spPr/>
        <p:txBody>
          <a:bodyPr/>
          <a:lstStyle/>
          <a:p>
            <a:r>
              <a:rPr lang="en-US" dirty="0"/>
              <a:t>Organismic needs theories:</a:t>
            </a:r>
          </a:p>
          <a:p>
            <a:pPr lvl="1"/>
            <a:r>
              <a:rPr lang="en-US" dirty="0"/>
              <a:t>Get their name from the word organism, which means alive and in active exchange with the environment. </a:t>
            </a:r>
          </a:p>
          <a:p>
            <a:pPr lvl="1"/>
            <a:r>
              <a:rPr lang="en-US" dirty="0"/>
              <a:t>When environments are supportive and provide what is needed, organisms thrive – when environments are hostile and withhold what is needed, organisms suffer. </a:t>
            </a:r>
          </a:p>
          <a:p>
            <a:pPr lvl="1"/>
            <a:r>
              <a:rPr lang="en-US" dirty="0"/>
              <a:t>Organisms need flexibility to accommodate a changing environment. </a:t>
            </a:r>
          </a:p>
          <a:p>
            <a:pPr lvl="1"/>
            <a:r>
              <a:rPr lang="en-US" dirty="0"/>
              <a:t>Organismic theories are the opposite of mechanistic approaches. </a:t>
            </a:r>
          </a:p>
          <a:p>
            <a:pPr lvl="1"/>
            <a:r>
              <a:rPr lang="en-US" dirty="0"/>
              <a:t>The focus of organismic theories is on how organisms initiate interactions with the environment, how environments change, and how organisms learn, adapt, change, and grow as a function of those environmental transactions. </a:t>
            </a:r>
          </a:p>
        </p:txBody>
      </p:sp>
    </p:spTree>
    <p:extLst>
      <p:ext uri="{BB962C8B-B14F-4D97-AF65-F5344CB8AC3E}">
        <p14:creationId xmlns:p14="http://schemas.microsoft.com/office/powerpoint/2010/main" val="337700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9DC1-ADB1-4A85-8637-EBE76062861C}"/>
              </a:ext>
            </a:extLst>
          </p:cNvPr>
          <p:cNvSpPr>
            <a:spLocks noGrp="1"/>
          </p:cNvSpPr>
          <p:nvPr>
            <p:ph type="title"/>
          </p:nvPr>
        </p:nvSpPr>
        <p:spPr/>
        <p:txBody>
          <a:bodyPr/>
          <a:lstStyle/>
          <a:p>
            <a:r>
              <a:rPr lang="en-US" dirty="0"/>
              <a:t>REVIEW – Benefits of Need Satisfaction</a:t>
            </a:r>
          </a:p>
        </p:txBody>
      </p:sp>
      <p:sp>
        <p:nvSpPr>
          <p:cNvPr id="3" name="Content Placeholder 2">
            <a:extLst>
              <a:ext uri="{FF2B5EF4-FFF2-40B4-BE49-F238E27FC236}">
                <a16:creationId xmlns:a16="http://schemas.microsoft.com/office/drawing/2014/main" id="{107B5443-F827-4CA9-B401-ED3A6991ACC5}"/>
              </a:ext>
            </a:extLst>
          </p:cNvPr>
          <p:cNvSpPr>
            <a:spLocks noGrp="1"/>
          </p:cNvSpPr>
          <p:nvPr>
            <p:ph idx="1"/>
          </p:nvPr>
        </p:nvSpPr>
        <p:spPr/>
        <p:txBody>
          <a:bodyPr/>
          <a:lstStyle/>
          <a:p>
            <a:r>
              <a:rPr lang="en-US" dirty="0"/>
              <a:t>Engagement</a:t>
            </a:r>
          </a:p>
          <a:p>
            <a:r>
              <a:rPr lang="en-US" dirty="0"/>
              <a:t>Personal growth</a:t>
            </a:r>
          </a:p>
          <a:p>
            <a:r>
              <a:rPr lang="en-US" dirty="0"/>
              <a:t>Intrinsic motivation</a:t>
            </a:r>
          </a:p>
          <a:p>
            <a:r>
              <a:rPr lang="en-US" dirty="0"/>
              <a:t>Internalization</a:t>
            </a:r>
          </a:p>
          <a:p>
            <a:r>
              <a:rPr lang="en-US" dirty="0"/>
              <a:t>Health</a:t>
            </a:r>
          </a:p>
          <a:p>
            <a:r>
              <a:rPr lang="en-US" dirty="0"/>
              <a:t>Well-being</a:t>
            </a:r>
          </a:p>
        </p:txBody>
      </p:sp>
    </p:spTree>
    <p:extLst>
      <p:ext uri="{BB962C8B-B14F-4D97-AF65-F5344CB8AC3E}">
        <p14:creationId xmlns:p14="http://schemas.microsoft.com/office/powerpoint/2010/main" val="118101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34B8-EE28-4C2E-A6F5-04159F3D6981}"/>
              </a:ext>
            </a:extLst>
          </p:cNvPr>
          <p:cNvSpPr>
            <a:spLocks noGrp="1"/>
          </p:cNvSpPr>
          <p:nvPr>
            <p:ph type="title"/>
          </p:nvPr>
        </p:nvSpPr>
        <p:spPr/>
        <p:txBody>
          <a:bodyPr/>
          <a:lstStyle/>
          <a:p>
            <a:r>
              <a:rPr lang="en-US" dirty="0"/>
              <a:t>REVIEW: Extent of Engagement</a:t>
            </a:r>
          </a:p>
        </p:txBody>
      </p:sp>
      <p:pic>
        <p:nvPicPr>
          <p:cNvPr id="5" name="Content Placeholder 4">
            <a:extLst>
              <a:ext uri="{FF2B5EF4-FFF2-40B4-BE49-F238E27FC236}">
                <a16:creationId xmlns:a16="http://schemas.microsoft.com/office/drawing/2014/main" id="{0FBA1864-25C6-414E-95E7-815DC15F5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0572" y="1810111"/>
            <a:ext cx="5626449" cy="4306108"/>
          </a:xfrm>
        </p:spPr>
      </p:pic>
    </p:spTree>
    <p:extLst>
      <p:ext uri="{BB962C8B-B14F-4D97-AF65-F5344CB8AC3E}">
        <p14:creationId xmlns:p14="http://schemas.microsoft.com/office/powerpoint/2010/main" val="101100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6FBBE14-EF79-4D84-90BE-E85CF91B8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28055"/>
            <a:ext cx="6912217" cy="4078207"/>
          </a:xfrm>
          <a:prstGeom prst="rect">
            <a:avLst/>
          </a:prstGeom>
        </p:spPr>
      </p:pic>
      <p:sp>
        <p:nvSpPr>
          <p:cNvPr id="2" name="Title 1">
            <a:extLst>
              <a:ext uri="{FF2B5EF4-FFF2-40B4-BE49-F238E27FC236}">
                <a16:creationId xmlns:a16="http://schemas.microsoft.com/office/drawing/2014/main" id="{D21DC882-E1C9-4D2A-A6E7-DD6175DE51B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dirty="0">
                <a:solidFill>
                  <a:schemeClr val="tx1">
                    <a:lumMod val="85000"/>
                    <a:lumOff val="15000"/>
                  </a:schemeClr>
                </a:solidFill>
              </a:rPr>
              <a:t>REVIEW – Person-Environment Dialectic</a:t>
            </a:r>
          </a:p>
        </p:txBody>
      </p:sp>
    </p:spTree>
    <p:extLst>
      <p:ext uri="{BB962C8B-B14F-4D97-AF65-F5344CB8AC3E}">
        <p14:creationId xmlns:p14="http://schemas.microsoft.com/office/powerpoint/2010/main" val="329682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33CA6-8CF3-4968-8BDF-F07293C84DD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REVIEW – Dual-Process Model in Supportive and </a:t>
            </a:r>
            <a:r>
              <a:rPr lang="en-US" sz="3300" dirty="0" err="1">
                <a:solidFill>
                  <a:schemeClr val="tx1">
                    <a:lumMod val="85000"/>
                    <a:lumOff val="15000"/>
                  </a:schemeClr>
                </a:solidFill>
              </a:rPr>
              <a:t>Thwartive</a:t>
            </a:r>
            <a:r>
              <a:rPr lang="en-US" sz="3300" dirty="0">
                <a:solidFill>
                  <a:schemeClr val="tx1">
                    <a:lumMod val="85000"/>
                    <a:lumOff val="15000"/>
                  </a:schemeClr>
                </a:solidFill>
              </a:rPr>
              <a:t> Relationships</a:t>
            </a:r>
          </a:p>
        </p:txBody>
      </p:sp>
      <p:pic>
        <p:nvPicPr>
          <p:cNvPr id="5" name="Content Placeholder 4" descr="A screenshot of a cell phone&#10;&#10;Description generated with very high confidence">
            <a:extLst>
              <a:ext uri="{FF2B5EF4-FFF2-40B4-BE49-F238E27FC236}">
                <a16:creationId xmlns:a16="http://schemas.microsoft.com/office/drawing/2014/main" id="{2321083E-3A29-4A92-AFCA-4B9482658F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9178945" cy="3602736"/>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975698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38</TotalTime>
  <Words>2054</Words>
  <Application>Microsoft Office PowerPoint</Application>
  <PresentationFormat>Widescreen</PresentationFormat>
  <Paragraphs>187</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Calibri</vt:lpstr>
      <vt:lpstr>Calibri Light</vt:lpstr>
      <vt:lpstr>Retrospect</vt:lpstr>
      <vt:lpstr>Motivation and Emotion in Daily Life</vt:lpstr>
      <vt:lpstr>Discussion</vt:lpstr>
      <vt:lpstr>REVIEW: Intrinsic Motivation</vt:lpstr>
      <vt:lpstr>REVIEW – Psychological Needs</vt:lpstr>
      <vt:lpstr>REVIEW – Organismic Needs</vt:lpstr>
      <vt:lpstr>REVIEW – Benefits of Need Satisfaction</vt:lpstr>
      <vt:lpstr>REVIEW: Extent of Engagement</vt:lpstr>
      <vt:lpstr>REVIEW – Person-Environment Dialectic</vt:lpstr>
      <vt:lpstr>REVIEW – Dual-Process Model in Supportive and Thwartive Relationships</vt:lpstr>
      <vt:lpstr>REVIEW – Person-Environment Synthesis vs Conflict</vt:lpstr>
      <vt:lpstr>Autonomy</vt:lpstr>
      <vt:lpstr>Autonomy</vt:lpstr>
      <vt:lpstr>Autonomy</vt:lpstr>
      <vt:lpstr>The Conundrum of Choice</vt:lpstr>
      <vt:lpstr>Autonomy vs Control (Not from the 7th edition of the text)</vt:lpstr>
      <vt:lpstr>Encouraging &amp; Thwarting Need for Autonomy</vt:lpstr>
      <vt:lpstr>Benefits from Autonomy Support</vt:lpstr>
      <vt:lpstr>Benefits or Giving and Receiving Autonomy Support</vt:lpstr>
      <vt:lpstr>Benefits or Giving and Receiving Autonomy Support</vt:lpstr>
      <vt:lpstr>Competence</vt:lpstr>
      <vt:lpstr>The Pleasure of Optimal Challenge</vt:lpstr>
      <vt:lpstr>Flow</vt:lpstr>
      <vt:lpstr>Flow </vt:lpstr>
      <vt:lpstr>Relatedness</vt:lpstr>
      <vt:lpstr>Relatedness</vt:lpstr>
      <vt:lpstr>Satisfying Psychological Needs</vt:lpstr>
      <vt:lpstr>Satisfying Psychological Needs</vt:lpstr>
      <vt:lpstr>Vitality</vt:lpstr>
      <vt:lpstr>Discussion</vt:lpstr>
      <vt:lpstr>Thank you!</vt:lpstr>
      <vt:lpstr>Bibliography</vt:lpstr>
      <vt:lpstr>Learning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 in Daily Life</dc:title>
  <dc:creator>Erik Chevrier</dc:creator>
  <cp:lastModifiedBy>Erik Chevrier</cp:lastModifiedBy>
  <cp:revision>11</cp:revision>
  <dcterms:created xsi:type="dcterms:W3CDTF">2019-02-11T17:19:55Z</dcterms:created>
  <dcterms:modified xsi:type="dcterms:W3CDTF">2019-03-11T06:09:39Z</dcterms:modified>
</cp:coreProperties>
</file>