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7" r:id="rId2"/>
    <p:sldId id="289" r:id="rId3"/>
    <p:sldId id="297" r:id="rId4"/>
    <p:sldId id="317" r:id="rId5"/>
    <p:sldId id="293" r:id="rId6"/>
    <p:sldId id="294" r:id="rId7"/>
    <p:sldId id="295" r:id="rId8"/>
    <p:sldId id="324" r:id="rId9"/>
    <p:sldId id="325" r:id="rId10"/>
    <p:sldId id="296" r:id="rId11"/>
    <p:sldId id="329" r:id="rId12"/>
    <p:sldId id="311" r:id="rId13"/>
    <p:sldId id="326" r:id="rId14"/>
    <p:sldId id="331" r:id="rId15"/>
    <p:sldId id="333" r:id="rId16"/>
    <p:sldId id="344" r:id="rId17"/>
    <p:sldId id="345" r:id="rId18"/>
    <p:sldId id="343" r:id="rId19"/>
    <p:sldId id="346" r:id="rId20"/>
    <p:sldId id="330" r:id="rId21"/>
    <p:sldId id="332" r:id="rId22"/>
    <p:sldId id="334" r:id="rId23"/>
    <p:sldId id="302" r:id="rId24"/>
    <p:sldId id="306" r:id="rId25"/>
    <p:sldId id="303" r:id="rId26"/>
    <p:sldId id="304" r:id="rId27"/>
    <p:sldId id="305" r:id="rId28"/>
    <p:sldId id="335" r:id="rId29"/>
    <p:sldId id="336" r:id="rId30"/>
    <p:sldId id="337" r:id="rId31"/>
    <p:sldId id="338" r:id="rId32"/>
    <p:sldId id="339" r:id="rId33"/>
    <p:sldId id="340" r:id="rId34"/>
    <p:sldId id="341" r:id="rId35"/>
    <p:sldId id="342" r:id="rId36"/>
    <p:sldId id="308" r:id="rId37"/>
    <p:sldId id="314" r:id="rId38"/>
    <p:sldId id="315" r:id="rId39"/>
    <p:sldId id="323" r:id="rId40"/>
    <p:sldId id="29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395BF-A852-48DF-B5B0-CDF00B6C9969}" type="datetimeFigureOut">
              <a:rPr lang="en-CA" smtClean="0"/>
              <a:t>2019-02-15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0"/>
          <p:cNvSpPr>
            <a:spLocks noGrp="1" noChangeArrowheads="1"/>
          </p:cNvSpPr>
          <p:nvPr>
            <p:ph type="sldNum"/>
          </p:nvPr>
        </p:nvSpPr>
        <p:spPr>
          <a:ln/>
        </p:spPr>
        <p:txBody>
          <a:bodyPr/>
          <a:lstStyle/>
          <a:p>
            <a:fld id="{4329B99B-FF27-4DCA-829A-347C47E409A9}" type="slidenum">
              <a:rPr lang="en-CA" altLang="en-US"/>
              <a:pPr/>
              <a:t>4</a:t>
            </a:fld>
            <a:endParaRPr lang="en-CA" altLang="en-US"/>
          </a:p>
        </p:txBody>
      </p:sp>
      <p:sp>
        <p:nvSpPr>
          <p:cNvPr id="1945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77875" y="4776788"/>
            <a:ext cx="6197600" cy="4506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7749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2/15/2019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mcrp.org/media-and-internet-concentration-in-canada-1984-2017-updated/" TargetMode="External"/><Relationship Id="rId2" Type="http://schemas.openxmlformats.org/officeDocument/2006/relationships/hyperlink" Target="http://www.cmcrp.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hyperlink" Target="http://www.cmcrp.org/wp-content/uploads/2016/11/Media_Internet_Concentration_in_Canada_Report_2015.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cmcrp.org/media-and-internet-concentration-in-canada-1984-2017-updat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mcrp.org/media-and-internet-concentration-in-canada-1984-2017-update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mcrp.org/media-and-internet-concentration-in-canada-1984-2017-update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mcrp.org/media-and-internet-concentration-in-canada-1984-2017-updat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blog.fagstei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TOlURndRi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bdpucXyZNCM" TargetMode="External"/><Relationship Id="rId4" Type="http://schemas.openxmlformats.org/officeDocument/2006/relationships/hyperlink" Target="https://www.youtube.com/watch?v=HAxee1QN0hw"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nrBQEAM3rE" TargetMode="External"/><Relationship Id="rId2" Type="http://schemas.openxmlformats.org/officeDocument/2006/relationships/hyperlink" Target="https://www.youtube.com/watch?v=tTBWfkE7BX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nrBQEAM3rE" TargetMode="External"/><Relationship Id="rId2" Type="http://schemas.openxmlformats.org/officeDocument/2006/relationships/hyperlink" Target="https://www.youtube.com/watch?v=tTBWfkE7BX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ublications.gc.ca/Collection-R/LoPBdP/BP/prb9935-e.htm" TargetMode="External"/><Relationship Id="rId2" Type="http://schemas.openxmlformats.org/officeDocument/2006/relationships/hyperlink" Target="http://publications.gc.ca/Collection-R/LoPBdP/BP/prb9935-e.htm#A.%20The%20Daveytxt"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rtc.gc.ca/eng/archive/2008/pb2008-4.htm" TargetMode="External"/><Relationship Id="rId2" Type="http://schemas.openxmlformats.org/officeDocument/2006/relationships/hyperlink" Target="http://crtc.gc.ca/eng/bl-el.htm" TargetMode="External"/><Relationship Id="rId1" Type="http://schemas.openxmlformats.org/officeDocument/2006/relationships/slideLayout" Target="../slideLayouts/slideLayout2.xml"/><Relationship Id="rId4" Type="http://schemas.openxmlformats.org/officeDocument/2006/relationships/hyperlink" Target="http://www.cmcrp.org/wp-content/uploads/2016/11/Media_Internet_Concentration_in_Canada_Report_20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US" dirty="0"/>
              <a:t>Political Economy of the media in </a:t>
            </a:r>
            <a:r>
              <a:rPr lang="en-US" dirty="0" err="1"/>
              <a:t>canada</a:t>
            </a:r>
            <a:endParaRPr lang="en-US" dirty="0"/>
          </a:p>
          <a:p>
            <a:r>
              <a:rPr lang="en-CA" dirty="0"/>
              <a:t>Erik Chevrier</a:t>
            </a:r>
          </a:p>
          <a:p>
            <a:r>
              <a:rPr lang="en-CA" dirty="0"/>
              <a:t>February 15, 2019</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Media Concentration Research Project</a:t>
            </a:r>
          </a:p>
        </p:txBody>
      </p:sp>
      <p:sp>
        <p:nvSpPr>
          <p:cNvPr id="3" name="Content Placeholder 2"/>
          <p:cNvSpPr>
            <a:spLocks noGrp="1"/>
          </p:cNvSpPr>
          <p:nvPr>
            <p:ph idx="1"/>
          </p:nvPr>
        </p:nvSpPr>
        <p:spPr/>
        <p:txBody>
          <a:bodyPr/>
          <a:lstStyle/>
          <a:p>
            <a:r>
              <a:rPr lang="en-US" dirty="0">
                <a:hlinkClick r:id="rId2"/>
              </a:rPr>
              <a:t>Canadian Media Concentration Research Project Website</a:t>
            </a:r>
            <a:endParaRPr lang="en-US" dirty="0"/>
          </a:p>
          <a:p>
            <a:endParaRPr lang="en-US" dirty="0"/>
          </a:p>
          <a:p>
            <a:endParaRPr lang="en-US" dirty="0"/>
          </a:p>
          <a:p>
            <a:r>
              <a:rPr lang="en-US" dirty="0">
                <a:hlinkClick r:id="rId3"/>
              </a:rPr>
              <a:t>An updated report on </a:t>
            </a:r>
            <a:r>
              <a:rPr lang="en-US" i="1" dirty="0">
                <a:hlinkClick r:id="rId3"/>
              </a:rPr>
              <a:t>Media Ownership and Concentration in Canada</a:t>
            </a:r>
            <a:r>
              <a:rPr lang="en-US" dirty="0">
                <a:hlinkClick r:id="rId3"/>
              </a:rPr>
              <a:t> by Dwayne </a:t>
            </a:r>
            <a:r>
              <a:rPr lang="en-US" dirty="0" err="1">
                <a:hlinkClick r:id="rId3"/>
              </a:rPr>
              <a:t>Winseck</a:t>
            </a:r>
            <a:r>
              <a:rPr lang="en-US" dirty="0">
                <a:hlinkClick r:id="rId3"/>
              </a:rPr>
              <a:t> is available via this link</a:t>
            </a:r>
            <a:endParaRPr lang="en-US" dirty="0"/>
          </a:p>
          <a:p>
            <a:endParaRPr lang="en-US" dirty="0"/>
          </a:p>
        </p:txBody>
      </p:sp>
    </p:spTree>
    <p:extLst>
      <p:ext uri="{BB962C8B-B14F-4D97-AF65-F5344CB8AC3E}">
        <p14:creationId xmlns:p14="http://schemas.microsoft.com/office/powerpoint/2010/main" val="107431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close up of a map&#10;&#10;Description generated with high confidence">
            <a:extLst>
              <a:ext uri="{FF2B5EF4-FFF2-40B4-BE49-F238E27FC236}">
                <a16:creationId xmlns:a16="http://schemas.microsoft.com/office/drawing/2014/main" id="{47718555-4F5C-46CF-916F-0AE1CE08D891}"/>
              </a:ext>
            </a:extLst>
          </p:cNvPr>
          <p:cNvPicPr>
            <a:picLocks noGrp="1" noChangeAspect="1"/>
          </p:cNvPicPr>
          <p:nvPr>
            <p:ph idx="1"/>
          </p:nvPr>
        </p:nvPicPr>
        <p:blipFill rotWithShape="1">
          <a:blip r:embed="rId2"/>
          <a:srcRect b="13128"/>
          <a:stretch/>
        </p:blipFill>
        <p:spPr>
          <a:xfrm>
            <a:off x="20" y="10"/>
            <a:ext cx="12191980" cy="6857990"/>
          </a:xfrm>
          <a:prstGeom prst="rect">
            <a:avLst/>
          </a:prstGeom>
        </p:spPr>
      </p:pic>
    </p:spTree>
    <p:extLst>
      <p:ext uri="{BB962C8B-B14F-4D97-AF65-F5344CB8AC3E}">
        <p14:creationId xmlns:p14="http://schemas.microsoft.com/office/powerpoint/2010/main" val="181278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280" y="2117651"/>
            <a:ext cx="6206966" cy="1871330"/>
          </a:xfrm>
          <a:prstGeom prst="rect">
            <a:avLst/>
          </a:prstGeom>
        </p:spPr>
      </p:pic>
      <p:sp>
        <p:nvSpPr>
          <p:cNvPr id="3" name="Title 2"/>
          <p:cNvSpPr>
            <a:spLocks noGrp="1"/>
          </p:cNvSpPr>
          <p:nvPr>
            <p:ph type="title"/>
          </p:nvPr>
        </p:nvSpPr>
        <p:spPr/>
        <p:txBody>
          <a:bodyPr/>
          <a:lstStyle/>
          <a:p>
            <a:r>
              <a:rPr lang="en-US" dirty="0"/>
              <a:t>Comparison of Canada vs USA (2015)</a:t>
            </a:r>
          </a:p>
        </p:txBody>
      </p:sp>
      <p:pic>
        <p:nvPicPr>
          <p:cNvPr id="4" name="Picture 3"/>
          <p:cNvPicPr>
            <a:picLocks noChangeAspect="1"/>
          </p:cNvPicPr>
          <p:nvPr/>
        </p:nvPicPr>
        <p:blipFill>
          <a:blip r:embed="rId3"/>
          <a:stretch>
            <a:fillRect/>
          </a:stretch>
        </p:blipFill>
        <p:spPr>
          <a:xfrm>
            <a:off x="1097280" y="4369272"/>
            <a:ext cx="7602644" cy="1192350"/>
          </a:xfrm>
          <a:prstGeom prst="rect">
            <a:avLst/>
          </a:prstGeom>
        </p:spPr>
      </p:pic>
      <p:sp>
        <p:nvSpPr>
          <p:cNvPr id="5" name="Rectangle 4"/>
          <p:cNvSpPr/>
          <p:nvPr/>
        </p:nvSpPr>
        <p:spPr>
          <a:xfrm>
            <a:off x="10263053" y="3804315"/>
            <a:ext cx="824072" cy="369332"/>
          </a:xfrm>
          <a:prstGeom prst="rect">
            <a:avLst/>
          </a:prstGeom>
        </p:spPr>
        <p:txBody>
          <a:bodyPr wrap="none">
            <a:spAutoFit/>
          </a:bodyPr>
          <a:lstStyle/>
          <a:p>
            <a:r>
              <a:rPr lang="en-US" dirty="0">
                <a:hlinkClick r:id="rId4"/>
              </a:rPr>
              <a:t>Source</a:t>
            </a:r>
            <a:endParaRPr lang="en-US" dirty="0"/>
          </a:p>
        </p:txBody>
      </p:sp>
    </p:spTree>
    <p:extLst>
      <p:ext uri="{BB962C8B-B14F-4D97-AF65-F5344CB8AC3E}">
        <p14:creationId xmlns:p14="http://schemas.microsoft.com/office/powerpoint/2010/main" val="405613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4C20-5758-4D4F-B73B-0CB3F642D75E}"/>
              </a:ext>
            </a:extLst>
          </p:cNvPr>
          <p:cNvSpPr>
            <a:spLocks noGrp="1"/>
          </p:cNvSpPr>
          <p:nvPr>
            <p:ph type="title"/>
          </p:nvPr>
        </p:nvSpPr>
        <p:spPr/>
        <p:txBody>
          <a:bodyPr/>
          <a:lstStyle/>
          <a:p>
            <a:r>
              <a:rPr lang="en-US" dirty="0"/>
              <a:t>Schools of Thought Regarding Media Concentration</a:t>
            </a:r>
          </a:p>
        </p:txBody>
      </p:sp>
      <p:sp>
        <p:nvSpPr>
          <p:cNvPr id="3" name="Content Placeholder 2">
            <a:extLst>
              <a:ext uri="{FF2B5EF4-FFF2-40B4-BE49-F238E27FC236}">
                <a16:creationId xmlns:a16="http://schemas.microsoft.com/office/drawing/2014/main" id="{5B1D33BF-7888-4386-A4EE-111F1F3DC119}"/>
              </a:ext>
            </a:extLst>
          </p:cNvPr>
          <p:cNvSpPr>
            <a:spLocks noGrp="1"/>
          </p:cNvSpPr>
          <p:nvPr>
            <p:ph idx="1"/>
          </p:nvPr>
        </p:nvSpPr>
        <p:spPr/>
        <p:txBody>
          <a:bodyPr/>
          <a:lstStyle/>
          <a:p>
            <a:r>
              <a:rPr lang="en-CA" dirty="0"/>
              <a:t>School 1: Gales of Creative Destruction and Free Market Fantasies</a:t>
            </a:r>
          </a:p>
          <a:p>
            <a:r>
              <a:rPr lang="en-CA" dirty="0"/>
              <a:t>School 2: Media Ownership and Media Bias, By the Numbers</a:t>
            </a:r>
          </a:p>
          <a:p>
            <a:r>
              <a:rPr lang="en-CA" dirty="0"/>
              <a:t>School 3: Radical Criticisms of Media Concentration and the Threat to Democracy</a:t>
            </a:r>
          </a:p>
          <a:p>
            <a:r>
              <a:rPr lang="en-CA" dirty="0"/>
              <a:t>School 4: Digital Dominance—Consolidation and Cross-Cutting Dynamics in the Digital, Internet-centric Media Industries</a:t>
            </a:r>
          </a:p>
          <a:p>
            <a:endParaRPr lang="en-US" dirty="0"/>
          </a:p>
          <a:p>
            <a:endParaRPr lang="en-US" dirty="0"/>
          </a:p>
          <a:p>
            <a:r>
              <a:rPr lang="en-US" dirty="0">
                <a:hlinkClick r:id="rId2"/>
              </a:rPr>
              <a:t>Source</a:t>
            </a:r>
            <a:endParaRPr lang="en-US" dirty="0"/>
          </a:p>
        </p:txBody>
      </p:sp>
    </p:spTree>
    <p:extLst>
      <p:ext uri="{BB962C8B-B14F-4D97-AF65-F5344CB8AC3E}">
        <p14:creationId xmlns:p14="http://schemas.microsoft.com/office/powerpoint/2010/main" val="404362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CE951-8F17-4803-9B4A-34FD444B76F8}"/>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6000" dirty="0">
                <a:solidFill>
                  <a:schemeClr val="tx1">
                    <a:lumMod val="85000"/>
                    <a:lumOff val="15000"/>
                  </a:schemeClr>
                </a:solidFill>
              </a:rPr>
              <a:t>Vertical Integration Canada 2010 - 2017</a:t>
            </a:r>
          </a:p>
        </p:txBody>
      </p:sp>
      <p:pic>
        <p:nvPicPr>
          <p:cNvPr id="9" name="Content Placeholder 4" descr="A close up of a logo&#10;&#10;Description generated with high confidence">
            <a:extLst>
              <a:ext uri="{FF2B5EF4-FFF2-40B4-BE49-F238E27FC236}">
                <a16:creationId xmlns:a16="http://schemas.microsoft.com/office/drawing/2014/main" id="{66D3CA1E-41C9-4630-A73A-FEABA60C206C}"/>
              </a:ext>
            </a:extLst>
          </p:cNvPr>
          <p:cNvPicPr>
            <a:picLocks noGrp="1" noChangeAspect="1"/>
          </p:cNvPicPr>
          <p:nvPr>
            <p:ph idx="1"/>
          </p:nvPr>
        </p:nvPicPr>
        <p:blipFill>
          <a:blip r:embed="rId2"/>
          <a:stretch>
            <a:fillRect/>
          </a:stretch>
        </p:blipFill>
        <p:spPr>
          <a:xfrm>
            <a:off x="106907" y="748002"/>
            <a:ext cx="5867765" cy="3872724"/>
          </a:xfrm>
          <a:prstGeom prst="rect">
            <a:avLst/>
          </a:prstGeom>
        </p:spPr>
      </p:pic>
      <p:sp>
        <p:nvSpPr>
          <p:cNvPr id="22" name="Rectangle 21">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generated with high confidence">
            <a:extLst>
              <a:ext uri="{FF2B5EF4-FFF2-40B4-BE49-F238E27FC236}">
                <a16:creationId xmlns:a16="http://schemas.microsoft.com/office/drawing/2014/main" id="{295A0FA1-107E-4D59-A871-9155557F23B3}"/>
              </a:ext>
            </a:extLst>
          </p:cNvPr>
          <p:cNvPicPr>
            <a:picLocks noChangeAspect="1"/>
          </p:cNvPicPr>
          <p:nvPr/>
        </p:nvPicPr>
        <p:blipFill>
          <a:blip r:embed="rId3"/>
          <a:stretch>
            <a:fillRect/>
          </a:stretch>
        </p:blipFill>
        <p:spPr>
          <a:xfrm>
            <a:off x="6141473" y="669276"/>
            <a:ext cx="5603684" cy="3880551"/>
          </a:xfrm>
          <a:prstGeom prst="rect">
            <a:avLst/>
          </a:prstGeom>
        </p:spPr>
      </p:pic>
      <p:cxnSp>
        <p:nvCxnSpPr>
          <p:cNvPr id="24" name="Straight Connector 23">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856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2B4B-B88B-4764-8C49-338A5A5D619E}"/>
              </a:ext>
            </a:extLst>
          </p:cNvPr>
          <p:cNvSpPr>
            <a:spLocks noGrp="1"/>
          </p:cNvSpPr>
          <p:nvPr>
            <p:ph type="title"/>
          </p:nvPr>
        </p:nvSpPr>
        <p:spPr/>
        <p:txBody>
          <a:bodyPr/>
          <a:lstStyle/>
          <a:p>
            <a:r>
              <a:rPr lang="en-US" dirty="0"/>
              <a:t>Vertical Integration USA</a:t>
            </a:r>
          </a:p>
        </p:txBody>
      </p:sp>
      <p:pic>
        <p:nvPicPr>
          <p:cNvPr id="5" name="Content Placeholder 4">
            <a:extLst>
              <a:ext uri="{FF2B5EF4-FFF2-40B4-BE49-F238E27FC236}">
                <a16:creationId xmlns:a16="http://schemas.microsoft.com/office/drawing/2014/main" id="{E9F9977A-3FB3-4B1C-95DE-617D7E76D373}"/>
              </a:ext>
            </a:extLst>
          </p:cNvPr>
          <p:cNvPicPr>
            <a:picLocks noGrp="1" noChangeAspect="1"/>
          </p:cNvPicPr>
          <p:nvPr>
            <p:ph idx="1"/>
          </p:nvPr>
        </p:nvPicPr>
        <p:blipFill>
          <a:blip r:embed="rId2"/>
          <a:stretch>
            <a:fillRect/>
          </a:stretch>
        </p:blipFill>
        <p:spPr>
          <a:xfrm>
            <a:off x="2274163" y="1924601"/>
            <a:ext cx="7643674" cy="4046651"/>
          </a:xfrm>
        </p:spPr>
      </p:pic>
    </p:spTree>
    <p:extLst>
      <p:ext uri="{BB962C8B-B14F-4D97-AF65-F5344CB8AC3E}">
        <p14:creationId xmlns:p14="http://schemas.microsoft.com/office/powerpoint/2010/main" val="91032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D05D6-65C7-4C4B-8AEC-DD2064C08236}"/>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Growth of Media Revenues in Canada</a:t>
            </a:r>
          </a:p>
        </p:txBody>
      </p:sp>
      <p:pic>
        <p:nvPicPr>
          <p:cNvPr id="5" name="Content Placeholder 4" descr="A screenshot of a cell phone&#10;&#10;Description generated with very high confidence">
            <a:extLst>
              <a:ext uri="{FF2B5EF4-FFF2-40B4-BE49-F238E27FC236}">
                <a16:creationId xmlns:a16="http://schemas.microsoft.com/office/drawing/2014/main" id="{220BF82E-4A34-484E-A1B4-2647D19D223B}"/>
              </a:ext>
            </a:extLst>
          </p:cNvPr>
          <p:cNvPicPr>
            <a:picLocks noGrp="1" noChangeAspect="1"/>
          </p:cNvPicPr>
          <p:nvPr>
            <p:ph idx="1"/>
          </p:nvPr>
        </p:nvPicPr>
        <p:blipFill>
          <a:blip r:embed="rId2"/>
          <a:stretch>
            <a:fillRect/>
          </a:stretch>
        </p:blipFill>
        <p:spPr>
          <a:xfrm>
            <a:off x="633999" y="903408"/>
            <a:ext cx="6912217" cy="4527502"/>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094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D05D6-65C7-4C4B-8AEC-DD2064C08236}"/>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Growth of Media Revenues in Canada</a:t>
            </a:r>
          </a:p>
        </p:txBody>
      </p:sp>
      <p:pic>
        <p:nvPicPr>
          <p:cNvPr id="40" name="Content Placeholder 6">
            <a:extLst>
              <a:ext uri="{FF2B5EF4-FFF2-40B4-BE49-F238E27FC236}">
                <a16:creationId xmlns:a16="http://schemas.microsoft.com/office/drawing/2014/main" id="{EE948C62-7A32-45F7-A9AD-5483C9470F23}"/>
              </a:ext>
            </a:extLst>
          </p:cNvPr>
          <p:cNvPicPr>
            <a:picLocks noGrp="1" noChangeAspect="1"/>
          </p:cNvPicPr>
          <p:nvPr>
            <p:ph idx="1"/>
          </p:nvPr>
        </p:nvPicPr>
        <p:blipFill>
          <a:blip r:embed="rId2"/>
          <a:stretch>
            <a:fillRect/>
          </a:stretch>
        </p:blipFill>
        <p:spPr>
          <a:xfrm>
            <a:off x="797498" y="640081"/>
            <a:ext cx="6585219" cy="5054156"/>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450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9FDA0-39B0-48E1-B2CD-387A66C8CC93}"/>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600">
                <a:solidFill>
                  <a:schemeClr val="tx1">
                    <a:lumMod val="85000"/>
                    <a:lumOff val="15000"/>
                  </a:schemeClr>
                </a:solidFill>
              </a:rPr>
              <a:t>Growth, Recovery, Decline, Stagnation</a:t>
            </a:r>
          </a:p>
        </p:txBody>
      </p:sp>
      <p:pic>
        <p:nvPicPr>
          <p:cNvPr id="5" name="Content Placeholder 4" descr="A screenshot of a cell phone&#10;&#10;Description generated with very high confidence">
            <a:extLst>
              <a:ext uri="{FF2B5EF4-FFF2-40B4-BE49-F238E27FC236}">
                <a16:creationId xmlns:a16="http://schemas.microsoft.com/office/drawing/2014/main" id="{1B1D12A8-27E6-4058-970A-9CCDCDA69BD8}"/>
              </a:ext>
            </a:extLst>
          </p:cNvPr>
          <p:cNvPicPr>
            <a:picLocks noGrp="1" noChangeAspect="1"/>
          </p:cNvPicPr>
          <p:nvPr>
            <p:ph idx="1"/>
          </p:nvPr>
        </p:nvPicPr>
        <p:blipFill>
          <a:blip r:embed="rId2"/>
          <a:stretch>
            <a:fillRect/>
          </a:stretch>
        </p:blipFill>
        <p:spPr>
          <a:xfrm>
            <a:off x="721086" y="674181"/>
            <a:ext cx="6425438" cy="3919518"/>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089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5734C-F019-4392-B4CB-275A73F585D5}"/>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solidFill>
                  <a:schemeClr val="tx1">
                    <a:lumMod val="85000"/>
                    <a:lumOff val="15000"/>
                  </a:schemeClr>
                </a:solidFill>
              </a:rPr>
              <a:t>Content Industries</a:t>
            </a:r>
          </a:p>
        </p:txBody>
      </p:sp>
      <p:pic>
        <p:nvPicPr>
          <p:cNvPr id="5" name="Content Placeholder 4" descr="A screenshot of a cell phone&#10;&#10;Description generated with very high confidence">
            <a:extLst>
              <a:ext uri="{FF2B5EF4-FFF2-40B4-BE49-F238E27FC236}">
                <a16:creationId xmlns:a16="http://schemas.microsoft.com/office/drawing/2014/main" id="{936B7709-0218-4FDE-9F40-C217CD5FA29A}"/>
              </a:ext>
            </a:extLst>
          </p:cNvPr>
          <p:cNvPicPr>
            <a:picLocks noGrp="1" noChangeAspect="1"/>
          </p:cNvPicPr>
          <p:nvPr>
            <p:ph idx="1"/>
          </p:nvPr>
        </p:nvPicPr>
        <p:blipFill>
          <a:blip r:embed="rId2"/>
          <a:stretch>
            <a:fillRect/>
          </a:stretch>
        </p:blipFill>
        <p:spPr>
          <a:xfrm>
            <a:off x="138365" y="941862"/>
            <a:ext cx="7774992" cy="4606682"/>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792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 Characteristics of ‘Media Shock’</a:t>
            </a:r>
            <a:r>
              <a:rPr lang="en-US" sz="2000" dirty="0"/>
              <a:t>(</a:t>
            </a:r>
            <a:r>
              <a:rPr lang="en-US" sz="2000" dirty="0" err="1"/>
              <a:t>Taras</a:t>
            </a:r>
            <a:r>
              <a:rPr lang="en-US" sz="2000" dirty="0"/>
              <a:t>, 2015)</a:t>
            </a:r>
            <a:endParaRPr lang="en-US" dirty="0"/>
          </a:p>
        </p:txBody>
      </p:sp>
      <p:sp>
        <p:nvSpPr>
          <p:cNvPr id="3" name="Content Placeholder 2"/>
          <p:cNvSpPr>
            <a:spLocks noGrp="1"/>
          </p:cNvSpPr>
          <p:nvPr>
            <p:ph idx="1"/>
          </p:nvPr>
        </p:nvSpPr>
        <p:spPr/>
        <p:txBody>
          <a:bodyPr/>
          <a:lstStyle/>
          <a:p>
            <a:r>
              <a:rPr lang="en-US" dirty="0"/>
              <a:t>1 – Media changes rapidly and suddenly</a:t>
            </a:r>
            <a:br>
              <a:rPr lang="en-US" dirty="0"/>
            </a:br>
            <a:r>
              <a:rPr lang="en-US" dirty="0"/>
              <a:t>2 – Web-based media have permeated virtually every aspect of life</a:t>
            </a:r>
            <a:br>
              <a:rPr lang="en-US" dirty="0"/>
            </a:br>
            <a:r>
              <a:rPr lang="en-US" dirty="0"/>
              <a:t>3 – Individuals can alter top down flows of information</a:t>
            </a:r>
            <a:br>
              <a:rPr lang="en-US" dirty="0"/>
            </a:br>
            <a:r>
              <a:rPr lang="en-US" dirty="0"/>
              <a:t>4 – There is a greater concentration of media than ever before</a:t>
            </a:r>
            <a:br>
              <a:rPr lang="en-US" dirty="0"/>
            </a:br>
            <a:r>
              <a:rPr lang="en-US" dirty="0"/>
              <a:t>5 – Media is converging</a:t>
            </a:r>
            <a:br>
              <a:rPr lang="en-US" dirty="0"/>
            </a:br>
            <a:r>
              <a:rPr lang="en-US" dirty="0"/>
              <a:t>6 – Traditional media is loosing audience</a:t>
            </a:r>
            <a:br>
              <a:rPr lang="en-US" dirty="0"/>
            </a:br>
            <a:r>
              <a:rPr lang="en-US" dirty="0"/>
              <a:t>7 – Television continues to dominate public and cultural life but in radically new ways</a:t>
            </a:r>
            <a:br>
              <a:rPr lang="en-US" dirty="0"/>
            </a:br>
            <a:r>
              <a:rPr lang="en-US" dirty="0"/>
              <a:t>8 – Media facilitates global communication</a:t>
            </a:r>
            <a:br>
              <a:rPr lang="en-US" dirty="0"/>
            </a:br>
            <a:r>
              <a:rPr lang="en-US" dirty="0"/>
              <a:t>9 – Social media have created a new cultural, business and political dynamic</a:t>
            </a:r>
            <a:br>
              <a:rPr lang="en-US" dirty="0"/>
            </a:br>
            <a:r>
              <a:rPr lang="en-US" dirty="0"/>
              <a:t>10 – Government, political parties and corporations are gathering vast amounts of personal information</a:t>
            </a:r>
          </a:p>
        </p:txBody>
      </p:sp>
    </p:spTree>
    <p:extLst>
      <p:ext uri="{BB962C8B-B14F-4D97-AF65-F5344CB8AC3E}">
        <p14:creationId xmlns:p14="http://schemas.microsoft.com/office/powerpoint/2010/main" val="2938491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1785A-7FD8-4271-A46E-E396A7EBA943}"/>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200">
                <a:solidFill>
                  <a:schemeClr val="tx1">
                    <a:lumMod val="85000"/>
                    <a:lumOff val="15000"/>
                  </a:schemeClr>
                </a:solidFill>
              </a:rPr>
              <a:t>Vertical Integration and Cross-Media Ownership</a:t>
            </a:r>
          </a:p>
        </p:txBody>
      </p:sp>
      <p:pic>
        <p:nvPicPr>
          <p:cNvPr id="6" name="Content Placeholder 4" descr="A screenshot of a cell phone&#10;&#10;Description generated with very high confidence">
            <a:extLst>
              <a:ext uri="{FF2B5EF4-FFF2-40B4-BE49-F238E27FC236}">
                <a16:creationId xmlns:a16="http://schemas.microsoft.com/office/drawing/2014/main" id="{81F38CED-AA6F-4F8B-9B48-5A697CDC2DBD}"/>
              </a:ext>
            </a:extLst>
          </p:cNvPr>
          <p:cNvPicPr>
            <a:picLocks noGrp="1" noChangeAspect="1"/>
          </p:cNvPicPr>
          <p:nvPr>
            <p:ph idx="1"/>
          </p:nvPr>
        </p:nvPicPr>
        <p:blipFill>
          <a:blip r:embed="rId2"/>
          <a:stretch>
            <a:fillRect/>
          </a:stretch>
        </p:blipFill>
        <p:spPr>
          <a:xfrm>
            <a:off x="633999" y="147041"/>
            <a:ext cx="9779508" cy="4840857"/>
          </a:xfrm>
          <a:prstGeom prst="rect">
            <a:avLst/>
          </a:prstGeom>
        </p:spPr>
      </p:pic>
      <p:cxnSp>
        <p:nvCxnSpPr>
          <p:cNvPr id="19" name="Straight Connector 1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902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C55D5-BDE7-4685-AE84-B88FEDD7984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a:solidFill>
                  <a:schemeClr val="tx1">
                    <a:lumMod val="85000"/>
                    <a:lumOff val="15000"/>
                  </a:schemeClr>
                </a:solidFill>
              </a:rPr>
              <a:t>Canada Media Concentration</a:t>
            </a:r>
          </a:p>
        </p:txBody>
      </p:sp>
      <p:pic>
        <p:nvPicPr>
          <p:cNvPr id="5" name="Content Placeholder 4" descr="A screenshot of a cell phone&#10;&#10;Description generated with very high confidence">
            <a:extLst>
              <a:ext uri="{FF2B5EF4-FFF2-40B4-BE49-F238E27FC236}">
                <a16:creationId xmlns:a16="http://schemas.microsoft.com/office/drawing/2014/main" id="{5A3781D4-501A-43E2-9EE4-BC44450C7407}"/>
              </a:ext>
            </a:extLst>
          </p:cNvPr>
          <p:cNvPicPr>
            <a:picLocks noGrp="1" noChangeAspect="1"/>
          </p:cNvPicPr>
          <p:nvPr>
            <p:ph idx="1"/>
          </p:nvPr>
        </p:nvPicPr>
        <p:blipFill>
          <a:blip r:embed="rId2"/>
          <a:stretch>
            <a:fillRect/>
          </a:stretch>
        </p:blipFill>
        <p:spPr>
          <a:xfrm>
            <a:off x="648929" y="87304"/>
            <a:ext cx="6905968" cy="6180842"/>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224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FA534-49D6-426E-94E3-4FD2A10C5E50}"/>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Content vs Connectivity</a:t>
            </a:r>
          </a:p>
        </p:txBody>
      </p:sp>
      <p:pic>
        <p:nvPicPr>
          <p:cNvPr id="13" name="Content Placeholder 4" descr="A screenshot of a cell phone&#10;&#10;Description generated with very high confidence">
            <a:extLst>
              <a:ext uri="{FF2B5EF4-FFF2-40B4-BE49-F238E27FC236}">
                <a16:creationId xmlns:a16="http://schemas.microsoft.com/office/drawing/2014/main" id="{017FF8D9-81F3-4E47-9F93-04A0CB73244E}"/>
              </a:ext>
            </a:extLst>
          </p:cNvPr>
          <p:cNvPicPr>
            <a:picLocks noGrp="1" noChangeAspect="1"/>
          </p:cNvPicPr>
          <p:nvPr>
            <p:ph idx="1"/>
          </p:nvPr>
        </p:nvPicPr>
        <p:blipFill>
          <a:blip r:embed="rId2"/>
          <a:stretch>
            <a:fillRect/>
          </a:stretch>
        </p:blipFill>
        <p:spPr>
          <a:xfrm>
            <a:off x="2470338" y="613447"/>
            <a:ext cx="7017095" cy="4175172"/>
          </a:xfrm>
          <a:prstGeom prst="rect">
            <a:avLst/>
          </a:prstGeom>
        </p:spPr>
      </p:pic>
      <p:cxnSp>
        <p:nvCxnSpPr>
          <p:cNvPr id="26" name="Straight Connector 25">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499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Waves of Media Consolidation</a:t>
            </a:r>
          </a:p>
        </p:txBody>
      </p:sp>
      <p:pic>
        <p:nvPicPr>
          <p:cNvPr id="6" name="Picture 5" descr="A screenshot of a cell phone&#10;&#10;Description generated with very high confidence">
            <a:extLst>
              <a:ext uri="{FF2B5EF4-FFF2-40B4-BE49-F238E27FC236}">
                <a16:creationId xmlns:a16="http://schemas.microsoft.com/office/drawing/2014/main" id="{C6D79772-DABA-4077-944A-879A4913C725}"/>
              </a:ext>
            </a:extLst>
          </p:cNvPr>
          <p:cNvPicPr>
            <a:picLocks noChangeAspect="1"/>
          </p:cNvPicPr>
          <p:nvPr/>
        </p:nvPicPr>
        <p:blipFill>
          <a:blip r:embed="rId2"/>
          <a:stretch>
            <a:fillRect/>
          </a:stretch>
        </p:blipFill>
        <p:spPr>
          <a:xfrm>
            <a:off x="442163" y="210315"/>
            <a:ext cx="10184687" cy="4608569"/>
          </a:xfrm>
          <a:prstGeom prst="rect">
            <a:avLst/>
          </a:prstGeom>
        </p:spPr>
      </p:pic>
      <p:sp>
        <p:nvSpPr>
          <p:cNvPr id="19" name="Rectangle 18">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stretch>
            <a:fillRect/>
          </a:stretch>
        </p:blipFill>
        <p:spPr>
          <a:xfrm>
            <a:off x="7094391" y="934627"/>
            <a:ext cx="4905774" cy="3679331"/>
          </a:xfrm>
          <a:prstGeom prst="rect">
            <a:avLst/>
          </a:prstGeom>
        </p:spPr>
      </p:pic>
      <p:cxnSp>
        <p:nvCxnSpPr>
          <p:cNvPr id="21" name="Straight Connector 20">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164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from Wave Analysis</a:t>
            </a:r>
          </a:p>
        </p:txBody>
      </p:sp>
      <p:sp>
        <p:nvSpPr>
          <p:cNvPr id="3" name="Content Placeholder 2"/>
          <p:cNvSpPr>
            <a:spLocks noGrp="1"/>
          </p:cNvSpPr>
          <p:nvPr>
            <p:ph idx="1"/>
          </p:nvPr>
        </p:nvSpPr>
        <p:spPr/>
        <p:txBody>
          <a:bodyPr/>
          <a:lstStyle/>
          <a:p>
            <a:r>
              <a:rPr lang="en-US" dirty="0"/>
              <a:t>Acquisitions and mergers happen periodically rather than being a constant process towards greater consolidation or competition</a:t>
            </a:r>
          </a:p>
          <a:p>
            <a:endParaRPr lang="en-US" dirty="0"/>
          </a:p>
          <a:p>
            <a:r>
              <a:rPr lang="en-US" dirty="0"/>
              <a:t>No media company is immune to consolidation</a:t>
            </a:r>
          </a:p>
          <a:p>
            <a:endParaRPr lang="en-US" dirty="0"/>
          </a:p>
          <a:p>
            <a:r>
              <a:rPr lang="en-US" dirty="0"/>
              <a:t>Consolidation gives rise to the media conglomerate </a:t>
            </a:r>
          </a:p>
          <a:p>
            <a:endParaRPr lang="en-US" dirty="0"/>
          </a:p>
          <a:p>
            <a:r>
              <a:rPr lang="en-US" dirty="0"/>
              <a:t>Internet ownership is not ‘solving’ the media concentration problem; mobile wireless is the most concentrated media sector</a:t>
            </a:r>
          </a:p>
        </p:txBody>
      </p:sp>
    </p:spTree>
    <p:extLst>
      <p:ext uri="{BB962C8B-B14F-4D97-AF65-F5344CB8AC3E}">
        <p14:creationId xmlns:p14="http://schemas.microsoft.com/office/powerpoint/2010/main" val="123204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One – 1994 - 2000</a:t>
            </a:r>
          </a:p>
        </p:txBody>
      </p:sp>
      <p:sp>
        <p:nvSpPr>
          <p:cNvPr id="3" name="Content Placeholder 2"/>
          <p:cNvSpPr>
            <a:spLocks noGrp="1"/>
          </p:cNvSpPr>
          <p:nvPr>
            <p:ph idx="1"/>
          </p:nvPr>
        </p:nvSpPr>
        <p:spPr/>
        <p:txBody>
          <a:bodyPr>
            <a:normAutofit fontScale="92500" lnSpcReduction="10000"/>
          </a:bodyPr>
          <a:lstStyle/>
          <a:p>
            <a:r>
              <a:rPr lang="en-US" b="1" dirty="0"/>
              <a:t>1994</a:t>
            </a:r>
          </a:p>
          <a:p>
            <a:r>
              <a:rPr lang="en-US" dirty="0"/>
              <a:t>Rogers took Maclean-Hunter</a:t>
            </a:r>
            <a:br>
              <a:rPr lang="en-US" dirty="0"/>
            </a:br>
            <a:r>
              <a:rPr lang="en-US" dirty="0"/>
              <a:t>Conrad Black (Hollinger) took Southam</a:t>
            </a:r>
          </a:p>
          <a:p>
            <a:endParaRPr lang="en-US" b="1" dirty="0"/>
          </a:p>
          <a:p>
            <a:r>
              <a:rPr lang="en-US" b="1" dirty="0"/>
              <a:t>1998 - 2001</a:t>
            </a:r>
          </a:p>
          <a:p>
            <a:r>
              <a:rPr lang="en-US" dirty="0"/>
              <a:t>BCE took CTV and the Globe and Mail</a:t>
            </a:r>
            <a:br>
              <a:rPr lang="en-US" dirty="0"/>
            </a:br>
            <a:r>
              <a:rPr lang="en-US" dirty="0"/>
              <a:t>Quebecor took Videotron, TVA and the Sun</a:t>
            </a:r>
            <a:br>
              <a:rPr lang="en-US" dirty="0"/>
            </a:br>
            <a:r>
              <a:rPr lang="en-US" dirty="0"/>
              <a:t>Canwest took Western International Communications (Global Television)</a:t>
            </a:r>
            <a:br>
              <a:rPr lang="en-US" dirty="0"/>
            </a:br>
            <a:r>
              <a:rPr lang="en-US" dirty="0"/>
              <a:t>Canwest took Hollinger, (Southam, National Post)</a:t>
            </a:r>
            <a:br>
              <a:rPr lang="en-US" dirty="0"/>
            </a:br>
            <a:r>
              <a:rPr lang="en-US" dirty="0"/>
              <a:t>TELUS took Clearnet</a:t>
            </a:r>
          </a:p>
          <a:p>
            <a:endParaRPr lang="en-US" dirty="0"/>
          </a:p>
          <a:p>
            <a:r>
              <a:rPr lang="en-US" sz="1700" dirty="0">
                <a:hlinkClick r:id="rId2"/>
              </a:rPr>
              <a:t>A more detailed account of these acquisitions are available here. </a:t>
            </a:r>
            <a:endParaRPr lang="en-US" sz="1700" dirty="0"/>
          </a:p>
        </p:txBody>
      </p:sp>
    </p:spTree>
    <p:extLst>
      <p:ext uri="{BB962C8B-B14F-4D97-AF65-F5344CB8AC3E}">
        <p14:creationId xmlns:p14="http://schemas.microsoft.com/office/powerpoint/2010/main" val="259567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Two – 2004 - 2007</a:t>
            </a:r>
          </a:p>
        </p:txBody>
      </p:sp>
      <p:sp>
        <p:nvSpPr>
          <p:cNvPr id="3" name="Content Placeholder 2"/>
          <p:cNvSpPr>
            <a:spLocks noGrp="1"/>
          </p:cNvSpPr>
          <p:nvPr>
            <p:ph idx="1"/>
          </p:nvPr>
        </p:nvSpPr>
        <p:spPr/>
        <p:txBody>
          <a:bodyPr/>
          <a:lstStyle/>
          <a:p>
            <a:r>
              <a:rPr lang="en-US" dirty="0"/>
              <a:t>Rogers took Microcell (Fido)</a:t>
            </a:r>
            <a:br>
              <a:rPr lang="en-US" dirty="0"/>
            </a:br>
            <a:r>
              <a:rPr lang="en-US" dirty="0"/>
              <a:t>Canwest had financial troubles sold small dailies to Transcontinental and Osprey</a:t>
            </a:r>
            <a:br>
              <a:rPr lang="en-US" dirty="0"/>
            </a:br>
            <a:r>
              <a:rPr lang="en-US" dirty="0"/>
              <a:t>Craig Media created Toronto One channel</a:t>
            </a:r>
            <a:br>
              <a:rPr lang="en-US" dirty="0"/>
            </a:br>
            <a:r>
              <a:rPr lang="en-US" dirty="0"/>
              <a:t>Quebecor took Toronto One after Craig Media went bankrupt</a:t>
            </a:r>
            <a:br>
              <a:rPr lang="en-US" dirty="0"/>
            </a:br>
            <a:r>
              <a:rPr lang="en-US" dirty="0"/>
              <a:t>CHUM sold to Bell Globemedia </a:t>
            </a:r>
            <a:br>
              <a:rPr lang="en-US" dirty="0"/>
            </a:br>
            <a:r>
              <a:rPr lang="en-US" dirty="0"/>
              <a:t>Bell Globemedia scaled back holdings in CTV and Globe and Mail</a:t>
            </a:r>
            <a:br>
              <a:rPr lang="en-US" dirty="0"/>
            </a:br>
            <a:r>
              <a:rPr lang="en-US" dirty="0"/>
              <a:t>Rogers took City TV from CTV Globemedia</a:t>
            </a:r>
            <a:br>
              <a:rPr lang="en-US" dirty="0"/>
            </a:br>
            <a:r>
              <a:rPr lang="en-US" dirty="0"/>
              <a:t>Astral Media took Standard Broadcasting</a:t>
            </a:r>
            <a:br>
              <a:rPr lang="en-US" dirty="0"/>
            </a:br>
            <a:r>
              <a:rPr lang="en-US" dirty="0"/>
              <a:t>Quebecor took Osprey</a:t>
            </a:r>
            <a:br>
              <a:rPr lang="en-US" dirty="0"/>
            </a:br>
            <a:r>
              <a:rPr lang="en-US" dirty="0"/>
              <a:t>Canwest and Goldman Sachs Alliance Atlantis (13 specialty pay channels)</a:t>
            </a:r>
            <a:br>
              <a:rPr lang="en-US" dirty="0"/>
            </a:br>
            <a:br>
              <a:rPr lang="en-US" dirty="0"/>
            </a:br>
            <a:r>
              <a:rPr lang="en-US" sz="1800" dirty="0">
                <a:hlinkClick r:id="rId2"/>
              </a:rPr>
              <a:t>A more detailed account of these acquisitions are available here. </a:t>
            </a:r>
            <a:endParaRPr lang="en-US" sz="1800" dirty="0"/>
          </a:p>
          <a:p>
            <a:endParaRPr lang="en-US" dirty="0"/>
          </a:p>
        </p:txBody>
      </p:sp>
    </p:spTree>
    <p:extLst>
      <p:ext uri="{BB962C8B-B14F-4D97-AF65-F5344CB8AC3E}">
        <p14:creationId xmlns:p14="http://schemas.microsoft.com/office/powerpoint/2010/main" val="3030534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3 – 2010 - 2017 </a:t>
            </a:r>
          </a:p>
        </p:txBody>
      </p:sp>
      <p:sp>
        <p:nvSpPr>
          <p:cNvPr id="3" name="Content Placeholder 2"/>
          <p:cNvSpPr>
            <a:spLocks noGrp="1"/>
          </p:cNvSpPr>
          <p:nvPr>
            <p:ph idx="1"/>
          </p:nvPr>
        </p:nvSpPr>
        <p:spPr/>
        <p:txBody>
          <a:bodyPr>
            <a:normAutofit/>
          </a:bodyPr>
          <a:lstStyle/>
          <a:p>
            <a:r>
              <a:rPr lang="en-US" dirty="0"/>
              <a:t>Postmedia took Canwest newspapers</a:t>
            </a:r>
            <a:br>
              <a:rPr lang="en-US" dirty="0"/>
            </a:br>
            <a:r>
              <a:rPr lang="en-US" dirty="0"/>
              <a:t>Shaw took Canwest TV stations</a:t>
            </a:r>
            <a:br>
              <a:rPr lang="en-US" dirty="0"/>
            </a:br>
            <a:r>
              <a:rPr lang="en-US" dirty="0"/>
              <a:t>Bell Canada took back CTV</a:t>
            </a:r>
            <a:br>
              <a:rPr lang="en-US" dirty="0"/>
            </a:br>
            <a:r>
              <a:rPr lang="en-US" dirty="0"/>
              <a:t>Bell took Astral Media</a:t>
            </a:r>
            <a:br>
              <a:rPr lang="en-US" dirty="0"/>
            </a:br>
            <a:r>
              <a:rPr lang="en-US" dirty="0"/>
              <a:t>TELUS took Public Mobile</a:t>
            </a:r>
            <a:br>
              <a:rPr lang="en-US" dirty="0"/>
            </a:br>
            <a:r>
              <a:rPr lang="en-US" dirty="0"/>
              <a:t>Rogers took </a:t>
            </a:r>
            <a:r>
              <a:rPr lang="en-US" dirty="0" err="1"/>
              <a:t>Mobilicity</a:t>
            </a:r>
            <a:br>
              <a:rPr lang="en-US" dirty="0"/>
            </a:br>
            <a:r>
              <a:rPr lang="en-US" dirty="0"/>
              <a:t>Postmedia took Quebecor’s English papers</a:t>
            </a:r>
            <a:br>
              <a:rPr lang="en-US" dirty="0"/>
            </a:br>
            <a:r>
              <a:rPr lang="en-US" dirty="0"/>
              <a:t>Shaw acquires Wind </a:t>
            </a:r>
            <a:br>
              <a:rPr lang="en-US" dirty="0"/>
            </a:br>
            <a:r>
              <a:rPr lang="en-US" dirty="0"/>
              <a:t>Bell acquires MTS </a:t>
            </a:r>
            <a:br>
              <a:rPr lang="en-US" dirty="0"/>
            </a:br>
            <a:r>
              <a:rPr lang="en-US" dirty="0"/>
              <a:t>Torstar and Postmedia swap 41 community and free metro newspapers (37 were then closed)</a:t>
            </a:r>
          </a:p>
          <a:p>
            <a:pPr marL="0" indent="0">
              <a:buNone/>
            </a:pPr>
            <a:endParaRPr lang="en-US" dirty="0"/>
          </a:p>
          <a:p>
            <a:r>
              <a:rPr lang="en-US" sz="1800" dirty="0">
                <a:hlinkClick r:id="rId2"/>
              </a:rPr>
              <a:t>A more detailed account of these acquisitions are available here. </a:t>
            </a:r>
            <a:endParaRPr lang="en-US" sz="1800" dirty="0"/>
          </a:p>
          <a:p>
            <a:endParaRPr lang="en-US" dirty="0"/>
          </a:p>
        </p:txBody>
      </p:sp>
    </p:spTree>
    <p:extLst>
      <p:ext uri="{BB962C8B-B14F-4D97-AF65-F5344CB8AC3E}">
        <p14:creationId xmlns:p14="http://schemas.microsoft.com/office/powerpoint/2010/main" val="105266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BABEF-36CE-456D-88CA-2815CC74A2C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Network Media</a:t>
            </a:r>
          </a:p>
        </p:txBody>
      </p:sp>
      <p:pic>
        <p:nvPicPr>
          <p:cNvPr id="7" name="Content Placeholder 4" descr="A screenshot of a social media post&#10;&#10;Description generated with very high confidence">
            <a:extLst>
              <a:ext uri="{FF2B5EF4-FFF2-40B4-BE49-F238E27FC236}">
                <a16:creationId xmlns:a16="http://schemas.microsoft.com/office/drawing/2014/main" id="{83B92678-C9A9-45F6-BE4C-CD105B8AE3E5}"/>
              </a:ext>
            </a:extLst>
          </p:cNvPr>
          <p:cNvPicPr>
            <a:picLocks noGrp="1" noChangeAspect="1"/>
          </p:cNvPicPr>
          <p:nvPr>
            <p:ph idx="1"/>
          </p:nvPr>
        </p:nvPicPr>
        <p:blipFill>
          <a:blip r:embed="rId2"/>
          <a:stretch>
            <a:fillRect/>
          </a:stretch>
        </p:blipFill>
        <p:spPr>
          <a:xfrm>
            <a:off x="2334827" y="70751"/>
            <a:ext cx="7359589" cy="4434152"/>
          </a:xfrm>
          <a:prstGeom prst="rect">
            <a:avLst/>
          </a:prstGeom>
        </p:spPr>
      </p:pic>
      <p:cxnSp>
        <p:nvCxnSpPr>
          <p:cNvPr id="20" name="Straight Connector 19">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2471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4779-F71C-4993-8344-BEAB782A6AD9}"/>
              </a:ext>
            </a:extLst>
          </p:cNvPr>
          <p:cNvSpPr>
            <a:spLocks noGrp="1"/>
          </p:cNvSpPr>
          <p:nvPr>
            <p:ph type="title"/>
          </p:nvPr>
        </p:nvSpPr>
        <p:spPr/>
        <p:txBody>
          <a:bodyPr/>
          <a:lstStyle/>
          <a:p>
            <a:r>
              <a:rPr lang="en-US" dirty="0"/>
              <a:t>Residential Internet</a:t>
            </a:r>
          </a:p>
        </p:txBody>
      </p:sp>
      <p:pic>
        <p:nvPicPr>
          <p:cNvPr id="5" name="Content Placeholder 4" descr="A screenshot of a cell phone&#10;&#10;Description generated with high confidence">
            <a:extLst>
              <a:ext uri="{FF2B5EF4-FFF2-40B4-BE49-F238E27FC236}">
                <a16:creationId xmlns:a16="http://schemas.microsoft.com/office/drawing/2014/main" id="{5920008C-5FEB-459E-A226-9807B11F2D41}"/>
              </a:ext>
            </a:extLst>
          </p:cNvPr>
          <p:cNvPicPr>
            <a:picLocks noGrp="1" noChangeAspect="1"/>
          </p:cNvPicPr>
          <p:nvPr>
            <p:ph idx="1"/>
          </p:nvPr>
        </p:nvPicPr>
        <p:blipFill>
          <a:blip r:embed="rId2"/>
          <a:stretch>
            <a:fillRect/>
          </a:stretch>
        </p:blipFill>
        <p:spPr>
          <a:xfrm>
            <a:off x="928655" y="2050742"/>
            <a:ext cx="10334690" cy="3311956"/>
          </a:xfrm>
        </p:spPr>
      </p:pic>
    </p:spTree>
    <p:extLst>
      <p:ext uri="{BB962C8B-B14F-4D97-AF65-F5344CB8AC3E}">
        <p14:creationId xmlns:p14="http://schemas.microsoft.com/office/powerpoint/2010/main" val="3136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7A09-EC3C-4CB3-9944-F48B972B3FD5}"/>
              </a:ext>
            </a:extLst>
          </p:cNvPr>
          <p:cNvSpPr>
            <a:spLocks noGrp="1"/>
          </p:cNvSpPr>
          <p:nvPr>
            <p:ph type="title"/>
          </p:nvPr>
        </p:nvSpPr>
        <p:spPr/>
        <p:txBody>
          <a:bodyPr/>
          <a:lstStyle/>
          <a:p>
            <a:r>
              <a:rPr lang="en-US" dirty="0"/>
              <a:t>Discussion – Carried Over from Last Class</a:t>
            </a:r>
          </a:p>
        </p:txBody>
      </p:sp>
      <p:sp>
        <p:nvSpPr>
          <p:cNvPr id="3" name="Content Placeholder 2">
            <a:extLst>
              <a:ext uri="{FF2B5EF4-FFF2-40B4-BE49-F238E27FC236}">
                <a16:creationId xmlns:a16="http://schemas.microsoft.com/office/drawing/2014/main" id="{45220356-841B-4FDD-9766-7A8283033758}"/>
              </a:ext>
            </a:extLst>
          </p:cNvPr>
          <p:cNvSpPr>
            <a:spLocks noGrp="1"/>
          </p:cNvSpPr>
          <p:nvPr>
            <p:ph idx="1"/>
          </p:nvPr>
        </p:nvSpPr>
        <p:spPr/>
        <p:txBody>
          <a:bodyPr>
            <a:normAutofit fontScale="92500" lnSpcReduction="10000"/>
          </a:bodyPr>
          <a:lstStyle/>
          <a:p>
            <a:r>
              <a:rPr lang="en-US" dirty="0"/>
              <a:t>According to </a:t>
            </a:r>
            <a:r>
              <a:rPr lang="en-US" dirty="0" err="1"/>
              <a:t>Taras</a:t>
            </a:r>
            <a:r>
              <a:rPr lang="en-US" dirty="0"/>
              <a:t>:</a:t>
            </a:r>
          </a:p>
          <a:p>
            <a:pPr lvl="1"/>
            <a:r>
              <a:rPr lang="en-US" dirty="0"/>
              <a:t>Media changes rapidly and suddenly. How has media forms changed over the course of your life?</a:t>
            </a:r>
          </a:p>
          <a:p>
            <a:pPr lvl="1"/>
            <a:r>
              <a:rPr lang="en-US" dirty="0"/>
              <a:t>Web-based media have permeated virtually every aspect of life. How has web-based media changed our relationship to work and leisure time?</a:t>
            </a:r>
          </a:p>
          <a:p>
            <a:pPr lvl="1"/>
            <a:r>
              <a:rPr lang="en-US" dirty="0"/>
              <a:t>Individuals can alter top down flows of information. Are you a media producer, blogger, vlogger, or internet troll? How have you noticed yourself or other individuals altering top down flows of information? </a:t>
            </a:r>
          </a:p>
          <a:p>
            <a:pPr lvl="1"/>
            <a:r>
              <a:rPr lang="en-US" dirty="0"/>
              <a:t>Television continues to dominate public and cultural life but in radically new ways. Please describe your television habits. How much time do you spend watching TV? Do you stream shows or subscribe to cable? </a:t>
            </a:r>
          </a:p>
          <a:p>
            <a:pPr lvl="1"/>
            <a:r>
              <a:rPr lang="en-US" dirty="0"/>
              <a:t>Social media have created a new cultural, business and political dynamic. Does the internet create a desire to become political or cause internet ‘</a:t>
            </a:r>
            <a:r>
              <a:rPr lang="en-US" dirty="0" err="1"/>
              <a:t>slactivism</a:t>
            </a:r>
            <a:r>
              <a:rPr lang="en-US" dirty="0"/>
              <a:t>’ and ‘peek-a-boo citizens’? </a:t>
            </a:r>
          </a:p>
          <a:p>
            <a:pPr lvl="1"/>
            <a:r>
              <a:rPr lang="en-US" dirty="0"/>
              <a:t>Government, political parties and corporations are gathering vast amounts of personal information. Do you readily share personal information via the internet? Do you use apps and devices that track information? </a:t>
            </a:r>
          </a:p>
          <a:p>
            <a:pPr lvl="1"/>
            <a:r>
              <a:rPr lang="en-US" dirty="0"/>
              <a:t>Media facilitates global communication. What has your experience been in accessing information from across the globe? Do you skype or chat with family members in other countries? Do you get news information from other countries via the internet? ]</a:t>
            </a:r>
          </a:p>
          <a:p>
            <a:pPr lvl="1"/>
            <a:r>
              <a:rPr lang="en-US" dirty="0"/>
              <a:t>Media is converging. Do you have a ‘smartphone’? Why or why not? If yes, what do you use it for?</a:t>
            </a:r>
          </a:p>
        </p:txBody>
      </p:sp>
    </p:spTree>
    <p:extLst>
      <p:ext uri="{BB962C8B-B14F-4D97-AF65-F5344CB8AC3E}">
        <p14:creationId xmlns:p14="http://schemas.microsoft.com/office/powerpoint/2010/main" val="266314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7D426-8FA3-492C-9D4F-7D87BE84628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Internet News</a:t>
            </a:r>
          </a:p>
        </p:txBody>
      </p:sp>
      <p:pic>
        <p:nvPicPr>
          <p:cNvPr id="7" name="Content Placeholder 4" descr="A screenshot of a cell phone&#10;&#10;Description generated with very high confidence">
            <a:extLst>
              <a:ext uri="{FF2B5EF4-FFF2-40B4-BE49-F238E27FC236}">
                <a16:creationId xmlns:a16="http://schemas.microsoft.com/office/drawing/2014/main" id="{C96087E5-630C-40C8-85EE-35F8EC085315}"/>
              </a:ext>
            </a:extLst>
          </p:cNvPr>
          <p:cNvPicPr>
            <a:picLocks noGrp="1" noChangeAspect="1"/>
          </p:cNvPicPr>
          <p:nvPr>
            <p:ph idx="1"/>
          </p:nvPr>
        </p:nvPicPr>
        <p:blipFill>
          <a:blip r:embed="rId2"/>
          <a:stretch>
            <a:fillRect/>
          </a:stretch>
        </p:blipFill>
        <p:spPr>
          <a:xfrm>
            <a:off x="980577" y="194332"/>
            <a:ext cx="4940829" cy="5952807"/>
          </a:xfrm>
          <a:prstGeom prst="rect">
            <a:avLst/>
          </a:prstGeom>
        </p:spPr>
      </p:pic>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674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1F6C5-0D23-4938-AC13-8FD11F036A06}"/>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News Papers</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7501FFBE-A3B9-40AF-B4B2-1A77769ACF0B}"/>
              </a:ext>
            </a:extLst>
          </p:cNvPr>
          <p:cNvPicPr>
            <a:picLocks noGrp="1" noChangeAspect="1"/>
          </p:cNvPicPr>
          <p:nvPr>
            <p:ph idx="1"/>
          </p:nvPr>
        </p:nvPicPr>
        <p:blipFill>
          <a:blip r:embed="rId2"/>
          <a:stretch>
            <a:fillRect/>
          </a:stretch>
        </p:blipFill>
        <p:spPr>
          <a:xfrm>
            <a:off x="931260" y="640081"/>
            <a:ext cx="6317695"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328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F0782-F899-4F6D-A785-32B4C1BCF6B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Internet Advertising Revenue</a:t>
            </a:r>
          </a:p>
        </p:txBody>
      </p:sp>
      <p:pic>
        <p:nvPicPr>
          <p:cNvPr id="5" name="Content Placeholder 4" descr="A screenshot of a cell phone&#10;&#10;Description generated with very high confidence">
            <a:extLst>
              <a:ext uri="{FF2B5EF4-FFF2-40B4-BE49-F238E27FC236}">
                <a16:creationId xmlns:a16="http://schemas.microsoft.com/office/drawing/2014/main" id="{EAD7C353-2383-4056-918E-676AEEE71E55}"/>
              </a:ext>
            </a:extLst>
          </p:cNvPr>
          <p:cNvPicPr>
            <a:picLocks noGrp="1" noChangeAspect="1"/>
          </p:cNvPicPr>
          <p:nvPr>
            <p:ph idx="1"/>
          </p:nvPr>
        </p:nvPicPr>
        <p:blipFill>
          <a:blip r:embed="rId2"/>
          <a:stretch>
            <a:fillRect/>
          </a:stretch>
        </p:blipFill>
        <p:spPr>
          <a:xfrm>
            <a:off x="1013337" y="75543"/>
            <a:ext cx="5132081" cy="6183231"/>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9934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21396-BD8A-41ED-B4A3-41CDDB4C4F0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Internet Search</a:t>
            </a:r>
          </a:p>
        </p:txBody>
      </p:sp>
      <p:pic>
        <p:nvPicPr>
          <p:cNvPr id="5" name="Content Placeholder 4" descr="A screenshot of a cell phone&#10;&#10;Description generated with high confidence">
            <a:extLst>
              <a:ext uri="{FF2B5EF4-FFF2-40B4-BE49-F238E27FC236}">
                <a16:creationId xmlns:a16="http://schemas.microsoft.com/office/drawing/2014/main" id="{AE80F69F-5463-4AA2-8946-457B505C66C1}"/>
              </a:ext>
            </a:extLst>
          </p:cNvPr>
          <p:cNvPicPr>
            <a:picLocks noGrp="1" noChangeAspect="1"/>
          </p:cNvPicPr>
          <p:nvPr>
            <p:ph idx="1"/>
          </p:nvPr>
        </p:nvPicPr>
        <p:blipFill>
          <a:blip r:embed="rId2"/>
          <a:stretch>
            <a:fillRect/>
          </a:stretch>
        </p:blipFill>
        <p:spPr>
          <a:xfrm>
            <a:off x="633999" y="217640"/>
            <a:ext cx="8030607" cy="4456987"/>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038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9B8AD-36A2-4449-ABC7-47C03B1B56C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Advertising Across All Media</a:t>
            </a:r>
          </a:p>
        </p:txBody>
      </p:sp>
      <p:pic>
        <p:nvPicPr>
          <p:cNvPr id="5" name="Content Placeholder 4" descr="A screenshot of a cell phone&#10;&#10;Description generated with very high confidence">
            <a:extLst>
              <a:ext uri="{FF2B5EF4-FFF2-40B4-BE49-F238E27FC236}">
                <a16:creationId xmlns:a16="http://schemas.microsoft.com/office/drawing/2014/main" id="{FC924C63-A0CE-46E9-96EE-87ACB3A37CE7}"/>
              </a:ext>
            </a:extLst>
          </p:cNvPr>
          <p:cNvPicPr>
            <a:picLocks noGrp="1" noChangeAspect="1"/>
          </p:cNvPicPr>
          <p:nvPr>
            <p:ph idx="1"/>
          </p:nvPr>
        </p:nvPicPr>
        <p:blipFill>
          <a:blip r:embed="rId2"/>
          <a:stretch>
            <a:fillRect/>
          </a:stretch>
        </p:blipFill>
        <p:spPr>
          <a:xfrm>
            <a:off x="782295" y="116299"/>
            <a:ext cx="5750104" cy="6052741"/>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7609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D9851-9EF6-4641-832D-102DC4B08BC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Media Companies Revenue</a:t>
            </a:r>
          </a:p>
        </p:txBody>
      </p:sp>
      <p:pic>
        <p:nvPicPr>
          <p:cNvPr id="5" name="Content Placeholder 4" descr="A screenshot of a cell phone&#10;&#10;Description generated with very high confidence">
            <a:extLst>
              <a:ext uri="{FF2B5EF4-FFF2-40B4-BE49-F238E27FC236}">
                <a16:creationId xmlns:a16="http://schemas.microsoft.com/office/drawing/2014/main" id="{F74DB54D-8139-4C9E-8335-383D06D87890}"/>
              </a:ext>
            </a:extLst>
          </p:cNvPr>
          <p:cNvPicPr>
            <a:picLocks noGrp="1" noChangeAspect="1"/>
          </p:cNvPicPr>
          <p:nvPr>
            <p:ph idx="1"/>
          </p:nvPr>
        </p:nvPicPr>
        <p:blipFill>
          <a:blip r:embed="rId2"/>
          <a:stretch>
            <a:fillRect/>
          </a:stretch>
        </p:blipFill>
        <p:spPr>
          <a:xfrm>
            <a:off x="721086" y="19392"/>
            <a:ext cx="9103347" cy="4847532"/>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8230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From the Assigned Readings – Up to 2011</a:t>
            </a:r>
          </a:p>
        </p:txBody>
      </p:sp>
      <p:pic>
        <p:nvPicPr>
          <p:cNvPr id="5" name="Content Placeholder 4"/>
          <p:cNvPicPr>
            <a:picLocks noGrp="1" noChangeAspect="1"/>
          </p:cNvPicPr>
          <p:nvPr>
            <p:ph idx="1"/>
          </p:nvPr>
        </p:nvPicPr>
        <p:blipFill>
          <a:blip r:embed="rId2"/>
          <a:stretch>
            <a:fillRect/>
          </a:stretch>
        </p:blipFill>
        <p:spPr>
          <a:xfrm>
            <a:off x="3444346" y="1846263"/>
            <a:ext cx="5363633" cy="4022725"/>
          </a:xfrm>
        </p:spPr>
      </p:pic>
    </p:spTree>
    <p:extLst>
      <p:ext uri="{BB962C8B-B14F-4D97-AF65-F5344CB8AC3E}">
        <p14:creationId xmlns:p14="http://schemas.microsoft.com/office/powerpoint/2010/main" val="171654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the World Media </a:t>
            </a:r>
            <a:br>
              <a:rPr lang="en-US" dirty="0"/>
            </a:br>
            <a:r>
              <a:rPr lang="en-US" sz="1400" dirty="0"/>
              <a:t>(Noam, E. M. (2016) Who Owns the World’s Media? Media Concentration and Ownership around the World, Oxford Press, p. 1172)</a:t>
            </a:r>
            <a:endParaRPr lang="en-US" dirty="0"/>
          </a:p>
        </p:txBody>
      </p:sp>
      <p:graphicFrame>
        <p:nvGraphicFramePr>
          <p:cNvPr id="6" name="Content Placeholder 5"/>
          <p:cNvGraphicFramePr>
            <a:graphicFrameLocks noGrp="1"/>
          </p:cNvGraphicFramePr>
          <p:nvPr>
            <p:ph idx="1"/>
            <p:extLst/>
          </p:nvPr>
        </p:nvGraphicFramePr>
        <p:xfrm>
          <a:off x="1096963" y="1846263"/>
          <a:ext cx="10058400" cy="40792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294618916"/>
                    </a:ext>
                  </a:extLst>
                </a:gridCol>
                <a:gridCol w="5029200">
                  <a:extLst>
                    <a:ext uri="{9D8B030D-6E8A-4147-A177-3AD203B41FA5}">
                      <a16:colId xmlns:a16="http://schemas.microsoft.com/office/drawing/2014/main" val="288994167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Top 10 Media Companies by Revenue</a:t>
                      </a:r>
                    </a:p>
                  </a:txBody>
                  <a:tcPr/>
                </a:tc>
                <a:tc>
                  <a:txBody>
                    <a:bodyPr/>
                    <a:lstStyle/>
                    <a:p>
                      <a:r>
                        <a:rPr lang="en-US" dirty="0"/>
                        <a:t>Revenue</a:t>
                      </a:r>
                      <a:r>
                        <a:rPr lang="en-US" baseline="0" dirty="0"/>
                        <a:t> 2011 in Millions</a:t>
                      </a:r>
                      <a:endParaRPr lang="en-US" dirty="0"/>
                    </a:p>
                  </a:txBody>
                  <a:tcPr/>
                </a:tc>
                <a:extLst>
                  <a:ext uri="{0D108BD9-81ED-4DB2-BD59-A6C34878D82A}">
                    <a16:rowId xmlns:a16="http://schemas.microsoft.com/office/drawing/2014/main" val="27792602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of China </a:t>
                      </a:r>
                    </a:p>
                  </a:txBody>
                  <a:tcPr/>
                </a:tc>
                <a:tc>
                  <a:txBody>
                    <a:bodyPr/>
                    <a:lstStyle/>
                    <a:p>
                      <a:r>
                        <a:rPr lang="en-US" dirty="0"/>
                        <a:t>$201 366</a:t>
                      </a:r>
                    </a:p>
                  </a:txBody>
                  <a:tcPr/>
                </a:tc>
                <a:extLst>
                  <a:ext uri="{0D108BD9-81ED-4DB2-BD59-A6C34878D82A}">
                    <a16:rowId xmlns:a16="http://schemas.microsoft.com/office/drawing/2014/main" val="3369175437"/>
                  </a:ext>
                </a:extLst>
              </a:tr>
              <a:tr h="370840">
                <a:tc>
                  <a:txBody>
                    <a:bodyPr/>
                    <a:lstStyle/>
                    <a:p>
                      <a:r>
                        <a:rPr lang="en-US" dirty="0"/>
                        <a:t>AT&amp;T (USA)</a:t>
                      </a:r>
                    </a:p>
                  </a:txBody>
                  <a:tcPr/>
                </a:tc>
                <a:tc>
                  <a:txBody>
                    <a:bodyPr/>
                    <a:lstStyle/>
                    <a:p>
                      <a:r>
                        <a:rPr lang="en-US" dirty="0"/>
                        <a:t>$124 611</a:t>
                      </a:r>
                    </a:p>
                  </a:txBody>
                  <a:tcPr/>
                </a:tc>
                <a:extLst>
                  <a:ext uri="{0D108BD9-81ED-4DB2-BD59-A6C34878D82A}">
                    <a16:rowId xmlns:a16="http://schemas.microsoft.com/office/drawing/2014/main" val="336820313"/>
                  </a:ext>
                </a:extLst>
              </a:tr>
              <a:tr h="370840">
                <a:tc>
                  <a:txBody>
                    <a:bodyPr/>
                    <a:lstStyle/>
                    <a:p>
                      <a:r>
                        <a:rPr lang="en-US" dirty="0"/>
                        <a:t>Verizon (USA)</a:t>
                      </a:r>
                    </a:p>
                  </a:txBody>
                  <a:tcPr/>
                </a:tc>
                <a:tc>
                  <a:txBody>
                    <a:bodyPr/>
                    <a:lstStyle/>
                    <a:p>
                      <a:r>
                        <a:rPr lang="en-US" dirty="0"/>
                        <a:t>$104 767</a:t>
                      </a:r>
                    </a:p>
                  </a:txBody>
                  <a:tcPr/>
                </a:tc>
                <a:extLst>
                  <a:ext uri="{0D108BD9-81ED-4DB2-BD59-A6C34878D82A}">
                    <a16:rowId xmlns:a16="http://schemas.microsoft.com/office/drawing/2014/main" val="51789281"/>
                  </a:ext>
                </a:extLst>
              </a:tr>
              <a:tr h="370840">
                <a:tc>
                  <a:txBody>
                    <a:bodyPr/>
                    <a:lstStyle/>
                    <a:p>
                      <a:r>
                        <a:rPr lang="en-US" dirty="0"/>
                        <a:t>NTT (Japan</a:t>
                      </a:r>
                      <a:r>
                        <a:rPr lang="en-US" baseline="0" dirty="0"/>
                        <a:t> – 33% public)</a:t>
                      </a:r>
                      <a:endParaRPr lang="en-US" dirty="0"/>
                    </a:p>
                  </a:txBody>
                  <a:tcPr/>
                </a:tc>
                <a:tc>
                  <a:txBody>
                    <a:bodyPr/>
                    <a:lstStyle/>
                    <a:p>
                      <a:r>
                        <a:rPr lang="en-US" dirty="0"/>
                        <a:t>$89 716</a:t>
                      </a:r>
                    </a:p>
                  </a:txBody>
                  <a:tcPr/>
                </a:tc>
                <a:extLst>
                  <a:ext uri="{0D108BD9-81ED-4DB2-BD59-A6C34878D82A}">
                    <a16:rowId xmlns:a16="http://schemas.microsoft.com/office/drawing/2014/main" val="211853636"/>
                  </a:ext>
                </a:extLst>
              </a:tr>
              <a:tr h="370840">
                <a:tc>
                  <a:txBody>
                    <a:bodyPr/>
                    <a:lstStyle/>
                    <a:p>
                      <a:r>
                        <a:rPr lang="en-US" dirty="0"/>
                        <a:t>Telefonica (Spain)</a:t>
                      </a:r>
                    </a:p>
                  </a:txBody>
                  <a:tcPr/>
                </a:tc>
                <a:tc>
                  <a:txBody>
                    <a:bodyPr/>
                    <a:lstStyle/>
                    <a:p>
                      <a:r>
                        <a:rPr lang="en-US" dirty="0"/>
                        <a:t>$85 895</a:t>
                      </a:r>
                    </a:p>
                  </a:txBody>
                  <a:tcPr/>
                </a:tc>
                <a:extLst>
                  <a:ext uri="{0D108BD9-81ED-4DB2-BD59-A6C34878D82A}">
                    <a16:rowId xmlns:a16="http://schemas.microsoft.com/office/drawing/2014/main" val="235836458"/>
                  </a:ext>
                </a:extLst>
              </a:tr>
              <a:tr h="370840">
                <a:tc>
                  <a:txBody>
                    <a:bodyPr/>
                    <a:lstStyle/>
                    <a:p>
                      <a:r>
                        <a:rPr lang="en-US" dirty="0"/>
                        <a:t>Comcast (USA)</a:t>
                      </a:r>
                    </a:p>
                  </a:txBody>
                  <a:tcPr/>
                </a:tc>
                <a:tc>
                  <a:txBody>
                    <a:bodyPr/>
                    <a:lstStyle/>
                    <a:p>
                      <a:r>
                        <a:rPr lang="en-US" dirty="0"/>
                        <a:t>$75</a:t>
                      </a:r>
                      <a:r>
                        <a:rPr lang="en-US" baseline="0" dirty="0"/>
                        <a:t> 954</a:t>
                      </a:r>
                      <a:endParaRPr lang="en-US" dirty="0"/>
                    </a:p>
                  </a:txBody>
                  <a:tcPr/>
                </a:tc>
                <a:extLst>
                  <a:ext uri="{0D108BD9-81ED-4DB2-BD59-A6C34878D82A}">
                    <a16:rowId xmlns:a16="http://schemas.microsoft.com/office/drawing/2014/main" val="1503368886"/>
                  </a:ext>
                </a:extLst>
              </a:tr>
              <a:tr h="370840">
                <a:tc>
                  <a:txBody>
                    <a:bodyPr/>
                    <a:lstStyle/>
                    <a:p>
                      <a:r>
                        <a:rPr lang="en-US" dirty="0"/>
                        <a:t>Deutsche</a:t>
                      </a:r>
                      <a:r>
                        <a:rPr lang="en-US" baseline="0" dirty="0"/>
                        <a:t> Telekom (Germany – 38% public)</a:t>
                      </a:r>
                      <a:endParaRPr lang="en-US" dirty="0"/>
                    </a:p>
                  </a:txBody>
                  <a:tcPr/>
                </a:tc>
                <a:tc>
                  <a:txBody>
                    <a:bodyPr/>
                    <a:lstStyle/>
                    <a:p>
                      <a:r>
                        <a:rPr lang="en-US" dirty="0"/>
                        <a:t>$69 558</a:t>
                      </a:r>
                    </a:p>
                  </a:txBody>
                  <a:tcPr/>
                </a:tc>
                <a:extLst>
                  <a:ext uri="{0D108BD9-81ED-4DB2-BD59-A6C34878D82A}">
                    <a16:rowId xmlns:a16="http://schemas.microsoft.com/office/drawing/2014/main" val="1063366654"/>
                  </a:ext>
                </a:extLst>
              </a:tr>
              <a:tr h="370840">
                <a:tc>
                  <a:txBody>
                    <a:bodyPr/>
                    <a:lstStyle/>
                    <a:p>
                      <a:r>
                        <a:rPr lang="en-US" dirty="0"/>
                        <a:t>Vodafone (UK)</a:t>
                      </a:r>
                    </a:p>
                  </a:txBody>
                  <a:tcPr/>
                </a:tc>
                <a:tc>
                  <a:txBody>
                    <a:bodyPr/>
                    <a:lstStyle/>
                    <a:p>
                      <a:r>
                        <a:rPr lang="en-US" dirty="0"/>
                        <a:t>$62 366</a:t>
                      </a:r>
                    </a:p>
                  </a:txBody>
                  <a:tcPr/>
                </a:tc>
                <a:extLst>
                  <a:ext uri="{0D108BD9-81ED-4DB2-BD59-A6C34878D82A}">
                    <a16:rowId xmlns:a16="http://schemas.microsoft.com/office/drawing/2014/main" val="4078381033"/>
                  </a:ext>
                </a:extLst>
              </a:tr>
              <a:tr h="370840">
                <a:tc>
                  <a:txBody>
                    <a:bodyPr/>
                    <a:lstStyle/>
                    <a:p>
                      <a:r>
                        <a:rPr lang="en-US" dirty="0"/>
                        <a:t>Softbank (Japan)</a:t>
                      </a:r>
                    </a:p>
                  </a:txBody>
                  <a:tcPr/>
                </a:tc>
                <a:tc>
                  <a:txBody>
                    <a:bodyPr/>
                    <a:lstStyle/>
                    <a:p>
                      <a:r>
                        <a:rPr lang="en-US" dirty="0"/>
                        <a:t>$55 707</a:t>
                      </a:r>
                    </a:p>
                  </a:txBody>
                  <a:tcPr/>
                </a:tc>
                <a:extLst>
                  <a:ext uri="{0D108BD9-81ED-4DB2-BD59-A6C34878D82A}">
                    <a16:rowId xmlns:a16="http://schemas.microsoft.com/office/drawing/2014/main" val="857710906"/>
                  </a:ext>
                </a:extLst>
              </a:tr>
              <a:tr h="370840">
                <a:tc>
                  <a:txBody>
                    <a:bodyPr/>
                    <a:lstStyle/>
                    <a:p>
                      <a:r>
                        <a:rPr lang="en-US" dirty="0"/>
                        <a:t>Grupo</a:t>
                      </a:r>
                      <a:r>
                        <a:rPr lang="en-US" baseline="0" dirty="0"/>
                        <a:t> Carso (Mexico)</a:t>
                      </a:r>
                      <a:endParaRPr lang="en-US" dirty="0"/>
                    </a:p>
                  </a:txBody>
                  <a:tcPr/>
                </a:tc>
                <a:tc>
                  <a:txBody>
                    <a:bodyPr/>
                    <a:lstStyle/>
                    <a:p>
                      <a:r>
                        <a:rPr lang="en-US" dirty="0"/>
                        <a:t>$55 559</a:t>
                      </a:r>
                    </a:p>
                  </a:txBody>
                  <a:tcPr/>
                </a:tc>
                <a:extLst>
                  <a:ext uri="{0D108BD9-81ED-4DB2-BD59-A6C34878D82A}">
                    <a16:rowId xmlns:a16="http://schemas.microsoft.com/office/drawing/2014/main" val="4286989365"/>
                  </a:ext>
                </a:extLst>
              </a:tr>
            </a:tbl>
          </a:graphicData>
        </a:graphic>
      </p:graphicFrame>
    </p:spTree>
    <p:extLst>
      <p:ext uri="{BB962C8B-B14F-4D97-AF65-F5344CB8AC3E}">
        <p14:creationId xmlns:p14="http://schemas.microsoft.com/office/powerpoint/2010/main" val="3439012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the World Media </a:t>
            </a:r>
            <a:br>
              <a:rPr lang="en-US" dirty="0"/>
            </a:br>
            <a:r>
              <a:rPr lang="en-US" sz="1400" dirty="0"/>
              <a:t>(Noam, E. M. (2016) Who Owns the World’s Media? Media Concentration and Ownership around the World, Oxford Press, p.  1177)</a:t>
            </a:r>
            <a:endParaRPr lang="en-US" dirty="0"/>
          </a:p>
        </p:txBody>
      </p:sp>
      <p:graphicFrame>
        <p:nvGraphicFramePr>
          <p:cNvPr id="4" name="Content Placeholder 3"/>
          <p:cNvGraphicFramePr>
            <a:graphicFrameLocks noGrp="1"/>
          </p:cNvGraphicFramePr>
          <p:nvPr>
            <p:ph idx="1"/>
            <p:extLst/>
          </p:nvPr>
        </p:nvGraphicFramePr>
        <p:xfrm>
          <a:off x="1096963" y="1846263"/>
          <a:ext cx="10058400" cy="40792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085231545"/>
                    </a:ext>
                  </a:extLst>
                </a:gridCol>
                <a:gridCol w="5029200">
                  <a:extLst>
                    <a:ext uri="{9D8B030D-6E8A-4147-A177-3AD203B41FA5}">
                      <a16:colId xmlns:a16="http://schemas.microsoft.com/office/drawing/2014/main" val="2676238420"/>
                    </a:ext>
                  </a:extLst>
                </a:gridCol>
              </a:tblGrid>
              <a:tr h="370840">
                <a:tc>
                  <a:txBody>
                    <a:bodyPr/>
                    <a:lstStyle/>
                    <a:p>
                      <a:r>
                        <a:rPr lang="en-US" dirty="0"/>
                        <a:t>Top 10 Media Content Companies</a:t>
                      </a:r>
                    </a:p>
                  </a:txBody>
                  <a:tcPr/>
                </a:tc>
                <a:tc>
                  <a:txBody>
                    <a:bodyPr/>
                    <a:lstStyle/>
                    <a:p>
                      <a:r>
                        <a:rPr lang="en-US" dirty="0"/>
                        <a:t>Revenue</a:t>
                      </a:r>
                      <a:r>
                        <a:rPr lang="en-US" baseline="0" dirty="0"/>
                        <a:t> 2013 in Millions</a:t>
                      </a:r>
                      <a:endParaRPr lang="en-US" dirty="0"/>
                    </a:p>
                  </a:txBody>
                  <a:tcPr/>
                </a:tc>
                <a:extLst>
                  <a:ext uri="{0D108BD9-81ED-4DB2-BD59-A6C34878D82A}">
                    <a16:rowId xmlns:a16="http://schemas.microsoft.com/office/drawing/2014/main" val="2753661594"/>
                  </a:ext>
                </a:extLst>
              </a:tr>
              <a:tr h="370840">
                <a:tc>
                  <a:txBody>
                    <a:bodyPr/>
                    <a:lstStyle/>
                    <a:p>
                      <a:r>
                        <a:rPr lang="en-US" dirty="0"/>
                        <a:t>Murdoch Group (USA)</a:t>
                      </a:r>
                    </a:p>
                  </a:txBody>
                  <a:tcPr/>
                </a:tc>
                <a:tc>
                  <a:txBody>
                    <a:bodyPr/>
                    <a:lstStyle/>
                    <a:p>
                      <a:r>
                        <a:rPr lang="en-US" dirty="0"/>
                        <a:t>$32</a:t>
                      </a:r>
                      <a:r>
                        <a:rPr lang="en-US" baseline="0" dirty="0"/>
                        <a:t> 516</a:t>
                      </a:r>
                      <a:endParaRPr lang="en-US" dirty="0"/>
                    </a:p>
                  </a:txBody>
                  <a:tcPr/>
                </a:tc>
                <a:extLst>
                  <a:ext uri="{0D108BD9-81ED-4DB2-BD59-A6C34878D82A}">
                    <a16:rowId xmlns:a16="http://schemas.microsoft.com/office/drawing/2014/main" val="959281852"/>
                  </a:ext>
                </a:extLst>
              </a:tr>
              <a:tr h="370840">
                <a:tc>
                  <a:txBody>
                    <a:bodyPr/>
                    <a:lstStyle/>
                    <a:p>
                      <a:r>
                        <a:rPr lang="en-US" dirty="0"/>
                        <a:t>Government of China</a:t>
                      </a:r>
                    </a:p>
                  </a:txBody>
                  <a:tcPr/>
                </a:tc>
                <a:tc>
                  <a:txBody>
                    <a:bodyPr/>
                    <a:lstStyle/>
                    <a:p>
                      <a:r>
                        <a:rPr lang="en-US" dirty="0"/>
                        <a:t>$27 936</a:t>
                      </a:r>
                    </a:p>
                  </a:txBody>
                  <a:tcPr/>
                </a:tc>
                <a:extLst>
                  <a:ext uri="{0D108BD9-81ED-4DB2-BD59-A6C34878D82A}">
                    <a16:rowId xmlns:a16="http://schemas.microsoft.com/office/drawing/2014/main" val="3844016083"/>
                  </a:ext>
                </a:extLst>
              </a:tr>
              <a:tr h="370840">
                <a:tc>
                  <a:txBody>
                    <a:bodyPr/>
                    <a:lstStyle/>
                    <a:p>
                      <a:r>
                        <a:rPr lang="en-US" dirty="0"/>
                        <a:t>Google (USA)</a:t>
                      </a:r>
                    </a:p>
                  </a:txBody>
                  <a:tcPr/>
                </a:tc>
                <a:tc>
                  <a:txBody>
                    <a:bodyPr/>
                    <a:lstStyle/>
                    <a:p>
                      <a:r>
                        <a:rPr lang="en-US" dirty="0"/>
                        <a:t>$26</a:t>
                      </a:r>
                      <a:r>
                        <a:rPr lang="en-US" baseline="0" dirty="0"/>
                        <a:t> 747</a:t>
                      </a:r>
                      <a:endParaRPr lang="en-US" dirty="0"/>
                    </a:p>
                  </a:txBody>
                  <a:tcPr/>
                </a:tc>
                <a:extLst>
                  <a:ext uri="{0D108BD9-81ED-4DB2-BD59-A6C34878D82A}">
                    <a16:rowId xmlns:a16="http://schemas.microsoft.com/office/drawing/2014/main" val="3685102294"/>
                  </a:ext>
                </a:extLst>
              </a:tr>
              <a:tr h="370840">
                <a:tc>
                  <a:txBody>
                    <a:bodyPr/>
                    <a:lstStyle/>
                    <a:p>
                      <a:r>
                        <a:rPr lang="en-US" dirty="0"/>
                        <a:t>Comcast (USA)</a:t>
                      </a:r>
                    </a:p>
                  </a:txBody>
                  <a:tcPr/>
                </a:tc>
                <a:tc>
                  <a:txBody>
                    <a:bodyPr/>
                    <a:lstStyle/>
                    <a:p>
                      <a:r>
                        <a:rPr lang="en-US" dirty="0"/>
                        <a:t>$26 307</a:t>
                      </a:r>
                    </a:p>
                  </a:txBody>
                  <a:tcPr/>
                </a:tc>
                <a:extLst>
                  <a:ext uri="{0D108BD9-81ED-4DB2-BD59-A6C34878D82A}">
                    <a16:rowId xmlns:a16="http://schemas.microsoft.com/office/drawing/2014/main" val="3803087069"/>
                  </a:ext>
                </a:extLst>
              </a:tr>
              <a:tr h="370840">
                <a:tc>
                  <a:txBody>
                    <a:bodyPr/>
                    <a:lstStyle/>
                    <a:p>
                      <a:r>
                        <a:rPr lang="en-US" dirty="0"/>
                        <a:t>Redstone Group (USA)</a:t>
                      </a:r>
                    </a:p>
                  </a:txBody>
                  <a:tcPr/>
                </a:tc>
                <a:tc>
                  <a:txBody>
                    <a:bodyPr/>
                    <a:lstStyle/>
                    <a:p>
                      <a:r>
                        <a:rPr lang="en-US" dirty="0"/>
                        <a:t>$18 041</a:t>
                      </a:r>
                    </a:p>
                  </a:txBody>
                  <a:tcPr/>
                </a:tc>
                <a:extLst>
                  <a:ext uri="{0D108BD9-81ED-4DB2-BD59-A6C34878D82A}">
                    <a16:rowId xmlns:a16="http://schemas.microsoft.com/office/drawing/2014/main" val="4156882159"/>
                  </a:ext>
                </a:extLst>
              </a:tr>
              <a:tr h="370840">
                <a:tc>
                  <a:txBody>
                    <a:bodyPr/>
                    <a:lstStyle/>
                    <a:p>
                      <a:r>
                        <a:rPr lang="en-US" dirty="0"/>
                        <a:t>Disney (USA)</a:t>
                      </a:r>
                    </a:p>
                  </a:txBody>
                  <a:tcPr/>
                </a:tc>
                <a:tc>
                  <a:txBody>
                    <a:bodyPr/>
                    <a:lstStyle/>
                    <a:p>
                      <a:r>
                        <a:rPr lang="en-US" dirty="0"/>
                        <a:t>$16 481</a:t>
                      </a:r>
                    </a:p>
                  </a:txBody>
                  <a:tcPr/>
                </a:tc>
                <a:extLst>
                  <a:ext uri="{0D108BD9-81ED-4DB2-BD59-A6C34878D82A}">
                    <a16:rowId xmlns:a16="http://schemas.microsoft.com/office/drawing/2014/main" val="3027762571"/>
                  </a:ext>
                </a:extLst>
              </a:tr>
              <a:tr h="370840">
                <a:tc>
                  <a:txBody>
                    <a:bodyPr/>
                    <a:lstStyle/>
                    <a:p>
                      <a:r>
                        <a:rPr lang="en-US" dirty="0"/>
                        <a:t>Bertelsmann</a:t>
                      </a:r>
                      <a:r>
                        <a:rPr lang="en-US" baseline="0" dirty="0"/>
                        <a:t> (Germany) </a:t>
                      </a:r>
                      <a:endParaRPr lang="en-US" dirty="0"/>
                    </a:p>
                  </a:txBody>
                  <a:tcPr/>
                </a:tc>
                <a:tc>
                  <a:txBody>
                    <a:bodyPr/>
                    <a:lstStyle/>
                    <a:p>
                      <a:r>
                        <a:rPr lang="en-US" dirty="0"/>
                        <a:t>$13 650</a:t>
                      </a:r>
                    </a:p>
                  </a:txBody>
                  <a:tcPr/>
                </a:tc>
                <a:extLst>
                  <a:ext uri="{0D108BD9-81ED-4DB2-BD59-A6C34878D82A}">
                    <a16:rowId xmlns:a16="http://schemas.microsoft.com/office/drawing/2014/main" val="1008918789"/>
                  </a:ext>
                </a:extLst>
              </a:tr>
              <a:tr h="370840">
                <a:tc>
                  <a:txBody>
                    <a:bodyPr/>
                    <a:lstStyle/>
                    <a:p>
                      <a:r>
                        <a:rPr lang="en-US" dirty="0"/>
                        <a:t>Time</a:t>
                      </a:r>
                      <a:r>
                        <a:rPr lang="en-US" baseline="0" dirty="0"/>
                        <a:t> Warner (USA)</a:t>
                      </a:r>
                      <a:endParaRPr lang="en-US" dirty="0"/>
                    </a:p>
                  </a:txBody>
                  <a:tcPr/>
                </a:tc>
                <a:tc>
                  <a:txBody>
                    <a:bodyPr/>
                    <a:lstStyle/>
                    <a:p>
                      <a:r>
                        <a:rPr lang="en-US" dirty="0"/>
                        <a:t>$12</a:t>
                      </a:r>
                      <a:r>
                        <a:rPr lang="en-US" baseline="0" dirty="0"/>
                        <a:t> 554</a:t>
                      </a:r>
                      <a:endParaRPr lang="en-US" dirty="0"/>
                    </a:p>
                  </a:txBody>
                  <a:tcPr/>
                </a:tc>
                <a:extLst>
                  <a:ext uri="{0D108BD9-81ED-4DB2-BD59-A6C34878D82A}">
                    <a16:rowId xmlns:a16="http://schemas.microsoft.com/office/drawing/2014/main" val="2038361562"/>
                  </a:ext>
                </a:extLst>
              </a:tr>
              <a:tr h="370840">
                <a:tc>
                  <a:txBody>
                    <a:bodyPr/>
                    <a:lstStyle/>
                    <a:p>
                      <a:r>
                        <a:rPr lang="en-US" dirty="0"/>
                        <a:t>BBC (UK – public)</a:t>
                      </a:r>
                    </a:p>
                  </a:txBody>
                  <a:tcPr/>
                </a:tc>
                <a:tc>
                  <a:txBody>
                    <a:bodyPr/>
                    <a:lstStyle/>
                    <a:p>
                      <a:r>
                        <a:rPr lang="en-US" dirty="0"/>
                        <a:t>$12 301</a:t>
                      </a:r>
                    </a:p>
                  </a:txBody>
                  <a:tcPr/>
                </a:tc>
                <a:extLst>
                  <a:ext uri="{0D108BD9-81ED-4DB2-BD59-A6C34878D82A}">
                    <a16:rowId xmlns:a16="http://schemas.microsoft.com/office/drawing/2014/main" val="2271954656"/>
                  </a:ext>
                </a:extLst>
              </a:tr>
              <a:tr h="370840">
                <a:tc>
                  <a:txBody>
                    <a:bodyPr/>
                    <a:lstStyle/>
                    <a:p>
                      <a:r>
                        <a:rPr lang="en-US" dirty="0"/>
                        <a:t>DirecTV (USA)</a:t>
                      </a:r>
                    </a:p>
                  </a:txBody>
                  <a:tcPr/>
                </a:tc>
                <a:tc>
                  <a:txBody>
                    <a:bodyPr/>
                    <a:lstStyle/>
                    <a:p>
                      <a:r>
                        <a:rPr lang="en-US" dirty="0"/>
                        <a:t>$10</a:t>
                      </a:r>
                      <a:r>
                        <a:rPr lang="en-US" baseline="0" dirty="0"/>
                        <a:t> 571</a:t>
                      </a:r>
                      <a:endParaRPr lang="en-US" dirty="0"/>
                    </a:p>
                  </a:txBody>
                  <a:tcPr/>
                </a:tc>
                <a:extLst>
                  <a:ext uri="{0D108BD9-81ED-4DB2-BD59-A6C34878D82A}">
                    <a16:rowId xmlns:a16="http://schemas.microsoft.com/office/drawing/2014/main" val="1020556416"/>
                  </a:ext>
                </a:extLst>
              </a:tr>
            </a:tbl>
          </a:graphicData>
        </a:graphic>
      </p:graphicFrame>
    </p:spTree>
    <p:extLst>
      <p:ext uri="{BB962C8B-B14F-4D97-AF65-F5344CB8AC3E}">
        <p14:creationId xmlns:p14="http://schemas.microsoft.com/office/powerpoint/2010/main" val="658684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3F6C-61A5-4E36-A063-727E4A44B743}"/>
              </a:ext>
            </a:extLst>
          </p:cNvPr>
          <p:cNvSpPr>
            <a:spLocks noGrp="1"/>
          </p:cNvSpPr>
          <p:nvPr>
            <p:ph type="title"/>
          </p:nvPr>
        </p:nvSpPr>
        <p:spPr/>
        <p:txBody>
          <a:bodyPr/>
          <a:lstStyle/>
          <a:p>
            <a:r>
              <a:rPr lang="en-US" dirty="0" err="1"/>
              <a:t>Fagstein</a:t>
            </a:r>
            <a:r>
              <a:rPr lang="en-US" dirty="0"/>
              <a:t> Blog</a:t>
            </a:r>
          </a:p>
        </p:txBody>
      </p:sp>
      <p:sp>
        <p:nvSpPr>
          <p:cNvPr id="3" name="Content Placeholder 2">
            <a:extLst>
              <a:ext uri="{FF2B5EF4-FFF2-40B4-BE49-F238E27FC236}">
                <a16:creationId xmlns:a16="http://schemas.microsoft.com/office/drawing/2014/main" id="{EDDF4E71-0DE5-49A4-8F18-8AD62BC49C7F}"/>
              </a:ext>
            </a:extLst>
          </p:cNvPr>
          <p:cNvSpPr>
            <a:spLocks noGrp="1"/>
          </p:cNvSpPr>
          <p:nvPr>
            <p:ph idx="1"/>
          </p:nvPr>
        </p:nvSpPr>
        <p:spPr/>
        <p:txBody>
          <a:bodyPr>
            <a:normAutofit/>
          </a:bodyPr>
          <a:lstStyle/>
          <a:p>
            <a:r>
              <a:rPr lang="en-US" sz="4800" dirty="0" err="1">
                <a:hlinkClick r:id="rId2"/>
              </a:rPr>
              <a:t>Fagstein</a:t>
            </a:r>
            <a:r>
              <a:rPr lang="en-US" sz="4800" dirty="0">
                <a:hlinkClick r:id="rId2"/>
              </a:rPr>
              <a:t> Blog </a:t>
            </a:r>
            <a:endParaRPr lang="en-US" sz="4800" dirty="0"/>
          </a:p>
        </p:txBody>
      </p:sp>
    </p:spTree>
    <p:extLst>
      <p:ext uri="{BB962C8B-B14F-4D97-AF65-F5344CB8AC3E}">
        <p14:creationId xmlns:p14="http://schemas.microsoft.com/office/powerpoint/2010/main" val="316360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5400" dirty="0">
                <a:solidFill>
                  <a:srgbClr val="000000"/>
                </a:solidFill>
                <a:latin typeface="+mn-lt"/>
              </a:rPr>
              <a:t>The Birth of Consumerism</a:t>
            </a:r>
            <a:endParaRPr lang="en-CA" sz="5400" dirty="0">
              <a:latin typeface="+mn-lt"/>
            </a:endParaRPr>
          </a:p>
        </p:txBody>
      </p:sp>
      <p:sp>
        <p:nvSpPr>
          <p:cNvPr id="8193" name="Rectangle 1"/>
          <p:cNvSpPr>
            <a:spLocks noGrp="1" noChangeArrowheads="1"/>
          </p:cNvSpPr>
          <p:nvPr>
            <p:ph idx="1"/>
          </p:nvPr>
        </p:nvSpPr>
        <p:spPr>
          <a:ln/>
        </p:spPr>
        <p:txBody>
          <a:bodyPr vert="horz" lIns="90000" tIns="45000" rIns="90000" bIns="45000" rtlCol="0">
            <a:normAutofit/>
          </a:bodyPr>
          <a:lstStyle/>
          <a:p>
            <a:pPr indent="-336550">
              <a:lnSpc>
                <a:spcPct val="100000"/>
              </a:lnSpc>
              <a:spcAft>
                <a:spcPct val="0"/>
              </a:spcAft>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000" dirty="0">
                <a:solidFill>
                  <a:srgbClr val="000000"/>
                </a:solidFill>
              </a:rPr>
              <a:t>You are a commodity to be sold to advertisers!</a:t>
            </a:r>
          </a:p>
          <a:p>
            <a:pPr indent="-336550">
              <a:lnSpc>
                <a:spcPct val="100000"/>
              </a:lnSpc>
              <a:spcAft>
                <a:spcPct val="0"/>
              </a:spcAft>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dirty="0">
                <a:solidFill>
                  <a:srgbClr val="000000"/>
                </a:solidFill>
                <a:hlinkClick r:id="rId3"/>
              </a:rPr>
              <a:t>We Deliver Young People</a:t>
            </a:r>
            <a:endParaRPr lang="en-CA" altLang="en-US" sz="4400" dirty="0">
              <a:solidFill>
                <a:srgbClr val="000000"/>
              </a:solidFill>
            </a:endParaRPr>
          </a:p>
          <a:p>
            <a:r>
              <a:rPr lang="en-CA" sz="4400" dirty="0">
                <a:hlinkClick r:id="rId4"/>
              </a:rPr>
              <a:t>YUL-LAB</a:t>
            </a:r>
            <a:endParaRPr lang="en-CA" sz="4400" dirty="0"/>
          </a:p>
          <a:p>
            <a:r>
              <a:rPr lang="en-CA" sz="4400" dirty="0">
                <a:hlinkClick r:id="rId5"/>
              </a:rPr>
              <a:t>Advertising and the End of the World</a:t>
            </a:r>
            <a:endParaRPr lang="en-CA" sz="4400" dirty="0"/>
          </a:p>
        </p:txBody>
      </p:sp>
    </p:spTree>
    <p:extLst>
      <p:ext uri="{BB962C8B-B14F-4D97-AF65-F5344CB8AC3E}">
        <p14:creationId xmlns:p14="http://schemas.microsoft.com/office/powerpoint/2010/main" val="95478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normAutofit/>
          </a:bodyPr>
          <a:lstStyle/>
          <a:p>
            <a:r>
              <a:rPr lang="en-US" sz="2800" b="1" dirty="0"/>
              <a:t>Questions or concerns? </a:t>
            </a:r>
          </a:p>
        </p:txBody>
      </p:sp>
    </p:spTree>
    <p:extLst>
      <p:ext uri="{BB962C8B-B14F-4D97-AF65-F5344CB8AC3E}">
        <p14:creationId xmlns:p14="http://schemas.microsoft.com/office/powerpoint/2010/main" val="133689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Why does it matter who owns the media? </a:t>
            </a:r>
          </a:p>
        </p:txBody>
      </p:sp>
      <p:sp>
        <p:nvSpPr>
          <p:cNvPr id="3" name="Content Placeholder 2"/>
          <p:cNvSpPr>
            <a:spLocks noGrp="1"/>
          </p:cNvSpPr>
          <p:nvPr>
            <p:ph idx="1"/>
          </p:nvPr>
        </p:nvSpPr>
        <p:spPr/>
        <p:txBody>
          <a:bodyPr/>
          <a:lstStyle/>
          <a:p>
            <a:pPr marL="201168" lvl="1" indent="0">
              <a:buNone/>
            </a:pPr>
            <a:r>
              <a:rPr lang="en-US" dirty="0"/>
              <a:t>The media industry plays a central role in shaping social, cultural and political life (Noam, 2016, p. 1180)</a:t>
            </a:r>
          </a:p>
          <a:p>
            <a:pPr marL="201168" lvl="1" indent="0">
              <a:buNone/>
            </a:pPr>
            <a:r>
              <a:rPr lang="en-US" i="1" dirty="0">
                <a:hlinkClick r:id="rId2"/>
              </a:rPr>
              <a:t>Noam Chomsky – Manufacturing Consent</a:t>
            </a:r>
            <a:r>
              <a:rPr lang="en-US" i="1" dirty="0"/>
              <a:t> – (Short)</a:t>
            </a:r>
          </a:p>
          <a:p>
            <a:pPr marL="201168" lvl="1" indent="0">
              <a:buNone/>
            </a:pPr>
            <a:r>
              <a:rPr lang="en-US" i="1" dirty="0">
                <a:hlinkClick r:id="rId3"/>
              </a:rPr>
              <a:t>Noam Chomsky – Manufacturing Consent</a:t>
            </a:r>
            <a:r>
              <a:rPr lang="en-US" i="1" dirty="0"/>
              <a:t> – (Long)</a:t>
            </a:r>
          </a:p>
          <a:p>
            <a:pPr marL="201168" lvl="1" indent="0">
              <a:buNone/>
            </a:pPr>
            <a:endParaRPr lang="en-US" i="1" dirty="0"/>
          </a:p>
          <a:p>
            <a:pPr marL="201168" lvl="1" indent="0">
              <a:buNone/>
            </a:pPr>
            <a:r>
              <a:rPr lang="en-US" dirty="0"/>
              <a:t>	</a:t>
            </a:r>
            <a:br>
              <a:rPr lang="en-US" dirty="0"/>
            </a:br>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97354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Why does it matter who owns the media? </a:t>
            </a:r>
          </a:p>
        </p:txBody>
      </p:sp>
      <p:sp>
        <p:nvSpPr>
          <p:cNvPr id="3" name="Content Placeholder 2"/>
          <p:cNvSpPr>
            <a:spLocks noGrp="1"/>
          </p:cNvSpPr>
          <p:nvPr>
            <p:ph idx="1"/>
          </p:nvPr>
        </p:nvSpPr>
        <p:spPr/>
        <p:txBody>
          <a:bodyPr/>
          <a:lstStyle/>
          <a:p>
            <a:pPr marL="201168" lvl="1" indent="0">
              <a:buNone/>
            </a:pPr>
            <a:r>
              <a:rPr lang="en-US" dirty="0"/>
              <a:t>The media industry plays a central role in shaping social, cultural and political life (Noam, 2016, p. 1180)</a:t>
            </a:r>
          </a:p>
          <a:p>
            <a:pPr marL="201168" lvl="1" indent="0">
              <a:buNone/>
            </a:pPr>
            <a:r>
              <a:rPr lang="en-US" i="1" dirty="0">
                <a:hlinkClick r:id="rId2"/>
              </a:rPr>
              <a:t>Noam Chomsky – Manufacturing Consent</a:t>
            </a:r>
            <a:r>
              <a:rPr lang="en-US" i="1" dirty="0"/>
              <a:t> – (Short)</a:t>
            </a:r>
          </a:p>
          <a:p>
            <a:pPr marL="201168" lvl="1" indent="0">
              <a:buNone/>
            </a:pPr>
            <a:r>
              <a:rPr lang="en-US" i="1" dirty="0">
                <a:hlinkClick r:id="rId3"/>
              </a:rPr>
              <a:t>Noam Chomsky – Manufacturing Consent</a:t>
            </a:r>
            <a:r>
              <a:rPr lang="en-US" i="1" dirty="0"/>
              <a:t> – (Long)</a:t>
            </a:r>
          </a:p>
          <a:p>
            <a:pPr marL="201168" lvl="1" indent="0">
              <a:buNone/>
            </a:pPr>
            <a:endParaRPr lang="en-US" i="1" dirty="0"/>
          </a:p>
          <a:p>
            <a:pPr marL="201168" lvl="1" indent="0">
              <a:buNone/>
            </a:pPr>
            <a:r>
              <a:rPr lang="en-US" b="1" dirty="0"/>
              <a:t>Propaganda Model</a:t>
            </a:r>
          </a:p>
          <a:p>
            <a:pPr marL="201168" lvl="1" indent="0">
              <a:buNone/>
            </a:pPr>
            <a:r>
              <a:rPr lang="en-US" i="1" dirty="0"/>
              <a:t>- Selection of topics			- Determine</a:t>
            </a:r>
            <a:br>
              <a:rPr lang="en-US" i="1" dirty="0"/>
            </a:br>
            <a:r>
              <a:rPr lang="en-US" i="1" dirty="0"/>
              <a:t>- Distribution of concerns			- Select</a:t>
            </a:r>
            <a:br>
              <a:rPr lang="en-US" i="1" dirty="0"/>
            </a:br>
            <a:r>
              <a:rPr lang="en-US" i="1" dirty="0"/>
              <a:t>- Emphasis				- Shape </a:t>
            </a:r>
            <a:br>
              <a:rPr lang="en-US" i="1" dirty="0"/>
            </a:br>
            <a:r>
              <a:rPr lang="en-US" i="1" dirty="0"/>
              <a:t>- Framing of issues			- Control</a:t>
            </a:r>
            <a:br>
              <a:rPr lang="en-US" i="1" dirty="0"/>
            </a:br>
            <a:r>
              <a:rPr lang="en-US" i="1" dirty="0"/>
              <a:t>- Filtering of information 			- Restrict</a:t>
            </a:r>
            <a:br>
              <a:rPr lang="en-US" i="1" dirty="0"/>
            </a:br>
            <a:r>
              <a:rPr lang="en-US" i="1" dirty="0"/>
              <a:t>- Bounding of debate			- Serve the interest of a select elite group</a:t>
            </a:r>
            <a:r>
              <a:rPr lang="en-US" dirty="0"/>
              <a:t>	</a:t>
            </a:r>
            <a:br>
              <a:rPr lang="en-US" dirty="0"/>
            </a:br>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280979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the media?</a:t>
            </a:r>
          </a:p>
        </p:txBody>
      </p:sp>
      <p:sp>
        <p:nvSpPr>
          <p:cNvPr id="3" name="Content Placeholder 2"/>
          <p:cNvSpPr>
            <a:spLocks noGrp="1"/>
          </p:cNvSpPr>
          <p:nvPr>
            <p:ph idx="1"/>
          </p:nvPr>
        </p:nvSpPr>
        <p:spPr/>
        <p:txBody>
          <a:bodyPr>
            <a:normAutofit fontScale="92500" lnSpcReduction="20000"/>
          </a:bodyPr>
          <a:lstStyle/>
          <a:p>
            <a:r>
              <a:rPr lang="en-US" dirty="0"/>
              <a:t>It is important to understand…</a:t>
            </a:r>
          </a:p>
          <a:p>
            <a:pPr marL="201168" lvl="1" indent="0">
              <a:buNone/>
            </a:pPr>
            <a:endParaRPr lang="en-US" dirty="0"/>
          </a:p>
          <a:p>
            <a:pPr marL="201168" lvl="1" indent="0">
              <a:buNone/>
            </a:pPr>
            <a:r>
              <a:rPr lang="en-US" dirty="0"/>
              <a:t>There are various types of ownership</a:t>
            </a:r>
          </a:p>
          <a:p>
            <a:pPr lvl="2"/>
            <a:r>
              <a:rPr lang="en-US" dirty="0"/>
              <a:t>Non-commercial arrangements (governments, semi-independent public corporations, charities) </a:t>
            </a:r>
          </a:p>
          <a:p>
            <a:pPr lvl="2"/>
            <a:r>
              <a:rPr lang="en-US" dirty="0"/>
              <a:t>Private ownership (individuals, families, partnerships, shareholders, institutional investors, private equity funds, venture capitalists, coops and non-profits) </a:t>
            </a:r>
          </a:p>
          <a:p>
            <a:pPr marL="384048" lvl="2" indent="0">
              <a:buNone/>
            </a:pPr>
            <a:r>
              <a:rPr lang="en-US" i="1" dirty="0"/>
              <a:t>Depending on the type of ownership, the proprietor may not control managerial decisions (allocative owners vs operational owners)</a:t>
            </a:r>
          </a:p>
          <a:p>
            <a:pPr lvl="2"/>
            <a:r>
              <a:rPr lang="en-US" i="1" dirty="0"/>
              <a:t>Private, public, not-for-profit (Nesbitt-Larking p. 107)</a:t>
            </a:r>
          </a:p>
          <a:p>
            <a:pPr marL="384048" lvl="2" indent="0">
              <a:buNone/>
            </a:pPr>
            <a:endParaRPr lang="en-US" dirty="0"/>
          </a:p>
          <a:p>
            <a:pPr marL="201168" lvl="1" indent="0">
              <a:buNone/>
            </a:pPr>
            <a:r>
              <a:rPr lang="en-US" dirty="0"/>
              <a:t>Media owners provide platforms (means of production, methods of distribution)</a:t>
            </a:r>
          </a:p>
          <a:p>
            <a:pPr marL="201168" lvl="1" indent="0">
              <a:buNone/>
            </a:pPr>
            <a:r>
              <a:rPr lang="en-US" dirty="0"/>
              <a:t>Media owners provide messages (content – propaganda model)</a:t>
            </a:r>
          </a:p>
          <a:p>
            <a:pPr marL="201168" lvl="1" indent="0">
              <a:buNone/>
            </a:pPr>
            <a:endParaRPr lang="en-US" dirty="0"/>
          </a:p>
          <a:p>
            <a:pPr marL="201168" lvl="1" indent="0">
              <a:buNone/>
            </a:pPr>
            <a:r>
              <a:rPr lang="en-US" dirty="0"/>
              <a:t>Tom Kent (in Nesbitt-Larking, p. 108)</a:t>
            </a:r>
          </a:p>
          <a:p>
            <a:pPr lvl="1"/>
            <a:r>
              <a:rPr lang="en-US" dirty="0"/>
              <a:t>Managers are often shareholders</a:t>
            </a:r>
          </a:p>
          <a:p>
            <a:pPr lvl="1"/>
            <a:r>
              <a:rPr lang="en-US" dirty="0"/>
              <a:t>Managers can be fired if they stray from what is required</a:t>
            </a:r>
          </a:p>
          <a:p>
            <a:pPr lvl="1"/>
            <a:r>
              <a:rPr lang="en-US" dirty="0"/>
              <a:t>Shareholders are not a homogenous group</a:t>
            </a:r>
          </a:p>
          <a:p>
            <a:pPr marL="384048" lvl="2" indent="0">
              <a:buNone/>
            </a:pPr>
            <a:endParaRPr lang="en-US" dirty="0"/>
          </a:p>
        </p:txBody>
      </p:sp>
    </p:spTree>
    <p:extLst>
      <p:ext uri="{BB962C8B-B14F-4D97-AF65-F5344CB8AC3E}">
        <p14:creationId xmlns:p14="http://schemas.microsoft.com/office/powerpoint/2010/main" val="299791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Davey Report &amp; Kent Commission</a:t>
            </a:r>
          </a:p>
        </p:txBody>
      </p:sp>
      <p:sp>
        <p:nvSpPr>
          <p:cNvPr id="3" name="Content Placeholder 2"/>
          <p:cNvSpPr>
            <a:spLocks noGrp="1"/>
          </p:cNvSpPr>
          <p:nvPr>
            <p:ph sz="half" idx="1"/>
          </p:nvPr>
        </p:nvSpPr>
        <p:spPr>
          <a:xfrm>
            <a:off x="1097278" y="1845734"/>
            <a:ext cx="10058401" cy="4023360"/>
          </a:xfrm>
        </p:spPr>
        <p:txBody>
          <a:bodyPr>
            <a:normAutofit/>
          </a:bodyPr>
          <a:lstStyle/>
          <a:p>
            <a:pPr marL="201168" lvl="1" indent="0">
              <a:buNone/>
            </a:pPr>
            <a:r>
              <a:rPr lang="en-CA" dirty="0">
                <a:hlinkClick r:id="rId2"/>
              </a:rPr>
              <a:t>Davey Report</a:t>
            </a:r>
            <a:endParaRPr lang="en-CA" dirty="0"/>
          </a:p>
          <a:p>
            <a:pPr marL="201168" lvl="1" indent="0">
              <a:buNone/>
            </a:pPr>
            <a:r>
              <a:rPr lang="en-CA" dirty="0"/>
              <a:t>- Establish a Press Ownership Review Board to approve and reject acquisitions and mergers of newspapers and periodicals</a:t>
            </a:r>
          </a:p>
          <a:p>
            <a:pPr marL="201168" lvl="1" indent="0">
              <a:buNone/>
            </a:pPr>
            <a:endParaRPr lang="en-CA" dirty="0"/>
          </a:p>
          <a:p>
            <a:pPr marL="201168" lvl="1" indent="0">
              <a:buNone/>
            </a:pPr>
            <a:endParaRPr lang="en-CA" dirty="0"/>
          </a:p>
          <a:p>
            <a:pPr marL="201168" lvl="1" indent="0">
              <a:buNone/>
            </a:pPr>
            <a:r>
              <a:rPr lang="en-CA" dirty="0">
                <a:hlinkClick r:id="rId3"/>
              </a:rPr>
              <a:t>Kent Commission (1981)</a:t>
            </a:r>
            <a:endParaRPr lang="en-CA" dirty="0"/>
          </a:p>
          <a:p>
            <a:pPr marL="201168" lvl="1" indent="0">
              <a:buNone/>
            </a:pPr>
            <a:r>
              <a:rPr lang="en-CA" dirty="0"/>
              <a:t>- Corporate mindset takes over newsrooms</a:t>
            </a:r>
            <a:br>
              <a:rPr lang="en-CA" dirty="0"/>
            </a:br>
            <a:r>
              <a:rPr lang="en-CA" dirty="0"/>
              <a:t>- Media concentration reduces the range of diversity of viewpoints</a:t>
            </a:r>
            <a:br>
              <a:rPr lang="en-CA" dirty="0"/>
            </a:br>
            <a:r>
              <a:rPr lang="en-CA" dirty="0"/>
              <a:t>- Media concentration increases pro-business editorializing</a:t>
            </a:r>
            <a:br>
              <a:rPr lang="en-CA" dirty="0"/>
            </a:br>
            <a:r>
              <a:rPr lang="en-CA" dirty="0"/>
              <a:t>- Growing commercialization leads to reliance on American sources</a:t>
            </a:r>
            <a:br>
              <a:rPr lang="en-CA" dirty="0"/>
            </a:br>
            <a:r>
              <a:rPr lang="en-CA" dirty="0"/>
              <a:t>- Corporate media concentration leads to reduced accountability </a:t>
            </a:r>
            <a:br>
              <a:rPr lang="en-CA" dirty="0"/>
            </a:br>
            <a:r>
              <a:rPr lang="en-CA" dirty="0"/>
              <a:t>- Large corporations bully the government for tax breaks and subsidies</a:t>
            </a:r>
          </a:p>
          <a:p>
            <a:pPr lvl="1"/>
            <a:endParaRPr lang="en-CA" dirty="0"/>
          </a:p>
          <a:p>
            <a:pPr marL="201168" lvl="1" indent="0">
              <a:buNone/>
            </a:pPr>
            <a:endParaRPr lang="en-CA" dirty="0"/>
          </a:p>
        </p:txBody>
      </p:sp>
    </p:spTree>
    <p:extLst>
      <p:ext uri="{BB962C8B-B14F-4D97-AF65-F5344CB8AC3E}">
        <p14:creationId xmlns:p14="http://schemas.microsoft.com/office/powerpoint/2010/main" val="202705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CRTC Regulations </a:t>
            </a:r>
          </a:p>
        </p:txBody>
      </p:sp>
      <p:sp>
        <p:nvSpPr>
          <p:cNvPr id="3" name="Content Placeholder 2"/>
          <p:cNvSpPr>
            <a:spLocks noGrp="1"/>
          </p:cNvSpPr>
          <p:nvPr>
            <p:ph idx="1"/>
          </p:nvPr>
        </p:nvSpPr>
        <p:spPr/>
        <p:txBody>
          <a:bodyPr/>
          <a:lstStyle/>
          <a:p>
            <a:r>
              <a:rPr lang="en-US" dirty="0">
                <a:hlinkClick r:id="rId2"/>
              </a:rPr>
              <a:t>CRTC Businesses and Licensing</a:t>
            </a:r>
            <a:endParaRPr lang="en-US" dirty="0"/>
          </a:p>
          <a:p>
            <a:r>
              <a:rPr lang="en-US" dirty="0">
                <a:hlinkClick r:id="rId3"/>
              </a:rPr>
              <a:t>Diversity of Voices Polity</a:t>
            </a:r>
            <a:endParaRPr lang="en-US" dirty="0"/>
          </a:p>
          <a:p>
            <a:pPr lvl="1"/>
            <a:r>
              <a:rPr lang="en-US" dirty="0"/>
              <a:t> 2 out of 3 – Newspaper, Television, Radio Station in same market</a:t>
            </a:r>
          </a:p>
          <a:p>
            <a:pPr lvl="1"/>
            <a:r>
              <a:rPr lang="en-US" dirty="0"/>
              <a:t>Ownership caps –  35% - 45% potentially threatening, over 45% rejected</a:t>
            </a:r>
          </a:p>
          <a:p>
            <a:pPr lvl="1"/>
            <a:r>
              <a:rPr lang="en-US" dirty="0"/>
              <a:t>Incumbent telephone and cable companies cannot consolidate to ‘control the internet’</a:t>
            </a:r>
          </a:p>
          <a:p>
            <a:pPr lvl="1"/>
            <a:r>
              <a:rPr lang="en-US" dirty="0"/>
              <a:t>Vertical integration of programming – ¾ have to be produced from outside sources, 25% Canadian programming from independent producers</a:t>
            </a:r>
          </a:p>
          <a:p>
            <a:pPr lvl="1"/>
            <a:endParaRPr lang="en-US" dirty="0"/>
          </a:p>
          <a:p>
            <a:pPr marL="201168" lvl="1" indent="0">
              <a:buNone/>
            </a:pPr>
            <a:r>
              <a:rPr lang="en-US" dirty="0">
                <a:hlinkClick r:id="rId4"/>
              </a:rPr>
              <a:t>Examples of CRTC rulings regarding these regulations are contained in this report  </a:t>
            </a:r>
            <a:endParaRPr lang="en-US" dirty="0"/>
          </a:p>
          <a:p>
            <a:pPr marL="201168" lvl="1" indent="0">
              <a:buNone/>
            </a:pPr>
            <a:endParaRPr lang="en-US" dirty="0"/>
          </a:p>
        </p:txBody>
      </p:sp>
    </p:spTree>
    <p:extLst>
      <p:ext uri="{BB962C8B-B14F-4D97-AF65-F5344CB8AC3E}">
        <p14:creationId xmlns:p14="http://schemas.microsoft.com/office/powerpoint/2010/main" val="214091441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1148</Words>
  <Application>Microsoft Office PowerPoint</Application>
  <PresentationFormat>Widescreen</PresentationFormat>
  <Paragraphs>173</Paragraphs>
  <Slides>40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Calibri</vt:lpstr>
      <vt:lpstr>Calibri Light</vt:lpstr>
      <vt:lpstr>Retrospect</vt:lpstr>
      <vt:lpstr>Media, Technology and Politics</vt:lpstr>
      <vt:lpstr>REVIEW – Characteristics of ‘Media Shock’(Taras, 2015)</vt:lpstr>
      <vt:lpstr>Discussion – Carried Over from Last Class</vt:lpstr>
      <vt:lpstr>The Birth of Consumerism</vt:lpstr>
      <vt:lpstr>Why does it matter who owns the media? </vt:lpstr>
      <vt:lpstr>Why does it matter who owns the media? </vt:lpstr>
      <vt:lpstr>Who owns the media?</vt:lpstr>
      <vt:lpstr>Davey Report &amp; Kent Commission</vt:lpstr>
      <vt:lpstr>CRTC Regulations </vt:lpstr>
      <vt:lpstr>Canadian Media Concentration Research Project</vt:lpstr>
      <vt:lpstr>PowerPoint Presentation</vt:lpstr>
      <vt:lpstr>Comparison of Canada vs USA (2015)</vt:lpstr>
      <vt:lpstr>Schools of Thought Regarding Media Concentration</vt:lpstr>
      <vt:lpstr>Vertical Integration Canada 2010 - 2017</vt:lpstr>
      <vt:lpstr>Vertical Integration USA</vt:lpstr>
      <vt:lpstr>Growth of Media Revenues in Canada</vt:lpstr>
      <vt:lpstr>Growth of Media Revenues in Canada</vt:lpstr>
      <vt:lpstr>Growth, Recovery, Decline, Stagnation</vt:lpstr>
      <vt:lpstr>Content Industries</vt:lpstr>
      <vt:lpstr>Vertical Integration and Cross-Media Ownership</vt:lpstr>
      <vt:lpstr>Canada Media Concentration</vt:lpstr>
      <vt:lpstr>Content vs Connectivity</vt:lpstr>
      <vt:lpstr>Waves of Media Consolidation</vt:lpstr>
      <vt:lpstr>Trends from Wave Analysis</vt:lpstr>
      <vt:lpstr>Wave One – 1994 - 2000</vt:lpstr>
      <vt:lpstr>Wave Two – 2004 - 2007</vt:lpstr>
      <vt:lpstr>Wave 3 – 2010 - 2017 </vt:lpstr>
      <vt:lpstr>Network Media</vt:lpstr>
      <vt:lpstr>Residential Internet</vt:lpstr>
      <vt:lpstr>Internet News</vt:lpstr>
      <vt:lpstr>News Papers</vt:lpstr>
      <vt:lpstr>Internet Advertising Revenue</vt:lpstr>
      <vt:lpstr>Internet Search</vt:lpstr>
      <vt:lpstr>Advertising Across All Media</vt:lpstr>
      <vt:lpstr>Media Companies Revenue</vt:lpstr>
      <vt:lpstr>From the Assigned Readings – Up to 2011</vt:lpstr>
      <vt:lpstr>Who Owns the World Media  (Noam, E. M. (2016) Who Owns the World’s Media? Media Concentration and Ownership around the World, Oxford Press, p. 1172)</vt:lpstr>
      <vt:lpstr>Who Owns the World Media  (Noam, E. M. (2016) Who Owns the World’s Media? Media Concentration and Ownership around the World, Oxford Press, p.  1177)</vt:lpstr>
      <vt:lpstr>Fagstein Blog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Technology and Politics</dc:title>
  <dc:creator>Erik Chevrier</dc:creator>
  <cp:lastModifiedBy>Erik Chevrier</cp:lastModifiedBy>
  <cp:revision>4</cp:revision>
  <dcterms:created xsi:type="dcterms:W3CDTF">2019-02-15T18:55:51Z</dcterms:created>
  <dcterms:modified xsi:type="dcterms:W3CDTF">2019-02-15T19:31:17Z</dcterms:modified>
</cp:coreProperties>
</file>