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42" r:id="rId3"/>
    <p:sldId id="343" r:id="rId4"/>
    <p:sldId id="325" r:id="rId5"/>
    <p:sldId id="324" r:id="rId6"/>
    <p:sldId id="326" r:id="rId7"/>
    <p:sldId id="344" r:id="rId8"/>
    <p:sldId id="320" r:id="rId9"/>
    <p:sldId id="323" r:id="rId10"/>
    <p:sldId id="327" r:id="rId11"/>
    <p:sldId id="341" r:id="rId12"/>
    <p:sldId id="329" r:id="rId13"/>
    <p:sldId id="338" r:id="rId14"/>
    <p:sldId id="330" r:id="rId15"/>
    <p:sldId id="331" r:id="rId16"/>
    <p:sldId id="332" r:id="rId17"/>
    <p:sldId id="333" r:id="rId18"/>
    <p:sldId id="334" r:id="rId19"/>
    <p:sldId id="335" r:id="rId20"/>
    <p:sldId id="336" r:id="rId21"/>
    <p:sldId id="337" r:id="rId22"/>
    <p:sldId id="340" r:id="rId23"/>
    <p:sldId id="339" r:id="rId24"/>
    <p:sldId id="286"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88" d="100"/>
          <a:sy n="88" d="100"/>
        </p:scale>
        <p:origin x="8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2019-02-06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2019-02-06</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2019-02-06</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2019-02-06</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2019-02-06</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Psychological needs</a:t>
            </a:r>
          </a:p>
          <a:p>
            <a:r>
              <a:rPr lang="en-CA" dirty="0"/>
              <a:t>February 6</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6FBBE14-EF79-4D84-90BE-E85CF91B8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28055"/>
            <a:ext cx="6912217" cy="4078207"/>
          </a:xfrm>
          <a:prstGeom prst="rect">
            <a:avLst/>
          </a:prstGeom>
        </p:spPr>
      </p:pic>
      <p:sp>
        <p:nvSpPr>
          <p:cNvPr id="2" name="Title 1">
            <a:extLst>
              <a:ext uri="{FF2B5EF4-FFF2-40B4-BE49-F238E27FC236}">
                <a16:creationId xmlns:a16="http://schemas.microsoft.com/office/drawing/2014/main" id="{D21DC882-E1C9-4D2A-A6E7-DD6175DE51B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Person-Environment Dialectic</a:t>
            </a:r>
          </a:p>
        </p:txBody>
      </p:sp>
    </p:spTree>
    <p:extLst>
      <p:ext uri="{BB962C8B-B14F-4D97-AF65-F5344CB8AC3E}">
        <p14:creationId xmlns:p14="http://schemas.microsoft.com/office/powerpoint/2010/main" val="329682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33CA6-8CF3-4968-8BDF-F07293C84DD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Dual-Process Model in Supportive and Thwartive Relationships</a:t>
            </a:r>
          </a:p>
        </p:txBody>
      </p:sp>
      <p:pic>
        <p:nvPicPr>
          <p:cNvPr id="5" name="Content Placeholder 4" descr="A screenshot of a cell phone&#10;&#10;Description generated with very high confidence">
            <a:extLst>
              <a:ext uri="{FF2B5EF4-FFF2-40B4-BE49-F238E27FC236}">
                <a16:creationId xmlns:a16="http://schemas.microsoft.com/office/drawing/2014/main" id="{2321083E-3A29-4A92-AFCA-4B9482658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9178945" cy="3602736"/>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975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3495-424D-4770-B360-0C1562DB3C58}"/>
              </a:ext>
            </a:extLst>
          </p:cNvPr>
          <p:cNvSpPr>
            <a:spLocks noGrp="1"/>
          </p:cNvSpPr>
          <p:nvPr>
            <p:ph type="title"/>
          </p:nvPr>
        </p:nvSpPr>
        <p:spPr/>
        <p:txBody>
          <a:bodyPr/>
          <a:lstStyle/>
          <a:p>
            <a:r>
              <a:rPr lang="en-US" dirty="0"/>
              <a:t>Person-Environment Synthesis vs Conflict</a:t>
            </a:r>
          </a:p>
        </p:txBody>
      </p:sp>
      <p:sp>
        <p:nvSpPr>
          <p:cNvPr id="3" name="Content Placeholder 2">
            <a:extLst>
              <a:ext uri="{FF2B5EF4-FFF2-40B4-BE49-F238E27FC236}">
                <a16:creationId xmlns:a16="http://schemas.microsoft.com/office/drawing/2014/main" id="{CD192B4A-4038-4D93-BB43-5DC91A2B8A91}"/>
              </a:ext>
            </a:extLst>
          </p:cNvPr>
          <p:cNvSpPr>
            <a:spLocks noGrp="1"/>
          </p:cNvSpPr>
          <p:nvPr>
            <p:ph idx="1"/>
          </p:nvPr>
        </p:nvSpPr>
        <p:spPr/>
        <p:txBody>
          <a:bodyPr>
            <a:normAutofit/>
          </a:bodyPr>
          <a:lstStyle/>
          <a:p>
            <a:r>
              <a:rPr lang="en-US" dirty="0"/>
              <a:t>A person uses their inner motivational resources to interact with and change the environment, while the environment in turn changes and produces new forms of motivation for the person to internalize.</a:t>
            </a:r>
          </a:p>
          <a:p>
            <a:pPr lvl="1"/>
            <a:r>
              <a:rPr lang="en-US" sz="1700" dirty="0"/>
              <a:t>When an environment is supportive, the person’s inner motivational resources are vitalized, and autonomous forms of extrinsic motivation are internalized. The outcome is one of synthesis. </a:t>
            </a:r>
          </a:p>
          <a:p>
            <a:pPr lvl="1"/>
            <a:r>
              <a:rPr lang="en-US" sz="1700" dirty="0"/>
              <a:t>When environments are frustrating, the person’s inner motivational resources are deadened and controlled forms of extrinsic motivation are introjected (and external). The outcome is one of conflict. </a:t>
            </a:r>
          </a:p>
          <a:p>
            <a:pPr lvl="1"/>
            <a:endParaRPr lang="en-US" dirty="0"/>
          </a:p>
        </p:txBody>
      </p:sp>
    </p:spTree>
    <p:extLst>
      <p:ext uri="{BB962C8B-B14F-4D97-AF65-F5344CB8AC3E}">
        <p14:creationId xmlns:p14="http://schemas.microsoft.com/office/powerpoint/2010/main" val="420807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5471-B0F2-4501-86C9-CBC39D1F5353}"/>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974EC0B-136A-49BD-9C98-62B6F32B05BC}"/>
              </a:ext>
            </a:extLst>
          </p:cNvPr>
          <p:cNvSpPr>
            <a:spLocks noGrp="1"/>
          </p:cNvSpPr>
          <p:nvPr>
            <p:ph idx="1"/>
          </p:nvPr>
        </p:nvSpPr>
        <p:spPr/>
        <p:txBody>
          <a:bodyPr>
            <a:normAutofit fontScale="77500" lnSpcReduction="20000"/>
          </a:bodyPr>
          <a:lstStyle/>
          <a:p>
            <a:r>
              <a:rPr lang="en-US" dirty="0"/>
              <a:t>Get into groups of 3 (-) 1 (+)</a:t>
            </a:r>
          </a:p>
          <a:p>
            <a:r>
              <a:rPr lang="en-US" dirty="0"/>
              <a:t>Think of an experience where the environment provided supportive motivational resources. </a:t>
            </a:r>
          </a:p>
          <a:p>
            <a:pPr lvl="1"/>
            <a:r>
              <a:rPr lang="en-US" dirty="0"/>
              <a:t>What psychological needs were met/not met?</a:t>
            </a:r>
          </a:p>
          <a:p>
            <a:pPr lvl="1"/>
            <a:r>
              <a:rPr lang="en-US" dirty="0"/>
              <a:t> What developmental tendencies were fostered/not fostered – integration or differentiation? </a:t>
            </a:r>
          </a:p>
          <a:p>
            <a:pPr lvl="1"/>
            <a:r>
              <a:rPr lang="en-US" dirty="0"/>
              <a:t>Why did you participate in the activity – what goals and interests were met/not met? </a:t>
            </a:r>
          </a:p>
          <a:p>
            <a:pPr lvl="1"/>
            <a:r>
              <a:rPr lang="en-US" dirty="0"/>
              <a:t>What types of motivation were fostered – external, introjected, identified, integrated?</a:t>
            </a:r>
          </a:p>
          <a:p>
            <a:pPr lvl="1"/>
            <a:r>
              <a:rPr lang="en-US" dirty="0"/>
              <a:t>What affordances and external events were experienced?</a:t>
            </a:r>
          </a:p>
          <a:p>
            <a:pPr lvl="1"/>
            <a:r>
              <a:rPr lang="en-US" dirty="0"/>
              <a:t>What types of relationships were fostered/not fostered?</a:t>
            </a:r>
          </a:p>
          <a:p>
            <a:pPr lvl="1"/>
            <a:endParaRPr lang="en-US" dirty="0"/>
          </a:p>
          <a:p>
            <a:r>
              <a:rPr lang="en-US" dirty="0"/>
              <a:t>Think of an experience where the environment frustrated motivational resources. </a:t>
            </a:r>
          </a:p>
          <a:p>
            <a:pPr lvl="1"/>
            <a:r>
              <a:rPr lang="en-US" dirty="0"/>
              <a:t>What psychological needs were met/not met?</a:t>
            </a:r>
          </a:p>
          <a:p>
            <a:pPr lvl="1"/>
            <a:r>
              <a:rPr lang="en-US" dirty="0"/>
              <a:t> What developmental tendencies were fostered/not fostered – integration or differentiation? </a:t>
            </a:r>
          </a:p>
          <a:p>
            <a:pPr lvl="1"/>
            <a:r>
              <a:rPr lang="en-US" dirty="0"/>
              <a:t>Why did you participate in the activity – what goals and interests were met/not met? </a:t>
            </a:r>
          </a:p>
          <a:p>
            <a:pPr lvl="1"/>
            <a:r>
              <a:rPr lang="en-US" dirty="0"/>
              <a:t>What types of motivation were fostered – external, introjected, identified, integrated?</a:t>
            </a:r>
          </a:p>
          <a:p>
            <a:pPr lvl="1"/>
            <a:r>
              <a:rPr lang="en-US" dirty="0"/>
              <a:t>What affordances and external events were experienced?</a:t>
            </a:r>
          </a:p>
          <a:p>
            <a:pPr lvl="1"/>
            <a:r>
              <a:rPr lang="en-US" dirty="0"/>
              <a:t>What types of relationships were fostered/not fostered?</a:t>
            </a:r>
          </a:p>
          <a:p>
            <a:pPr lvl="1"/>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77174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p:txBody>
          <a:bodyPr/>
          <a:lstStyle/>
          <a:p>
            <a:r>
              <a:rPr lang="en-US" dirty="0"/>
              <a:t>Autonomy</a:t>
            </a:r>
          </a:p>
        </p:txBody>
      </p:sp>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p:txBody>
          <a:bodyPr/>
          <a:lstStyle/>
          <a:p>
            <a:r>
              <a:rPr lang="en-US" b="1" dirty="0"/>
              <a:t>Autonomy </a:t>
            </a:r>
            <a:r>
              <a:rPr lang="en-US" dirty="0"/>
              <a:t>is the psychological need to experience self-directed and personal endorsement in the initiation and regulation of one’s behaviour. </a:t>
            </a:r>
          </a:p>
          <a:p>
            <a:r>
              <a:rPr lang="en-US" i="1" dirty="0"/>
              <a:t>The hallmarks of autonomy are volitional action and wholehearted self-endorsement of that action. </a:t>
            </a:r>
          </a:p>
          <a:p>
            <a:r>
              <a:rPr lang="en-US" dirty="0"/>
              <a:t>Behaviour is autonomous when our interests, preferences and wants guide our decision-making process to engage or not engage in a particular activity. </a:t>
            </a:r>
          </a:p>
          <a:p>
            <a:endParaRPr lang="en-US" dirty="0"/>
          </a:p>
          <a:p>
            <a:r>
              <a:rPr lang="en-US" dirty="0"/>
              <a:t>Perceived Autonomy - Trait</a:t>
            </a:r>
          </a:p>
        </p:txBody>
      </p:sp>
      <p:pic>
        <p:nvPicPr>
          <p:cNvPr id="5" name="Picture 4">
            <a:extLst>
              <a:ext uri="{FF2B5EF4-FFF2-40B4-BE49-F238E27FC236}">
                <a16:creationId xmlns:a16="http://schemas.microsoft.com/office/drawing/2014/main" id="{3E335C4D-B402-47BC-9B20-53864D955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91944"/>
            <a:ext cx="5833872" cy="2175342"/>
          </a:xfrm>
          <a:prstGeom prst="rect">
            <a:avLst/>
          </a:prstGeom>
        </p:spPr>
      </p:pic>
    </p:spTree>
    <p:extLst>
      <p:ext uri="{BB962C8B-B14F-4D97-AF65-F5344CB8AC3E}">
        <p14:creationId xmlns:p14="http://schemas.microsoft.com/office/powerpoint/2010/main" val="399684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a:xfrm>
            <a:off x="5144679" y="634946"/>
            <a:ext cx="6405063" cy="1450757"/>
          </a:xfrm>
        </p:spPr>
        <p:txBody>
          <a:bodyPr>
            <a:normAutofit/>
          </a:bodyPr>
          <a:lstStyle/>
          <a:p>
            <a:r>
              <a:rPr lang="en-US" dirty="0"/>
              <a:t>Autonomy</a:t>
            </a:r>
          </a:p>
        </p:txBody>
      </p:sp>
      <p:pic>
        <p:nvPicPr>
          <p:cNvPr id="6" name="Picture 5">
            <a:extLst>
              <a:ext uri="{FF2B5EF4-FFF2-40B4-BE49-F238E27FC236}">
                <a16:creationId xmlns:a16="http://schemas.microsoft.com/office/drawing/2014/main" id="{53B64865-93C9-4118-8581-5D754C30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28479"/>
            <a:ext cx="4020297" cy="1981373"/>
          </a:xfrm>
          <a:prstGeom prst="rect">
            <a:avLst/>
          </a:prstGeom>
        </p:spPr>
      </p:pic>
      <p:cxnSp>
        <p:nvCxnSpPr>
          <p:cNvPr id="13" name="Straight Connector 1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white background&#10;&#10;Description generated with very high confidence">
            <a:extLst>
              <a:ext uri="{FF2B5EF4-FFF2-40B4-BE49-F238E27FC236}">
                <a16:creationId xmlns:a16="http://schemas.microsoft.com/office/drawing/2014/main" id="{5607E58A-BDC8-44B3-B035-C64060143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3370689"/>
            <a:ext cx="4020296" cy="2170959"/>
          </a:xfrm>
          <a:prstGeom prst="rect">
            <a:avLst/>
          </a:prstGeom>
        </p:spPr>
      </p:pic>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a:xfrm>
            <a:off x="5144679" y="2198914"/>
            <a:ext cx="6405063" cy="3670180"/>
          </a:xfrm>
        </p:spPr>
        <p:txBody>
          <a:bodyPr>
            <a:normAutofit/>
          </a:bodyPr>
          <a:lstStyle/>
          <a:p>
            <a:r>
              <a:rPr lang="en-US" b="1" dirty="0"/>
              <a:t>Autonomy </a:t>
            </a:r>
            <a:r>
              <a:rPr lang="en-US" dirty="0"/>
              <a:t>is the psychological need to experience self-directed and personal endorsement in the initiation and regulation of one’s behaviour. </a:t>
            </a:r>
          </a:p>
          <a:p>
            <a:r>
              <a:rPr lang="en-US" dirty="0"/>
              <a:t>Behaviour is autonomous when our interests, preferences and wants guide our decision-making process to engage or not engage in a particular activity. </a:t>
            </a:r>
          </a:p>
          <a:p>
            <a:endParaRPr lang="en-US" dirty="0"/>
          </a:p>
          <a:p>
            <a:r>
              <a:rPr lang="en-US" dirty="0"/>
              <a:t>Perceived Autonomy - State</a:t>
            </a:r>
          </a:p>
        </p:txBody>
      </p:sp>
      <p:sp>
        <p:nvSpPr>
          <p:cNvPr id="15" name="Rectangle 1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55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FE6AA9-B5BD-46CC-AAEE-A0162FAEB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594562"/>
            <a:ext cx="6909801" cy="3405444"/>
          </a:xfrm>
          <a:prstGeom prst="rect">
            <a:avLst/>
          </a:prstGeom>
        </p:spPr>
      </p:pic>
      <p:sp>
        <p:nvSpPr>
          <p:cNvPr id="2" name="Title 1">
            <a:extLst>
              <a:ext uri="{FF2B5EF4-FFF2-40B4-BE49-F238E27FC236}">
                <a16:creationId xmlns:a16="http://schemas.microsoft.com/office/drawing/2014/main" id="{94C94CB6-0CE4-4C32-B9F2-D6AC025A8A2C}"/>
              </a:ext>
            </a:extLst>
          </p:cNvPr>
          <p:cNvSpPr>
            <a:spLocks noGrp="1"/>
          </p:cNvSpPr>
          <p:nvPr>
            <p:ph type="title"/>
          </p:nvPr>
        </p:nvSpPr>
        <p:spPr>
          <a:xfrm>
            <a:off x="7859485" y="634946"/>
            <a:ext cx="3690257" cy="1450757"/>
          </a:xfrm>
        </p:spPr>
        <p:txBody>
          <a:bodyPr>
            <a:normAutofit/>
          </a:bodyPr>
          <a:lstStyle/>
          <a:p>
            <a:r>
              <a:rPr lang="en-US" dirty="0"/>
              <a:t>Autonomy</a:t>
            </a:r>
          </a:p>
        </p:txBody>
      </p:sp>
      <p:sp>
        <p:nvSpPr>
          <p:cNvPr id="3" name="Content Placeholder 2">
            <a:extLst>
              <a:ext uri="{FF2B5EF4-FFF2-40B4-BE49-F238E27FC236}">
                <a16:creationId xmlns:a16="http://schemas.microsoft.com/office/drawing/2014/main" id="{81D67D3D-8633-4A81-9BD5-CBD2D2495AAC}"/>
              </a:ext>
            </a:extLst>
          </p:cNvPr>
          <p:cNvSpPr>
            <a:spLocks noGrp="1"/>
          </p:cNvSpPr>
          <p:nvPr>
            <p:ph idx="1"/>
          </p:nvPr>
        </p:nvSpPr>
        <p:spPr>
          <a:xfrm>
            <a:off x="7859485" y="2198914"/>
            <a:ext cx="3690257" cy="3670180"/>
          </a:xfrm>
        </p:spPr>
        <p:txBody>
          <a:bodyPr>
            <a:normAutofit/>
          </a:bodyPr>
          <a:lstStyle/>
          <a:p>
            <a:r>
              <a:rPr lang="en-US" sz="1700" b="1"/>
              <a:t>Perceived locus of causality (PLOC) </a:t>
            </a:r>
            <a:r>
              <a:rPr lang="en-US" sz="1700"/>
              <a:t>– an individuals understanding of the causal sources of his or her motivational actions.  </a:t>
            </a:r>
          </a:p>
          <a:p>
            <a:r>
              <a:rPr lang="en-US" sz="1700" b="1"/>
              <a:t>Volition</a:t>
            </a:r>
            <a:r>
              <a:rPr lang="en-US" sz="1700"/>
              <a:t> – is a heartfelt and unpressured willingness to engage in an activity. </a:t>
            </a:r>
          </a:p>
          <a:p>
            <a:r>
              <a:rPr lang="en-US" sz="1700" b="1"/>
              <a:t>Perceived choice </a:t>
            </a:r>
            <a:r>
              <a:rPr lang="en-US" sz="1700"/>
              <a:t>– is a subjective experience that one has decision-making flexibility to act or not to act, or to pursue one course of action rather than another course of action. </a:t>
            </a:r>
          </a:p>
        </p:txBody>
      </p:sp>
    </p:spTree>
    <p:extLst>
      <p:ext uri="{BB962C8B-B14F-4D97-AF65-F5344CB8AC3E}">
        <p14:creationId xmlns:p14="http://schemas.microsoft.com/office/powerpoint/2010/main" val="357606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42B8-D953-4336-B4CD-CF780D23F4A7}"/>
              </a:ext>
            </a:extLst>
          </p:cNvPr>
          <p:cNvSpPr>
            <a:spLocks noGrp="1"/>
          </p:cNvSpPr>
          <p:nvPr>
            <p:ph type="title"/>
          </p:nvPr>
        </p:nvSpPr>
        <p:spPr/>
        <p:txBody>
          <a:bodyPr/>
          <a:lstStyle/>
          <a:p>
            <a:r>
              <a:rPr lang="en-US" dirty="0"/>
              <a:t>The Conundrum of Choice</a:t>
            </a:r>
          </a:p>
        </p:txBody>
      </p:sp>
      <p:sp>
        <p:nvSpPr>
          <p:cNvPr id="3" name="Content Placeholder 2">
            <a:extLst>
              <a:ext uri="{FF2B5EF4-FFF2-40B4-BE49-F238E27FC236}">
                <a16:creationId xmlns:a16="http://schemas.microsoft.com/office/drawing/2014/main" id="{3DD3159A-C610-473C-8109-0AFF968A31C9}"/>
              </a:ext>
            </a:extLst>
          </p:cNvPr>
          <p:cNvSpPr>
            <a:spLocks noGrp="1"/>
          </p:cNvSpPr>
          <p:nvPr>
            <p:ph idx="1"/>
          </p:nvPr>
        </p:nvSpPr>
        <p:spPr/>
        <p:txBody>
          <a:bodyPr/>
          <a:lstStyle/>
          <a:p>
            <a:r>
              <a:rPr lang="en-US" dirty="0"/>
              <a:t>Choice sometimes but not always motivates people.</a:t>
            </a:r>
          </a:p>
          <a:p>
            <a:r>
              <a:rPr lang="en-US" dirty="0"/>
              <a:t>Choice between prescribed options does not foster a need for autonomy. </a:t>
            </a:r>
          </a:p>
          <a:p>
            <a:r>
              <a:rPr lang="en-US" dirty="0"/>
              <a:t>Picking is different than choosing.</a:t>
            </a:r>
          </a:p>
          <a:p>
            <a:r>
              <a:rPr lang="en-US" dirty="0"/>
              <a:t>When people are allowed to make choices that truly reflect their personal values, goals, and interests, then they DO feel a sense of need-satisfying autonomy. </a:t>
            </a:r>
          </a:p>
          <a:p>
            <a:r>
              <a:rPr lang="en-US" dirty="0"/>
              <a:t>Satisfying the need for autonomy leads to positive post-choice functioning in terms of enhanced intrinsic motivation, effort, creativity, preference for challenge, and performance. </a:t>
            </a:r>
          </a:p>
          <a:p>
            <a:r>
              <a:rPr lang="en-US" dirty="0"/>
              <a:t>Choice can be offered in an informational or controlling way. Information and explanation leads to more autonomous choices. Controlling ways impede autonomy. </a:t>
            </a:r>
          </a:p>
        </p:txBody>
      </p:sp>
    </p:spTree>
    <p:extLst>
      <p:ext uri="{BB962C8B-B14F-4D97-AF65-F5344CB8AC3E}">
        <p14:creationId xmlns:p14="http://schemas.microsoft.com/office/powerpoint/2010/main" val="263198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AAA5BF8-4A61-4B31-A681-DFFEE5EB0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61" y="640081"/>
            <a:ext cx="6521493" cy="5054156"/>
          </a:xfrm>
          <a:prstGeom prst="rect">
            <a:avLst/>
          </a:prstGeom>
        </p:spPr>
      </p:pic>
      <p:sp>
        <p:nvSpPr>
          <p:cNvPr id="2" name="Title 1">
            <a:extLst>
              <a:ext uri="{FF2B5EF4-FFF2-40B4-BE49-F238E27FC236}">
                <a16:creationId xmlns:a16="http://schemas.microsoft.com/office/drawing/2014/main" id="{1316A9AF-AF5A-490D-AFF4-730DB28824A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Autonomy vs Control</a:t>
            </a:r>
          </a:p>
        </p:txBody>
      </p:sp>
    </p:spTree>
    <p:extLst>
      <p:ext uri="{BB962C8B-B14F-4D97-AF65-F5344CB8AC3E}">
        <p14:creationId xmlns:p14="http://schemas.microsoft.com/office/powerpoint/2010/main" val="142713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960E-018F-4291-AD64-55CD1B0FEB54}"/>
              </a:ext>
            </a:extLst>
          </p:cNvPr>
          <p:cNvSpPr>
            <a:spLocks noGrp="1"/>
          </p:cNvSpPr>
          <p:nvPr>
            <p:ph type="title"/>
          </p:nvPr>
        </p:nvSpPr>
        <p:spPr/>
        <p:txBody>
          <a:bodyPr/>
          <a:lstStyle/>
          <a:p>
            <a:r>
              <a:rPr lang="en-US" dirty="0"/>
              <a:t>Encouraging &amp; Thwarting Need for Autonomy</a:t>
            </a:r>
          </a:p>
        </p:txBody>
      </p:sp>
      <p:sp>
        <p:nvSpPr>
          <p:cNvPr id="3" name="Content Placeholder 2">
            <a:extLst>
              <a:ext uri="{FF2B5EF4-FFF2-40B4-BE49-F238E27FC236}">
                <a16:creationId xmlns:a16="http://schemas.microsoft.com/office/drawing/2014/main" id="{0D3DAB9E-FA9F-43E7-8994-42390C0ABA25}"/>
              </a:ext>
            </a:extLst>
          </p:cNvPr>
          <p:cNvSpPr>
            <a:spLocks noGrp="1"/>
          </p:cNvSpPr>
          <p:nvPr>
            <p:ph idx="1"/>
          </p:nvPr>
        </p:nvSpPr>
        <p:spPr/>
        <p:txBody>
          <a:bodyPr>
            <a:normAutofit fontScale="47500" lnSpcReduction="20000"/>
          </a:bodyPr>
          <a:lstStyle/>
          <a:p>
            <a:r>
              <a:rPr lang="en-US" sz="2200" b="1" dirty="0"/>
              <a:t>Encouraging Need for Autonomy</a:t>
            </a:r>
          </a:p>
          <a:p>
            <a:r>
              <a:rPr lang="en-US" dirty="0"/>
              <a:t>Nurture Inner Motivational Resources</a:t>
            </a:r>
          </a:p>
          <a:p>
            <a:r>
              <a:rPr lang="en-US" dirty="0"/>
              <a:t>Take the Other’s Perspective</a:t>
            </a:r>
          </a:p>
          <a:p>
            <a:r>
              <a:rPr lang="en-US" dirty="0"/>
              <a:t>Provide Explanatory Rationales</a:t>
            </a:r>
          </a:p>
          <a:p>
            <a:r>
              <a:rPr lang="en-US" dirty="0"/>
              <a:t>Listen Empathetically, Relying on Informational Language (use invitational language)</a:t>
            </a:r>
          </a:p>
          <a:p>
            <a:r>
              <a:rPr lang="en-US" dirty="0"/>
              <a:t>Display Patience</a:t>
            </a:r>
          </a:p>
          <a:p>
            <a:r>
              <a:rPr lang="en-US" dirty="0"/>
              <a:t>Acknowledge and Accept Expressions of Negative Affect</a:t>
            </a:r>
          </a:p>
          <a:p>
            <a:r>
              <a:rPr lang="en-US" sz="2200" b="1" dirty="0"/>
              <a:t>Thwarting Need for Autonomy</a:t>
            </a:r>
          </a:p>
          <a:p>
            <a:r>
              <a:rPr lang="en-US" dirty="0"/>
              <a:t>Nurture Outer Motivational Resources </a:t>
            </a:r>
          </a:p>
          <a:p>
            <a:r>
              <a:rPr lang="en-US" dirty="0"/>
              <a:t>Providing Your Own Perspective Only</a:t>
            </a:r>
          </a:p>
          <a:p>
            <a:r>
              <a:rPr lang="en-US" dirty="0"/>
              <a:t>Does Not Provide Explanatory Rationales</a:t>
            </a:r>
          </a:p>
          <a:p>
            <a:r>
              <a:rPr lang="en-US" dirty="0"/>
              <a:t>Uses Controlling Pressuring Language</a:t>
            </a:r>
          </a:p>
          <a:p>
            <a:r>
              <a:rPr lang="en-US" dirty="0"/>
              <a:t>Displays Impatience</a:t>
            </a:r>
          </a:p>
          <a:p>
            <a:r>
              <a:rPr lang="en-US" dirty="0"/>
              <a:t>Counters and Tries to Change Negative Affect</a:t>
            </a:r>
          </a:p>
          <a:p>
            <a:endParaRPr lang="en-US" dirty="0"/>
          </a:p>
          <a:p>
            <a:endParaRPr lang="en-US" dirty="0"/>
          </a:p>
        </p:txBody>
      </p:sp>
    </p:spTree>
    <p:extLst>
      <p:ext uri="{BB962C8B-B14F-4D97-AF65-F5344CB8AC3E}">
        <p14:creationId xmlns:p14="http://schemas.microsoft.com/office/powerpoint/2010/main" val="32622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08EE-60E6-452D-8E32-30FB6CF6E1B2}"/>
              </a:ext>
            </a:extLst>
          </p:cNvPr>
          <p:cNvSpPr>
            <a:spLocks noGrp="1"/>
          </p:cNvSpPr>
          <p:nvPr>
            <p:ph type="title"/>
          </p:nvPr>
        </p:nvSpPr>
        <p:spPr/>
        <p:txBody>
          <a:bodyPr/>
          <a:lstStyle/>
          <a:p>
            <a:r>
              <a:rPr lang="en-US" dirty="0"/>
              <a:t>Questions/Discussion</a:t>
            </a:r>
          </a:p>
        </p:txBody>
      </p:sp>
      <p:sp>
        <p:nvSpPr>
          <p:cNvPr id="3" name="Content Placeholder 2">
            <a:extLst>
              <a:ext uri="{FF2B5EF4-FFF2-40B4-BE49-F238E27FC236}">
                <a16:creationId xmlns:a16="http://schemas.microsoft.com/office/drawing/2014/main" id="{9B2CFB42-1AF4-412A-A2A7-DB51DE826266}"/>
              </a:ext>
            </a:extLst>
          </p:cNvPr>
          <p:cNvSpPr>
            <a:spLocks noGrp="1"/>
          </p:cNvSpPr>
          <p:nvPr>
            <p:ph idx="1"/>
          </p:nvPr>
        </p:nvSpPr>
        <p:spPr/>
        <p:txBody>
          <a:bodyPr/>
          <a:lstStyle/>
          <a:p>
            <a:r>
              <a:rPr lang="en-US" dirty="0"/>
              <a:t>Get into groups of 3 (-) 1 (+)</a:t>
            </a:r>
          </a:p>
          <a:p>
            <a:endParaRPr lang="en-US" dirty="0"/>
          </a:p>
          <a:p>
            <a:r>
              <a:rPr lang="en-US" dirty="0"/>
              <a:t>How are you doing today? </a:t>
            </a:r>
          </a:p>
          <a:p>
            <a:endParaRPr lang="en-US" dirty="0"/>
          </a:p>
          <a:p>
            <a:r>
              <a:rPr lang="en-US" dirty="0"/>
              <a:t>What happened during the day to affect you positively or negatively? </a:t>
            </a:r>
          </a:p>
        </p:txBody>
      </p:sp>
    </p:spTree>
    <p:extLst>
      <p:ext uri="{BB962C8B-B14F-4D97-AF65-F5344CB8AC3E}">
        <p14:creationId xmlns:p14="http://schemas.microsoft.com/office/powerpoint/2010/main" val="61671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9B7AF-201F-444F-8BEF-330843A6D38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Benefits from Autonomy Support</a:t>
            </a:r>
          </a:p>
        </p:txBody>
      </p:sp>
      <p:pic>
        <p:nvPicPr>
          <p:cNvPr id="7" name="Content Placeholder 6" descr="A screenshot of a cell phone&#10;&#10;Description generated with very high confidence">
            <a:extLst>
              <a:ext uri="{FF2B5EF4-FFF2-40B4-BE49-F238E27FC236}">
                <a16:creationId xmlns:a16="http://schemas.microsoft.com/office/drawing/2014/main" id="{9166C18F-E50E-4031-9A2E-C472686860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477025" cy="3602736"/>
          </a:xfrm>
          <a:prstGeom prst="rect">
            <a:avLst/>
          </a:prstGeom>
        </p:spPr>
      </p:pic>
      <p:cxnSp>
        <p:nvCxnSpPr>
          <p:cNvPr id="35" name="Straight Connector 34">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87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lstStyle/>
          <a:p>
            <a:r>
              <a:rPr lang="en-US" sz="2400" dirty="0"/>
              <a:t>The quality of the relationship between people is enhanced when autonomy, relatedness, and competence are supported.</a:t>
            </a:r>
          </a:p>
          <a:p>
            <a:endParaRPr lang="en-US" dirty="0"/>
          </a:p>
          <a:p>
            <a:pPr lvl="1"/>
            <a:r>
              <a:rPr lang="en-US" dirty="0"/>
              <a:t>Think of the names of five of your friends. </a:t>
            </a:r>
          </a:p>
          <a:p>
            <a:endParaRPr lang="en-US" dirty="0"/>
          </a:p>
          <a:p>
            <a:endParaRPr lang="en-US" dirty="0"/>
          </a:p>
        </p:txBody>
      </p:sp>
    </p:spTree>
    <p:extLst>
      <p:ext uri="{BB962C8B-B14F-4D97-AF65-F5344CB8AC3E}">
        <p14:creationId xmlns:p14="http://schemas.microsoft.com/office/powerpoint/2010/main" val="271395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normAutofit lnSpcReduction="10000"/>
          </a:bodyPr>
          <a:lstStyle/>
          <a:p>
            <a:r>
              <a:rPr lang="en-US" sz="2400" dirty="0"/>
              <a:t>The quality of the relationship between people is enhanced when autonomy, relatedness, and competence are supported.</a:t>
            </a:r>
          </a:p>
          <a:p>
            <a:endParaRPr lang="en-US" dirty="0"/>
          </a:p>
          <a:p>
            <a:r>
              <a:rPr lang="en-US" dirty="0"/>
              <a:t>Do you have a reciprocal relationship where you both try to foster a nurturing environment for each other? What would you answer to the questions below in regards to your interaction with the five people you listed? </a:t>
            </a:r>
          </a:p>
          <a:p>
            <a:endParaRPr lang="en-US" dirty="0"/>
          </a:p>
          <a:p>
            <a:pPr lvl="1"/>
            <a:r>
              <a:rPr lang="en-US" dirty="0"/>
              <a:t>My friend believes that I provide him/her with choices and options (giving autonomy support)</a:t>
            </a:r>
          </a:p>
          <a:p>
            <a:pPr lvl="1"/>
            <a:r>
              <a:rPr lang="en-US" dirty="0"/>
              <a:t>My friend tries to understand how I see things (receiving autonomy support)</a:t>
            </a:r>
          </a:p>
          <a:p>
            <a:pPr lvl="1"/>
            <a:r>
              <a:rPr lang="en-US" dirty="0"/>
              <a:t>When I am with my friend, I feel free to be who I am (autonomy)</a:t>
            </a:r>
          </a:p>
          <a:p>
            <a:pPr lvl="1"/>
            <a:r>
              <a:rPr lang="en-US" dirty="0"/>
              <a:t>When I am with my friend, I feel like a competent person (competence)</a:t>
            </a:r>
          </a:p>
          <a:p>
            <a:pPr lvl="1"/>
            <a:r>
              <a:rPr lang="en-US" dirty="0"/>
              <a:t>When I am with my friend, I feel loved and cared about (relatedness)</a:t>
            </a:r>
          </a:p>
          <a:p>
            <a:endParaRPr lang="en-US" dirty="0"/>
          </a:p>
          <a:p>
            <a:endParaRPr lang="en-US" dirty="0"/>
          </a:p>
        </p:txBody>
      </p:sp>
    </p:spTree>
    <p:extLst>
      <p:ext uri="{BB962C8B-B14F-4D97-AF65-F5344CB8AC3E}">
        <p14:creationId xmlns:p14="http://schemas.microsoft.com/office/powerpoint/2010/main" val="74639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6C82-B06A-4E08-9118-8832E42343A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2C35697-4474-4535-83A7-9939E51107EE}"/>
              </a:ext>
            </a:extLst>
          </p:cNvPr>
          <p:cNvSpPr>
            <a:spLocks noGrp="1"/>
          </p:cNvSpPr>
          <p:nvPr>
            <p:ph idx="1"/>
          </p:nvPr>
        </p:nvSpPr>
        <p:spPr/>
        <p:txBody>
          <a:bodyPr/>
          <a:lstStyle/>
          <a:p>
            <a:r>
              <a:rPr lang="en-US" dirty="0"/>
              <a:t>You and your friend have made plans to eat well and begin exercising. Two weeks into the plan, your friend begins to show signs of ambivalence towards the plan. How can you create a nurturing environment to help your friend stay motivated?</a:t>
            </a:r>
          </a:p>
          <a:p>
            <a:endParaRPr lang="en-US" dirty="0"/>
          </a:p>
          <a:p>
            <a:endParaRPr lang="en-US" dirty="0"/>
          </a:p>
        </p:txBody>
      </p:sp>
    </p:spTree>
    <p:extLst>
      <p:ext uri="{BB962C8B-B14F-4D97-AF65-F5344CB8AC3E}">
        <p14:creationId xmlns:p14="http://schemas.microsoft.com/office/powerpoint/2010/main" val="383024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p:txBody>
      </p:sp>
    </p:spTree>
    <p:extLst>
      <p:ext uri="{BB962C8B-B14F-4D97-AF65-F5344CB8AC3E}">
        <p14:creationId xmlns:p14="http://schemas.microsoft.com/office/powerpoint/2010/main" val="242282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p>
          <a:p>
            <a:r>
              <a:rPr lang="en-CA" dirty="0"/>
              <a:t>Reeve, J. (2018) Understanding Motivation and Emotion, 7</a:t>
            </a:r>
            <a:r>
              <a:rPr lang="en-CA" baseline="30000" dirty="0"/>
              <a:t>th</a:t>
            </a:r>
            <a:r>
              <a:rPr lang="en-CA" dirty="0"/>
              <a:t> ed. John Wiley and Sons</a:t>
            </a:r>
          </a:p>
          <a:p>
            <a:endParaRPr lang="en-CA" dirty="0"/>
          </a:p>
          <a:p>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1615-6F6B-4460-BC41-E3DBA81616EC}"/>
              </a:ext>
            </a:extLst>
          </p:cNvPr>
          <p:cNvSpPr>
            <a:spLocks noGrp="1"/>
          </p:cNvSpPr>
          <p:nvPr>
            <p:ph type="title"/>
          </p:nvPr>
        </p:nvSpPr>
        <p:spPr/>
        <p:txBody>
          <a:bodyPr/>
          <a:lstStyle/>
          <a:p>
            <a:r>
              <a:rPr lang="en-US" dirty="0"/>
              <a:t>Questions/Discussion</a:t>
            </a:r>
          </a:p>
        </p:txBody>
      </p:sp>
      <p:sp>
        <p:nvSpPr>
          <p:cNvPr id="3" name="Content Placeholder 2">
            <a:extLst>
              <a:ext uri="{FF2B5EF4-FFF2-40B4-BE49-F238E27FC236}">
                <a16:creationId xmlns:a16="http://schemas.microsoft.com/office/drawing/2014/main" id="{60089947-BDFF-4F91-981C-E280342DB439}"/>
              </a:ext>
            </a:extLst>
          </p:cNvPr>
          <p:cNvSpPr>
            <a:spLocks noGrp="1"/>
          </p:cNvSpPr>
          <p:nvPr>
            <p:ph idx="1"/>
          </p:nvPr>
        </p:nvSpPr>
        <p:spPr/>
        <p:txBody>
          <a:bodyPr/>
          <a:lstStyle/>
          <a:p>
            <a:r>
              <a:rPr lang="en-US" dirty="0"/>
              <a:t>Get into groups of 3 (-) 1 (+)</a:t>
            </a:r>
          </a:p>
          <a:p>
            <a:endParaRPr lang="en-US" dirty="0"/>
          </a:p>
          <a:p>
            <a:r>
              <a:rPr lang="en-US" dirty="0"/>
              <a:t>How were your needs for autonomy, competency and relatedness achieved or thwarted.</a:t>
            </a:r>
          </a:p>
          <a:p>
            <a:endParaRPr lang="en-US" dirty="0"/>
          </a:p>
          <a:p>
            <a:r>
              <a:rPr lang="en-US" dirty="0"/>
              <a:t>How did synthesis or conflict with psychological needs lead to you feeling bad or good about your day? </a:t>
            </a:r>
          </a:p>
          <a:p>
            <a:endParaRPr lang="en-US" dirty="0"/>
          </a:p>
          <a:p>
            <a:pPr marL="0" indent="0">
              <a:buNone/>
            </a:pPr>
            <a:endParaRPr lang="en-US" dirty="0"/>
          </a:p>
        </p:txBody>
      </p:sp>
    </p:spTree>
    <p:extLst>
      <p:ext uri="{BB962C8B-B14F-4D97-AF65-F5344CB8AC3E}">
        <p14:creationId xmlns:p14="http://schemas.microsoft.com/office/powerpoint/2010/main" val="35289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F8DE70-B7AB-4579-A5AE-D3D7215E3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740280"/>
            <a:ext cx="5451627" cy="5057398"/>
          </a:xfrm>
          <a:prstGeom prst="rect">
            <a:avLst/>
          </a:prstGeom>
        </p:spPr>
      </p:pic>
      <p:sp>
        <p:nvSpPr>
          <p:cNvPr id="2" name="Title 1">
            <a:extLst>
              <a:ext uri="{FF2B5EF4-FFF2-40B4-BE49-F238E27FC236}">
                <a16:creationId xmlns:a16="http://schemas.microsoft.com/office/drawing/2014/main" id="{3D5BFE64-2421-4535-B746-6047D73B4C29}"/>
              </a:ext>
            </a:extLst>
          </p:cNvPr>
          <p:cNvSpPr>
            <a:spLocks noGrp="1"/>
          </p:cNvSpPr>
          <p:nvPr>
            <p:ph type="title"/>
          </p:nvPr>
        </p:nvSpPr>
        <p:spPr>
          <a:xfrm>
            <a:off x="6411685" y="634946"/>
            <a:ext cx="5127171" cy="1450757"/>
          </a:xfrm>
        </p:spPr>
        <p:txBody>
          <a:bodyPr>
            <a:normAutofit/>
          </a:bodyPr>
          <a:lstStyle/>
          <a:p>
            <a:r>
              <a:rPr lang="en-US" dirty="0"/>
              <a:t>REVIEW: Intrinsic Motivation</a:t>
            </a:r>
          </a:p>
        </p:txBody>
      </p:sp>
      <p:sp>
        <p:nvSpPr>
          <p:cNvPr id="3" name="Content Placeholder 2">
            <a:extLst>
              <a:ext uri="{FF2B5EF4-FFF2-40B4-BE49-F238E27FC236}">
                <a16:creationId xmlns:a16="http://schemas.microsoft.com/office/drawing/2014/main" id="{D351C7E1-5DA2-4CA5-8F5D-C2F6433C0186}"/>
              </a:ext>
            </a:extLst>
          </p:cNvPr>
          <p:cNvSpPr>
            <a:spLocks noGrp="1"/>
          </p:cNvSpPr>
          <p:nvPr>
            <p:ph idx="1"/>
          </p:nvPr>
        </p:nvSpPr>
        <p:spPr>
          <a:xfrm>
            <a:off x="6411684" y="2198914"/>
            <a:ext cx="5127172" cy="3670180"/>
          </a:xfrm>
        </p:spPr>
        <p:txBody>
          <a:bodyPr>
            <a:normAutofit/>
          </a:bodyPr>
          <a:lstStyle/>
          <a:p>
            <a:r>
              <a:rPr lang="en-US" dirty="0"/>
              <a:t>Intrinsic motivation is the inherent propensity to seek out novelty and challenge, to extend and exercise one’s capacities, to explore, and to learn. </a:t>
            </a:r>
          </a:p>
          <a:p>
            <a:r>
              <a:rPr lang="en-US" dirty="0"/>
              <a:t>It is a natural inclination towards </a:t>
            </a:r>
            <a:r>
              <a:rPr lang="en-US" b="1" dirty="0"/>
              <a:t>exploration</a:t>
            </a:r>
            <a:r>
              <a:rPr lang="en-US" dirty="0"/>
              <a:t>, </a:t>
            </a:r>
            <a:r>
              <a:rPr lang="en-US" b="1" dirty="0"/>
              <a:t>spontaneous interest</a:t>
            </a:r>
            <a:r>
              <a:rPr lang="en-US" dirty="0"/>
              <a:t>, and </a:t>
            </a:r>
            <a:r>
              <a:rPr lang="en-US" b="1" dirty="0"/>
              <a:t>environmental mastery </a:t>
            </a:r>
            <a:r>
              <a:rPr lang="en-US" dirty="0"/>
              <a:t>that emerges from innate strivings for personal growth and from experiences of psychological needs satisfaction.</a:t>
            </a:r>
          </a:p>
        </p:txBody>
      </p:sp>
    </p:spTree>
    <p:extLst>
      <p:ext uri="{BB962C8B-B14F-4D97-AF65-F5344CB8AC3E}">
        <p14:creationId xmlns:p14="http://schemas.microsoft.com/office/powerpoint/2010/main" val="38562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277A-E388-4172-A708-A0559D58B777}"/>
              </a:ext>
            </a:extLst>
          </p:cNvPr>
          <p:cNvSpPr>
            <a:spLocks noGrp="1"/>
          </p:cNvSpPr>
          <p:nvPr>
            <p:ph type="title"/>
          </p:nvPr>
        </p:nvSpPr>
        <p:spPr/>
        <p:txBody>
          <a:bodyPr/>
          <a:lstStyle/>
          <a:p>
            <a:r>
              <a:rPr lang="en-US" dirty="0"/>
              <a:t>Psychological Needs</a:t>
            </a:r>
          </a:p>
        </p:txBody>
      </p:sp>
      <p:sp>
        <p:nvSpPr>
          <p:cNvPr id="3" name="Content Placeholder 2">
            <a:extLst>
              <a:ext uri="{FF2B5EF4-FFF2-40B4-BE49-F238E27FC236}">
                <a16:creationId xmlns:a16="http://schemas.microsoft.com/office/drawing/2014/main" id="{4FA7B2BC-0495-49D1-8203-74AEA555E661}"/>
              </a:ext>
            </a:extLst>
          </p:cNvPr>
          <p:cNvSpPr>
            <a:spLocks noGrp="1"/>
          </p:cNvSpPr>
          <p:nvPr>
            <p:ph idx="1"/>
          </p:nvPr>
        </p:nvSpPr>
        <p:spPr/>
        <p:txBody>
          <a:bodyPr/>
          <a:lstStyle/>
          <a:p>
            <a:r>
              <a:rPr lang="en-US" b="1" dirty="0"/>
              <a:t>Competence</a:t>
            </a:r>
            <a:br>
              <a:rPr lang="en-US" b="1" dirty="0"/>
            </a:br>
            <a:r>
              <a:rPr lang="en-US" b="1" dirty="0"/>
              <a:t>Relatedness</a:t>
            </a:r>
            <a:br>
              <a:rPr lang="en-US" b="1" dirty="0"/>
            </a:br>
            <a:r>
              <a:rPr lang="en-US" b="1" dirty="0"/>
              <a:t>Autonomy</a:t>
            </a:r>
          </a:p>
          <a:p>
            <a:endParaRPr lang="en-US" b="1" dirty="0"/>
          </a:p>
          <a:p>
            <a:pPr lvl="1"/>
            <a:r>
              <a:rPr lang="en-US" dirty="0"/>
              <a:t>When an activity taps into and involves our psychological needs, we feel </a:t>
            </a:r>
            <a:r>
              <a:rPr lang="en-US" b="1" dirty="0"/>
              <a:t>interest</a:t>
            </a:r>
            <a:r>
              <a:rPr lang="en-US" dirty="0"/>
              <a:t>.</a:t>
            </a:r>
          </a:p>
          <a:p>
            <a:pPr lvl="1"/>
            <a:r>
              <a:rPr lang="en-US" dirty="0"/>
              <a:t>When an activity satisfies a psychological need, we feel </a:t>
            </a:r>
            <a:r>
              <a:rPr lang="en-US" b="1" dirty="0"/>
              <a:t>enjoyment</a:t>
            </a:r>
            <a:r>
              <a:rPr lang="en-US" dirty="0"/>
              <a:t>. </a:t>
            </a:r>
          </a:p>
          <a:p>
            <a:pPr lvl="1"/>
            <a:r>
              <a:rPr lang="en-US" dirty="0"/>
              <a:t>The energy generated by psychological needs are </a:t>
            </a:r>
            <a:r>
              <a:rPr lang="en-US" b="1" dirty="0"/>
              <a:t>proactive</a:t>
            </a:r>
            <a:r>
              <a:rPr lang="en-US" dirty="0"/>
              <a:t>. </a:t>
            </a:r>
          </a:p>
          <a:p>
            <a:pPr lvl="1"/>
            <a:r>
              <a:rPr lang="en-US" dirty="0"/>
              <a:t>Autonomy, competence, and relatedness are </a:t>
            </a:r>
            <a:r>
              <a:rPr lang="en-US" b="1" dirty="0"/>
              <a:t>organismic needs</a:t>
            </a:r>
            <a:r>
              <a:rPr lang="en-US" dirty="0"/>
              <a:t>. </a:t>
            </a:r>
          </a:p>
        </p:txBody>
      </p:sp>
    </p:spTree>
    <p:extLst>
      <p:ext uri="{BB962C8B-B14F-4D97-AF65-F5344CB8AC3E}">
        <p14:creationId xmlns:p14="http://schemas.microsoft.com/office/powerpoint/2010/main" val="381111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9844-9D33-4F5B-AAA8-14F2C85C5AD0}"/>
              </a:ext>
            </a:extLst>
          </p:cNvPr>
          <p:cNvSpPr>
            <a:spLocks noGrp="1"/>
          </p:cNvSpPr>
          <p:nvPr>
            <p:ph type="title"/>
          </p:nvPr>
        </p:nvSpPr>
        <p:spPr/>
        <p:txBody>
          <a:bodyPr/>
          <a:lstStyle/>
          <a:p>
            <a:r>
              <a:rPr lang="en-US" dirty="0"/>
              <a:t>Organismic Needs</a:t>
            </a:r>
          </a:p>
        </p:txBody>
      </p:sp>
      <p:sp>
        <p:nvSpPr>
          <p:cNvPr id="3" name="Content Placeholder 2">
            <a:extLst>
              <a:ext uri="{FF2B5EF4-FFF2-40B4-BE49-F238E27FC236}">
                <a16:creationId xmlns:a16="http://schemas.microsoft.com/office/drawing/2014/main" id="{13D54D07-2E34-4F75-93F9-D34A8894DB19}"/>
              </a:ext>
            </a:extLst>
          </p:cNvPr>
          <p:cNvSpPr>
            <a:spLocks noGrp="1"/>
          </p:cNvSpPr>
          <p:nvPr>
            <p:ph idx="1"/>
          </p:nvPr>
        </p:nvSpPr>
        <p:spPr/>
        <p:txBody>
          <a:bodyPr/>
          <a:lstStyle/>
          <a:p>
            <a:r>
              <a:rPr lang="en-US" dirty="0"/>
              <a:t>Organismic needs theories:</a:t>
            </a:r>
          </a:p>
          <a:p>
            <a:pPr lvl="1"/>
            <a:r>
              <a:rPr lang="en-US" dirty="0"/>
              <a:t>Get their name from the word organism, which means alive and in active exchange with the environment. </a:t>
            </a:r>
          </a:p>
          <a:p>
            <a:pPr lvl="1"/>
            <a:r>
              <a:rPr lang="en-US" dirty="0"/>
              <a:t>When environments are supportive and provide what is needed, organisms thrive – when environments are hostile and withhold what is needed, organisms suffer. </a:t>
            </a:r>
          </a:p>
          <a:p>
            <a:pPr lvl="1"/>
            <a:r>
              <a:rPr lang="en-US" dirty="0"/>
              <a:t>Organisms need flexibility to accommodate a changing environment. </a:t>
            </a:r>
          </a:p>
          <a:p>
            <a:pPr lvl="1"/>
            <a:r>
              <a:rPr lang="en-US" dirty="0"/>
              <a:t>Organismic theories are the opposite of mechanistic approaches. </a:t>
            </a:r>
          </a:p>
          <a:p>
            <a:pPr lvl="1"/>
            <a:r>
              <a:rPr lang="en-US" dirty="0"/>
              <a:t>The focus of organismic theories is on how organisms initiate interactions with the environment, how environments change, and how organisms learn, adapt, change, and grow as a function of those environmental transactions. </a:t>
            </a:r>
          </a:p>
        </p:txBody>
      </p:sp>
    </p:spTree>
    <p:extLst>
      <p:ext uri="{BB962C8B-B14F-4D97-AF65-F5344CB8AC3E}">
        <p14:creationId xmlns:p14="http://schemas.microsoft.com/office/powerpoint/2010/main" val="337700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9DC1-ADB1-4A85-8637-EBE76062861C}"/>
              </a:ext>
            </a:extLst>
          </p:cNvPr>
          <p:cNvSpPr>
            <a:spLocks noGrp="1"/>
          </p:cNvSpPr>
          <p:nvPr>
            <p:ph type="title"/>
          </p:nvPr>
        </p:nvSpPr>
        <p:spPr/>
        <p:txBody>
          <a:bodyPr/>
          <a:lstStyle/>
          <a:p>
            <a:r>
              <a:rPr lang="en-US" dirty="0"/>
              <a:t>Benefits of Need Satisfaction</a:t>
            </a:r>
          </a:p>
        </p:txBody>
      </p:sp>
      <p:sp>
        <p:nvSpPr>
          <p:cNvPr id="3" name="Content Placeholder 2">
            <a:extLst>
              <a:ext uri="{FF2B5EF4-FFF2-40B4-BE49-F238E27FC236}">
                <a16:creationId xmlns:a16="http://schemas.microsoft.com/office/drawing/2014/main" id="{107B5443-F827-4CA9-B401-ED3A6991ACC5}"/>
              </a:ext>
            </a:extLst>
          </p:cNvPr>
          <p:cNvSpPr>
            <a:spLocks noGrp="1"/>
          </p:cNvSpPr>
          <p:nvPr>
            <p:ph idx="1"/>
          </p:nvPr>
        </p:nvSpPr>
        <p:spPr/>
        <p:txBody>
          <a:bodyPr/>
          <a:lstStyle/>
          <a:p>
            <a:r>
              <a:rPr lang="en-US" dirty="0"/>
              <a:t>Engagement</a:t>
            </a:r>
          </a:p>
          <a:p>
            <a:r>
              <a:rPr lang="en-US" dirty="0"/>
              <a:t>Personal growth</a:t>
            </a:r>
          </a:p>
          <a:p>
            <a:r>
              <a:rPr lang="en-US" dirty="0"/>
              <a:t>Intrinsic motivation</a:t>
            </a:r>
          </a:p>
          <a:p>
            <a:r>
              <a:rPr lang="en-US" dirty="0"/>
              <a:t>Internalization</a:t>
            </a:r>
          </a:p>
          <a:p>
            <a:r>
              <a:rPr lang="en-US" dirty="0"/>
              <a:t>Health</a:t>
            </a:r>
          </a:p>
          <a:p>
            <a:r>
              <a:rPr lang="en-US" dirty="0"/>
              <a:t>Well-being</a:t>
            </a:r>
          </a:p>
        </p:txBody>
      </p:sp>
    </p:spTree>
    <p:extLst>
      <p:ext uri="{BB962C8B-B14F-4D97-AF65-F5344CB8AC3E}">
        <p14:creationId xmlns:p14="http://schemas.microsoft.com/office/powerpoint/2010/main" val="118101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34B8-EE28-4C2E-A6F5-04159F3D6981}"/>
              </a:ext>
            </a:extLst>
          </p:cNvPr>
          <p:cNvSpPr>
            <a:spLocks noGrp="1"/>
          </p:cNvSpPr>
          <p:nvPr>
            <p:ph type="title"/>
          </p:nvPr>
        </p:nvSpPr>
        <p:spPr/>
        <p:txBody>
          <a:bodyPr/>
          <a:lstStyle/>
          <a:p>
            <a:r>
              <a:rPr lang="en-US" dirty="0"/>
              <a:t>REVIEW: Extent of Engagement</a:t>
            </a:r>
          </a:p>
        </p:txBody>
      </p:sp>
      <p:pic>
        <p:nvPicPr>
          <p:cNvPr id="5" name="Content Placeholder 4">
            <a:extLst>
              <a:ext uri="{FF2B5EF4-FFF2-40B4-BE49-F238E27FC236}">
                <a16:creationId xmlns:a16="http://schemas.microsoft.com/office/drawing/2014/main" id="{0FBA1864-25C6-414E-95E7-815DC15F5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572" y="1810111"/>
            <a:ext cx="5626449" cy="4306108"/>
          </a:xfrm>
        </p:spPr>
      </p:pic>
    </p:spTree>
    <p:extLst>
      <p:ext uri="{BB962C8B-B14F-4D97-AF65-F5344CB8AC3E}">
        <p14:creationId xmlns:p14="http://schemas.microsoft.com/office/powerpoint/2010/main" val="101100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68D007A-F5E5-491D-987F-F9DB72A84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62616"/>
            <a:ext cx="6912217" cy="4009085"/>
          </a:xfrm>
          <a:prstGeom prst="rect">
            <a:avLst/>
          </a:prstGeom>
        </p:spPr>
      </p:pic>
      <p:sp>
        <p:nvSpPr>
          <p:cNvPr id="2" name="Title 1">
            <a:extLst>
              <a:ext uri="{FF2B5EF4-FFF2-40B4-BE49-F238E27FC236}">
                <a16:creationId xmlns:a16="http://schemas.microsoft.com/office/drawing/2014/main" id="{0568CBD6-8209-4D73-B7A1-EC816F7F90B5}"/>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REVIEW: Types of Extrinsic Motivation</a:t>
            </a:r>
          </a:p>
        </p:txBody>
      </p:sp>
    </p:spTree>
    <p:extLst>
      <p:ext uri="{BB962C8B-B14F-4D97-AF65-F5344CB8AC3E}">
        <p14:creationId xmlns:p14="http://schemas.microsoft.com/office/powerpoint/2010/main" val="1066697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21</TotalTime>
  <Words>1231</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Motivation and Emotion in Daily Life</vt:lpstr>
      <vt:lpstr>Questions/Discussion</vt:lpstr>
      <vt:lpstr>Questions/Discussion</vt:lpstr>
      <vt:lpstr>REVIEW: Intrinsic Motivation</vt:lpstr>
      <vt:lpstr>Psychological Needs</vt:lpstr>
      <vt:lpstr>Organismic Needs</vt:lpstr>
      <vt:lpstr>Benefits of Need Satisfaction</vt:lpstr>
      <vt:lpstr>REVIEW: Extent of Engagement</vt:lpstr>
      <vt:lpstr>REVIEW: Types of Extrinsic Motivation</vt:lpstr>
      <vt:lpstr>Person-Environment Dialectic</vt:lpstr>
      <vt:lpstr>Dual-Process Model in Supportive and Thwartive Relationships</vt:lpstr>
      <vt:lpstr>Person-Environment Synthesis vs Conflict</vt:lpstr>
      <vt:lpstr>Learning Check</vt:lpstr>
      <vt:lpstr>Autonomy</vt:lpstr>
      <vt:lpstr>Autonomy</vt:lpstr>
      <vt:lpstr>Autonomy</vt:lpstr>
      <vt:lpstr>The Conundrum of Choice</vt:lpstr>
      <vt:lpstr>Autonomy vs Control</vt:lpstr>
      <vt:lpstr>Encouraging &amp; Thwarting Need for Autonomy</vt:lpstr>
      <vt:lpstr>Benefits from Autonomy Support</vt:lpstr>
      <vt:lpstr>Benefits or Giving and Receiving Autonomy Support</vt:lpstr>
      <vt:lpstr>Benefits or Giving and Receiving Autonomy Support</vt:lpstr>
      <vt:lpstr>Discussion</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4</cp:revision>
  <dcterms:created xsi:type="dcterms:W3CDTF">2019-02-06T17:29:36Z</dcterms:created>
  <dcterms:modified xsi:type="dcterms:W3CDTF">2019-02-06T17:51:34Z</dcterms:modified>
</cp:coreProperties>
</file>