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7" r:id="rId2"/>
    <p:sldId id="295" r:id="rId3"/>
    <p:sldId id="294" r:id="rId4"/>
    <p:sldId id="284" r:id="rId5"/>
    <p:sldId id="288" r:id="rId6"/>
    <p:sldId id="330" r:id="rId7"/>
    <p:sldId id="286" r:id="rId8"/>
    <p:sldId id="274" r:id="rId9"/>
    <p:sldId id="269" r:id="rId10"/>
    <p:sldId id="275" r:id="rId11"/>
    <p:sldId id="313" r:id="rId12"/>
    <p:sldId id="314" r:id="rId13"/>
    <p:sldId id="315" r:id="rId14"/>
    <p:sldId id="316" r:id="rId15"/>
    <p:sldId id="317" r:id="rId16"/>
    <p:sldId id="319" r:id="rId17"/>
    <p:sldId id="276" r:id="rId18"/>
    <p:sldId id="282" r:id="rId19"/>
    <p:sldId id="277" r:id="rId20"/>
    <p:sldId id="278" r:id="rId21"/>
    <p:sldId id="279" r:id="rId22"/>
    <p:sldId id="280" r:id="rId23"/>
    <p:sldId id="259" r:id="rId24"/>
    <p:sldId id="320" r:id="rId25"/>
    <p:sldId id="321" r:id="rId26"/>
    <p:sldId id="299" r:id="rId27"/>
    <p:sldId id="301" r:id="rId28"/>
    <p:sldId id="328" r:id="rId29"/>
    <p:sldId id="331" r:id="rId30"/>
    <p:sldId id="329" r:id="rId31"/>
    <p:sldId id="268" r:id="rId32"/>
    <p:sldId id="296" r:id="rId33"/>
    <p:sldId id="271" r:id="rId34"/>
    <p:sldId id="289" r:id="rId35"/>
    <p:sldId id="297" r:id="rId36"/>
    <p:sldId id="290" r:id="rId37"/>
    <p:sldId id="298"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395BF-A852-48DF-B5B0-CDF00B6C9969}" type="datetimeFigureOut">
              <a:rPr lang="en-CA" smtClean="0"/>
              <a:t>2019-02-15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2/15/2019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PB2OegI6wv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QIuXv7Y8QA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tTBWfkE7BX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zDAYZU4A3w0" TargetMode="External"/><Relationship Id="rId2" Type="http://schemas.openxmlformats.org/officeDocument/2006/relationships/hyperlink" Target="https://www.youtube.com/watch?v=XZmGGAbHqa0" TargetMode="External"/><Relationship Id="rId1" Type="http://schemas.openxmlformats.org/officeDocument/2006/relationships/slideLayout" Target="../slideLayouts/slideLayout2.xml"/><Relationship Id="rId6" Type="http://schemas.openxmlformats.org/officeDocument/2006/relationships/hyperlink" Target="https://www.youtube.com/watch?v=oxYhGVHihnA" TargetMode="External"/><Relationship Id="rId5" Type="http://schemas.openxmlformats.org/officeDocument/2006/relationships/hyperlink" Target="https://www.theverge.com/2017/5/17/15654220/google-home-updates-new-features-io-2017" TargetMode="External"/><Relationship Id="rId4" Type="http://schemas.openxmlformats.org/officeDocument/2006/relationships/hyperlink" Target="https://www.wired.com/2016/12/google-self-driving-car-waym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NyDDyT1lDh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groups/20838946205/" TargetMode="External"/><Relationship Id="rId13" Type="http://schemas.openxmlformats.org/officeDocument/2006/relationships/hyperlink" Target="https://www.youtube.com/watch?v=_wruEnynr1w" TargetMode="External"/><Relationship Id="rId3" Type="http://schemas.openxmlformats.org/officeDocument/2006/relationships/hyperlink" Target="https://www.youtube.com/watch?time_continue=41&amp;v=L5L8cE8bgj0" TargetMode="External"/><Relationship Id="rId7" Type="http://schemas.openxmlformats.org/officeDocument/2006/relationships/hyperlink" Target="https://www.youtube.com/watch?v=NJRAHyPVFWU" TargetMode="External"/><Relationship Id="rId12" Type="http://schemas.openxmlformats.org/officeDocument/2006/relationships/hyperlink" Target="https://www.youtube.com/watch?v=nsMUpkckTaE" TargetMode="External"/><Relationship Id="rId2" Type="http://schemas.openxmlformats.org/officeDocument/2006/relationships/hyperlink" Target="https://www.adbusters.org/" TargetMode="External"/><Relationship Id="rId1" Type="http://schemas.openxmlformats.org/officeDocument/2006/relationships/slideLayout" Target="../slideLayouts/slideLayout2.xml"/><Relationship Id="rId6" Type="http://schemas.openxmlformats.org/officeDocument/2006/relationships/hyperlink" Target="http://www.optative.net/blog/coppertone-jammed-at-mainfest/" TargetMode="External"/><Relationship Id="rId11" Type="http://schemas.openxmlformats.org/officeDocument/2006/relationships/hyperlink" Target="https://www.youtube.com/watch?v=tnQECO-uyvI" TargetMode="External"/><Relationship Id="rId5" Type="http://schemas.openxmlformats.org/officeDocument/2006/relationships/hyperlink" Target="http://archives-2001-2012.cmaq.net/en/node/22954" TargetMode="External"/><Relationship Id="rId10" Type="http://schemas.openxmlformats.org/officeDocument/2006/relationships/hyperlink" Target="http://hour.ca/2006/12/14/putting-the-brakes-on-mobile-advertising-2/" TargetMode="External"/><Relationship Id="rId4" Type="http://schemas.openxmlformats.org/officeDocument/2006/relationships/hyperlink" Target="http://www.optative.net/" TargetMode="External"/><Relationship Id="rId9" Type="http://schemas.openxmlformats.org/officeDocument/2006/relationships/hyperlink" Target="https://www.youtube.com/watch?v=-1CeCQaEPsQ&amp;fbclid=IwAR09NYZ9Eu94HLj_bvCzmAksXmiawyvabADkziv5jM0lLcvYP29s0WY3V6Y" TargetMode="External"/><Relationship Id="rId14" Type="http://schemas.openxmlformats.org/officeDocument/2006/relationships/hyperlink" Target="https://www.youtube.com/watch?v=EUzj_qIts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US" dirty="0"/>
              <a:t>Media in the Political and Socio-Economic Environment </a:t>
            </a:r>
          </a:p>
          <a:p>
            <a:r>
              <a:rPr lang="en-CA" dirty="0"/>
              <a:t>Erik Chevrier</a:t>
            </a:r>
          </a:p>
          <a:p>
            <a:r>
              <a:rPr lang="en-CA" dirty="0"/>
              <a:t>February 8, 2019</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55000" lnSpcReduction="2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1 – Some schemas are chronically accessible because of past experience – these schemas are constantly active and ready to use to interpret ambiguous situations. </a:t>
            </a:r>
          </a:p>
          <a:p>
            <a:pPr lvl="2"/>
            <a:r>
              <a:rPr lang="en-US" dirty="0"/>
              <a:t>2 – Schemas can be accessible because they are related to a current goal. </a:t>
            </a:r>
          </a:p>
          <a:p>
            <a:pPr lvl="2"/>
            <a:r>
              <a:rPr lang="en-US" dirty="0"/>
              <a:t>3 – Schemas can become temporary accessible because of our recent experiences. </a:t>
            </a:r>
          </a:p>
          <a:p>
            <a:pPr lvl="2"/>
            <a:endParaRPr lang="en-US" b="1" dirty="0"/>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a:p>
            <a:pPr lvl="2"/>
            <a:endParaRPr lang="en-US" dirty="0"/>
          </a:p>
          <a:p>
            <a:pPr marL="384048" lvl="2" indent="0">
              <a:buNone/>
            </a:pPr>
            <a:r>
              <a:rPr lang="en-US" sz="3600" b="1" dirty="0"/>
              <a:t>Media primes us to think of the world in a specific way by making certain schemas more accessible.</a:t>
            </a:r>
            <a:endParaRPr lang="en-US" sz="3200" dirty="0"/>
          </a:p>
          <a:p>
            <a:pPr marL="384048" lvl="2" indent="0">
              <a:buNone/>
            </a:pPr>
            <a:r>
              <a:rPr lang="en-US" sz="3200" dirty="0"/>
              <a:t>i.e. Advertising makes consumption schemas continuously accessible. Advertising primes our consumer drives. </a:t>
            </a:r>
          </a:p>
        </p:txBody>
      </p:sp>
    </p:spTree>
    <p:extLst>
      <p:ext uri="{BB962C8B-B14F-4D97-AF65-F5344CB8AC3E}">
        <p14:creationId xmlns:p14="http://schemas.microsoft.com/office/powerpoint/2010/main" val="40745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D5AAD4B-3C20-47F6-8AF7-2D7A76432E2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214438"/>
            <a:ext cx="6913563" cy="3905250"/>
          </a:xfrm>
          <a:prstGeom prst="rect">
            <a:avLst/>
          </a:prstGeom>
        </p:spPr>
      </p:pic>
      <p:sp>
        <p:nvSpPr>
          <p:cNvPr id="2" name="Title 1">
            <a:extLst>
              <a:ext uri="{FF2B5EF4-FFF2-40B4-BE49-F238E27FC236}">
                <a16:creationId xmlns:a16="http://schemas.microsoft.com/office/drawing/2014/main" id="{1F756498-6E10-4BA5-BF1F-2D79751BAF5E}"/>
              </a:ext>
            </a:extLst>
          </p:cNvPr>
          <p:cNvSpPr>
            <a:spLocks noGrp="1"/>
          </p:cNvSpPr>
          <p:nvPr>
            <p:ph type="title" idx="4294967295"/>
          </p:nvPr>
        </p:nvSpPr>
        <p:spPr>
          <a:xfrm>
            <a:off x="7868500" y="717735"/>
            <a:ext cx="3402012" cy="3684587"/>
          </a:xfrm>
        </p:spPr>
        <p:txBody>
          <a:bodyPr vert="horz" lIns="91440" tIns="45720" rIns="91440" bIns="45720" rtlCol="0" anchor="b">
            <a:normAutofit/>
          </a:bodyPr>
          <a:lstStyle/>
          <a:p>
            <a:r>
              <a:rPr lang="en-US" sz="5100">
                <a:solidFill>
                  <a:schemeClr val="tx1">
                    <a:lumMod val="85000"/>
                    <a:lumOff val="15000"/>
                  </a:schemeClr>
                </a:solidFill>
              </a:rPr>
              <a:t>Semantic Processing – Spreading Activation</a:t>
            </a:r>
          </a:p>
        </p:txBody>
      </p:sp>
    </p:spTree>
    <p:extLst>
      <p:ext uri="{BB962C8B-B14F-4D97-AF65-F5344CB8AC3E}">
        <p14:creationId xmlns:p14="http://schemas.microsoft.com/office/powerpoint/2010/main" val="396388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Words</a:t>
            </a:r>
          </a:p>
        </p:txBody>
      </p:sp>
      <p:sp>
        <p:nvSpPr>
          <p:cNvPr id="3" name="Content Placeholder 2"/>
          <p:cNvSpPr>
            <a:spLocks noGrp="1"/>
          </p:cNvSpPr>
          <p:nvPr>
            <p:ph idx="1"/>
          </p:nvPr>
        </p:nvSpPr>
        <p:spPr/>
        <p:txBody>
          <a:bodyPr/>
          <a:lstStyle/>
          <a:p>
            <a:r>
              <a:rPr lang="en-CA" dirty="0">
                <a:hlinkClick r:id="rId2"/>
              </a:rPr>
              <a:t>The power of words in regards to memory</a:t>
            </a:r>
            <a:endParaRPr lang="en-CA" dirty="0"/>
          </a:p>
          <a:p>
            <a:endParaRPr lang="en-US" dirty="0"/>
          </a:p>
        </p:txBody>
      </p:sp>
    </p:spTree>
    <p:extLst>
      <p:ext uri="{BB962C8B-B14F-4D97-AF65-F5344CB8AC3E}">
        <p14:creationId xmlns:p14="http://schemas.microsoft.com/office/powerpoint/2010/main" val="357280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528B4-6DA3-4629-8946-BCA4D7DCEADD}"/>
              </a:ext>
            </a:extLst>
          </p:cNvPr>
          <p:cNvPicPr>
            <a:picLocks noChangeAspect="1"/>
          </p:cNvPicPr>
          <p:nvPr/>
        </p:nvPicPr>
        <p:blipFill>
          <a:blip r:embed="rId2"/>
          <a:stretch>
            <a:fillRect/>
          </a:stretch>
        </p:blipFill>
        <p:spPr>
          <a:xfrm>
            <a:off x="7350942" y="4466170"/>
            <a:ext cx="4572235" cy="1828894"/>
          </a:xfrm>
          <a:prstGeom prst="rect">
            <a:avLst/>
          </a:prstGeom>
        </p:spPr>
      </p:pic>
      <p:sp>
        <p:nvSpPr>
          <p:cNvPr id="2" name="Title 1">
            <a:extLst>
              <a:ext uri="{FF2B5EF4-FFF2-40B4-BE49-F238E27FC236}">
                <a16:creationId xmlns:a16="http://schemas.microsoft.com/office/drawing/2014/main" id="{F6F829A8-4468-41EB-8A3F-A71472E44763}"/>
              </a:ext>
            </a:extLst>
          </p:cNvPr>
          <p:cNvSpPr>
            <a:spLocks noGrp="1"/>
          </p:cNvSpPr>
          <p:nvPr>
            <p:ph type="title"/>
          </p:nvPr>
        </p:nvSpPr>
        <p:spPr>
          <a:xfrm>
            <a:off x="1097280" y="286603"/>
            <a:ext cx="10058400" cy="1450757"/>
          </a:xfrm>
        </p:spPr>
        <p:txBody>
          <a:bodyPr/>
          <a:lstStyle/>
          <a:p>
            <a:r>
              <a:rPr lang="en-US" dirty="0"/>
              <a:t>Semiotics</a:t>
            </a:r>
          </a:p>
        </p:txBody>
      </p:sp>
      <p:sp>
        <p:nvSpPr>
          <p:cNvPr id="3" name="Content Placeholder 2">
            <a:extLst>
              <a:ext uri="{FF2B5EF4-FFF2-40B4-BE49-F238E27FC236}">
                <a16:creationId xmlns:a16="http://schemas.microsoft.com/office/drawing/2014/main" id="{9B7AB3AA-E927-405A-A25E-F9AA9695F8F3}"/>
              </a:ext>
            </a:extLst>
          </p:cNvPr>
          <p:cNvSpPr>
            <a:spLocks noGrp="1"/>
          </p:cNvSpPr>
          <p:nvPr>
            <p:ph idx="1"/>
          </p:nvPr>
        </p:nvSpPr>
        <p:spPr>
          <a:xfrm>
            <a:off x="1097280" y="1845734"/>
            <a:ext cx="10058400" cy="4326466"/>
          </a:xfrm>
        </p:spPr>
        <p:txBody>
          <a:bodyPr>
            <a:normAutofit lnSpcReduction="10000"/>
          </a:bodyPr>
          <a:lstStyle/>
          <a:p>
            <a:r>
              <a:rPr lang="en-US" dirty="0"/>
              <a:t>Sign – Most basic discrete unit of meaning </a:t>
            </a:r>
          </a:p>
          <a:p>
            <a:pPr lvl="1"/>
            <a:r>
              <a:rPr lang="en-US" dirty="0"/>
              <a:t>Word, colour, sound, set of lines, shapes, </a:t>
            </a:r>
          </a:p>
          <a:p>
            <a:pPr lvl="1"/>
            <a:r>
              <a:rPr lang="en-US" dirty="0"/>
              <a:t>Like atoms, we can dissect individual units</a:t>
            </a:r>
          </a:p>
          <a:p>
            <a:r>
              <a:rPr lang="en-US" dirty="0"/>
              <a:t>Assemblages – Collections of signs (that carry meaning)</a:t>
            </a:r>
          </a:p>
          <a:p>
            <a:pPr lvl="1"/>
            <a:r>
              <a:rPr lang="en-US" dirty="0"/>
              <a:t>Texts</a:t>
            </a:r>
          </a:p>
          <a:p>
            <a:r>
              <a:rPr lang="en-US" dirty="0"/>
              <a:t>Ferdinand de Saussure – Understand power and flexibility of language as a social construction through which meaning is organized. </a:t>
            </a:r>
          </a:p>
          <a:p>
            <a:pPr lvl="1"/>
            <a:r>
              <a:rPr lang="en-US" dirty="0"/>
              <a:t>Language is a structure that allows for flexibility and consistency. </a:t>
            </a:r>
          </a:p>
          <a:p>
            <a:pPr lvl="1"/>
            <a:r>
              <a:rPr lang="en-US" dirty="0"/>
              <a:t>Meaning between signifier and signified is arbitrary </a:t>
            </a:r>
          </a:p>
          <a:p>
            <a:pPr lvl="2"/>
            <a:r>
              <a:rPr lang="en-US" dirty="0"/>
              <a:t>(flexible and consistent)</a:t>
            </a:r>
          </a:p>
          <a:p>
            <a:pPr lvl="1"/>
            <a:r>
              <a:rPr lang="en-US" dirty="0"/>
              <a:t>Meaning is produced through cultural conventions</a:t>
            </a:r>
          </a:p>
          <a:p>
            <a:pPr lvl="1"/>
            <a:r>
              <a:rPr lang="en-US" dirty="0"/>
              <a:t>Langue – Giant system of grammar and vocabulary</a:t>
            </a:r>
          </a:p>
          <a:p>
            <a:pPr lvl="1"/>
            <a:r>
              <a:rPr lang="en-US" dirty="0"/>
              <a:t>Parole – Grammar and vocabulary can be manipulated </a:t>
            </a:r>
          </a:p>
        </p:txBody>
      </p:sp>
    </p:spTree>
    <p:extLst>
      <p:ext uri="{BB962C8B-B14F-4D97-AF65-F5344CB8AC3E}">
        <p14:creationId xmlns:p14="http://schemas.microsoft.com/office/powerpoint/2010/main" val="18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Modern Signs and Symbols</a:t>
            </a:r>
          </a:p>
        </p:txBody>
      </p:sp>
      <p:pic>
        <p:nvPicPr>
          <p:cNvPr id="1026" name="Picture 2" descr="https://upload.wikimedia.org/wikipedia/commons/thumb/d/d0/Blank_stop_sign_octagon.svg/1024px-Blank_stop_sign_octagon.svg.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14800" y="1846263"/>
            <a:ext cx="402272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9953-9151-4D89-8627-FD0C60C3E93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A663EF5-ED22-452E-96CF-5053F15A9C7A}"/>
              </a:ext>
            </a:extLst>
          </p:cNvPr>
          <p:cNvSpPr>
            <a:spLocks noGrp="1"/>
          </p:cNvSpPr>
          <p:nvPr>
            <p:ph idx="1"/>
          </p:nvPr>
        </p:nvSpPr>
        <p:spPr/>
        <p:txBody>
          <a:bodyPr>
            <a:normAutofit lnSpcReduction="10000"/>
          </a:bodyPr>
          <a:lstStyle/>
          <a:p>
            <a:r>
              <a:rPr lang="en-US" sz="2400" dirty="0"/>
              <a:t>What are some current, pervasive political ideologies being reported by media sources? </a:t>
            </a:r>
          </a:p>
          <a:p>
            <a:pPr lvl="1"/>
            <a:r>
              <a:rPr lang="en-US" sz="2200" dirty="0"/>
              <a:t>What is being communicated about building pipelines in Canada?</a:t>
            </a:r>
          </a:p>
          <a:p>
            <a:pPr lvl="1"/>
            <a:r>
              <a:rPr lang="en-US" sz="2200" dirty="0"/>
              <a:t>What is being communicated about climate change? </a:t>
            </a:r>
          </a:p>
          <a:p>
            <a:pPr lvl="1"/>
            <a:r>
              <a:rPr lang="en-US" sz="2200" dirty="0"/>
              <a:t>What is being communicated about immigration?</a:t>
            </a:r>
          </a:p>
          <a:p>
            <a:pPr lvl="1"/>
            <a:r>
              <a:rPr lang="en-US" sz="2200" dirty="0"/>
              <a:t>What is being communicated about the economy? </a:t>
            </a:r>
          </a:p>
          <a:p>
            <a:pPr lvl="1"/>
            <a:r>
              <a:rPr lang="en-US" sz="2200" dirty="0"/>
              <a:t>What is being communicated about public services? </a:t>
            </a:r>
          </a:p>
          <a:p>
            <a:pPr lvl="1"/>
            <a:r>
              <a:rPr lang="en-US" sz="2200" dirty="0"/>
              <a:t>What is being communicated about religious symbols and cultural values in Quebec? </a:t>
            </a:r>
          </a:p>
          <a:p>
            <a:pPr marL="201168" lvl="1" indent="0">
              <a:buNone/>
            </a:pPr>
            <a:endParaRPr lang="en-US" sz="2200" dirty="0"/>
          </a:p>
          <a:p>
            <a:pPr marL="201168" lvl="1" indent="0">
              <a:buNone/>
            </a:pPr>
            <a:endParaRPr lang="en-US" sz="2200" dirty="0"/>
          </a:p>
          <a:p>
            <a:pPr marL="201168" lvl="1" indent="0">
              <a:buNone/>
            </a:pPr>
            <a:r>
              <a:rPr lang="en-US" sz="2200" dirty="0"/>
              <a:t>Are these ideologies being portrayed as common sense?  If so, how?</a:t>
            </a:r>
          </a:p>
          <a:p>
            <a:pPr lvl="1"/>
            <a:endParaRPr lang="en-US" sz="2200" dirty="0"/>
          </a:p>
        </p:txBody>
      </p:sp>
    </p:spTree>
    <p:extLst>
      <p:ext uri="{BB962C8B-B14F-4D97-AF65-F5344CB8AC3E}">
        <p14:creationId xmlns:p14="http://schemas.microsoft.com/office/powerpoint/2010/main" val="277134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Modern Signs and Symbols</a:t>
            </a:r>
          </a:p>
        </p:txBody>
      </p:sp>
      <p:pic>
        <p:nvPicPr>
          <p:cNvPr id="2052" name="Picture 4" descr="http://www3.imperial.ac.uk/pls/portallive/docs/1/558697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7612" y="3850184"/>
            <a:ext cx="17101" cy="148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3.imperial.ac.uk/pls/portallive/docs/1/55869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402" y="2005012"/>
            <a:ext cx="425767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4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Modern Signs and Symbols</a:t>
            </a:r>
          </a:p>
        </p:txBody>
      </p:sp>
      <p:pic>
        <p:nvPicPr>
          <p:cNvPr id="7" name="Content Placeholder 6"/>
          <p:cNvPicPr>
            <a:picLocks noGrp="1" noChangeAspect="1"/>
          </p:cNvPicPr>
          <p:nvPr>
            <p:ph idx="1"/>
          </p:nvPr>
        </p:nvPicPr>
        <p:blipFill>
          <a:blip r:embed="rId2"/>
          <a:stretch>
            <a:fillRect/>
          </a:stretch>
        </p:blipFill>
        <p:spPr>
          <a:xfrm>
            <a:off x="5159375" y="2671763"/>
            <a:ext cx="1933575" cy="2371725"/>
          </a:xfrm>
          <a:prstGeom prst="rect">
            <a:avLst/>
          </a:prstGeom>
        </p:spPr>
      </p:pic>
    </p:spTree>
    <p:extLst>
      <p:ext uri="{BB962C8B-B14F-4D97-AF65-F5344CB8AC3E}">
        <p14:creationId xmlns:p14="http://schemas.microsoft.com/office/powerpoint/2010/main" val="221985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Modern Signs and Symbols</a:t>
            </a:r>
          </a:p>
        </p:txBody>
      </p:sp>
      <p:pic>
        <p:nvPicPr>
          <p:cNvPr id="5" name="Content Placeholder 4"/>
          <p:cNvPicPr>
            <a:picLocks noGrp="1" noChangeAspect="1"/>
          </p:cNvPicPr>
          <p:nvPr>
            <p:ph idx="1"/>
          </p:nvPr>
        </p:nvPicPr>
        <p:blipFill>
          <a:blip r:embed="rId2"/>
          <a:stretch>
            <a:fillRect/>
          </a:stretch>
        </p:blipFill>
        <p:spPr>
          <a:xfrm>
            <a:off x="4287047" y="1824049"/>
            <a:ext cx="6868633" cy="4472024"/>
          </a:xfrm>
          <a:prstGeom prst="rect">
            <a:avLst/>
          </a:prstGeom>
        </p:spPr>
      </p:pic>
      <p:sp>
        <p:nvSpPr>
          <p:cNvPr id="3" name="Rectangle 2"/>
          <p:cNvSpPr/>
          <p:nvPr/>
        </p:nvSpPr>
        <p:spPr>
          <a:xfrm>
            <a:off x="1097280" y="2159812"/>
            <a:ext cx="2459199" cy="369332"/>
          </a:xfrm>
          <a:prstGeom prst="rect">
            <a:avLst/>
          </a:prstGeom>
        </p:spPr>
        <p:txBody>
          <a:bodyPr wrap="none">
            <a:spAutoFit/>
          </a:bodyPr>
          <a:lstStyle/>
          <a:p>
            <a:r>
              <a:rPr lang="en-CA" dirty="0">
                <a:hlinkClick r:id="rId3"/>
              </a:rPr>
              <a:t>First MacDonald's TV Ad</a:t>
            </a:r>
            <a:endParaRPr lang="en-CA" dirty="0"/>
          </a:p>
        </p:txBody>
      </p:sp>
    </p:spTree>
    <p:extLst>
      <p:ext uri="{BB962C8B-B14F-4D97-AF65-F5344CB8AC3E}">
        <p14:creationId xmlns:p14="http://schemas.microsoft.com/office/powerpoint/2010/main" val="255628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404040"/>
                </a:solidFill>
              </a:rPr>
              <a:t>History of Political Economy</a:t>
            </a:r>
          </a:p>
        </p:txBody>
      </p:sp>
      <p:sp>
        <p:nvSpPr>
          <p:cNvPr id="3" name="Content Placeholder 2"/>
          <p:cNvSpPr>
            <a:spLocks noGrp="1"/>
          </p:cNvSpPr>
          <p:nvPr>
            <p:ph sz="half" idx="1"/>
          </p:nvPr>
        </p:nvSpPr>
        <p:spPr/>
        <p:txBody>
          <a:bodyPr>
            <a:normAutofit fontScale="70000" lnSpcReduction="20000"/>
          </a:bodyPr>
          <a:lstStyle/>
          <a:p>
            <a:pPr>
              <a:buClrTx/>
              <a:buNone/>
            </a:pPr>
            <a:r>
              <a:rPr lang="en-US" altLang="en-US" sz="2800" dirty="0">
                <a:solidFill>
                  <a:srgbClr val="404040"/>
                </a:solidFill>
              </a:rPr>
              <a:t>Feudalism</a:t>
            </a:r>
            <a:br>
              <a:rPr lang="en-US" altLang="en-US" sz="2800" dirty="0">
                <a:solidFill>
                  <a:srgbClr val="404040"/>
                </a:solidFill>
              </a:rPr>
            </a:br>
            <a:r>
              <a:rPr lang="en-US" altLang="en-US" dirty="0">
                <a:solidFill>
                  <a:srgbClr val="404040"/>
                </a:solidFill>
              </a:rPr>
              <a:t>Feudal lords</a:t>
            </a:r>
            <a:br>
              <a:rPr lang="en-US" altLang="en-US" dirty="0">
                <a:solidFill>
                  <a:srgbClr val="404040"/>
                </a:solidFill>
              </a:rPr>
            </a:br>
            <a:r>
              <a:rPr lang="en-US" altLang="en-US" dirty="0">
                <a:solidFill>
                  <a:srgbClr val="404040"/>
                </a:solidFill>
              </a:rPr>
              <a:t>Self sustaining production</a:t>
            </a:r>
            <a:br>
              <a:rPr lang="en-US" altLang="en-US" dirty="0">
                <a:solidFill>
                  <a:srgbClr val="404040"/>
                </a:solidFill>
              </a:rPr>
            </a:br>
            <a:r>
              <a:rPr lang="en-US" altLang="en-US" dirty="0">
                <a:solidFill>
                  <a:srgbClr val="404040"/>
                </a:solidFill>
              </a:rPr>
              <a:t>Surplus to feudal lords</a:t>
            </a:r>
            <a:br>
              <a:rPr lang="en-US" altLang="en-US" dirty="0">
                <a:solidFill>
                  <a:srgbClr val="404040"/>
                </a:solidFill>
              </a:rPr>
            </a:br>
            <a:endParaRPr lang="en-US" altLang="en-US" dirty="0">
              <a:solidFill>
                <a:srgbClr val="404040"/>
              </a:solidFill>
            </a:endParaRPr>
          </a:p>
          <a:p>
            <a:pPr>
              <a:buClrTx/>
              <a:buFontTx/>
              <a:buNone/>
            </a:pPr>
            <a:r>
              <a:rPr lang="en-US" altLang="en-US" sz="2800" dirty="0">
                <a:solidFill>
                  <a:srgbClr val="404040"/>
                </a:solidFill>
              </a:rPr>
              <a:t>Mercantilism</a:t>
            </a:r>
            <a:br>
              <a:rPr lang="en-US" altLang="en-US" sz="2800" dirty="0">
                <a:solidFill>
                  <a:srgbClr val="404040"/>
                </a:solidFill>
              </a:rPr>
            </a:br>
            <a:r>
              <a:rPr lang="en-US" altLang="en-US" dirty="0">
                <a:solidFill>
                  <a:srgbClr val="404040"/>
                </a:solidFill>
              </a:rPr>
              <a:t>Trade</a:t>
            </a:r>
            <a:br>
              <a:rPr lang="en-US" altLang="en-US" dirty="0">
                <a:solidFill>
                  <a:srgbClr val="404040"/>
                </a:solidFill>
              </a:rPr>
            </a:br>
            <a:r>
              <a:rPr lang="en-US" altLang="en-US" dirty="0">
                <a:solidFill>
                  <a:srgbClr val="404040"/>
                </a:solidFill>
              </a:rPr>
              <a:t>Formation of towns and cities at junctures of trade routes</a:t>
            </a:r>
          </a:p>
          <a:p>
            <a:pPr>
              <a:buClrTx/>
              <a:buFontTx/>
              <a:buNone/>
            </a:pPr>
            <a:r>
              <a:rPr lang="en-US" altLang="en-US" sz="2800" dirty="0">
                <a:solidFill>
                  <a:srgbClr val="404040"/>
                </a:solidFill>
              </a:rPr>
              <a:t>Classical Economics</a:t>
            </a:r>
            <a:br>
              <a:rPr lang="en-US" altLang="en-US" sz="2800" dirty="0">
                <a:solidFill>
                  <a:srgbClr val="404040"/>
                </a:solidFill>
              </a:rPr>
            </a:br>
            <a:r>
              <a:rPr lang="en-US" altLang="en-US" dirty="0">
                <a:solidFill>
                  <a:srgbClr val="404040"/>
                </a:solidFill>
              </a:rPr>
              <a:t>Comparative advantage</a:t>
            </a:r>
            <a:br>
              <a:rPr lang="en-US" altLang="en-US" dirty="0">
                <a:solidFill>
                  <a:srgbClr val="404040"/>
                </a:solidFill>
              </a:rPr>
            </a:br>
            <a:r>
              <a:rPr lang="en-US" altLang="en-US" dirty="0">
                <a:solidFill>
                  <a:srgbClr val="404040"/>
                </a:solidFill>
              </a:rPr>
              <a:t>Free market (invisible hand)</a:t>
            </a:r>
            <a:br>
              <a:rPr lang="en-US" altLang="en-US" dirty="0">
                <a:solidFill>
                  <a:srgbClr val="404040"/>
                </a:solidFill>
              </a:rPr>
            </a:br>
            <a:r>
              <a:rPr lang="en-US" altLang="en-US" dirty="0">
                <a:solidFill>
                  <a:srgbClr val="404040"/>
                </a:solidFill>
              </a:rPr>
              <a:t>Competition</a:t>
            </a:r>
            <a:br>
              <a:rPr lang="en-US" altLang="en-US" dirty="0">
                <a:solidFill>
                  <a:srgbClr val="404040"/>
                </a:solidFill>
              </a:rPr>
            </a:br>
            <a:r>
              <a:rPr lang="en-US" altLang="en-US" dirty="0">
                <a:solidFill>
                  <a:srgbClr val="404040"/>
                </a:solidFill>
              </a:rPr>
              <a:t>Industrialization</a:t>
            </a:r>
          </a:p>
          <a:p>
            <a:pPr>
              <a:buClrTx/>
              <a:buFontTx/>
              <a:buNone/>
            </a:pPr>
            <a:r>
              <a:rPr lang="en-US" altLang="en-US" sz="2800" dirty="0">
                <a:solidFill>
                  <a:srgbClr val="404040"/>
                </a:solidFill>
              </a:rPr>
              <a:t>Marxism/Socialism</a:t>
            </a:r>
            <a:br>
              <a:rPr lang="en-US" altLang="en-US" sz="2800" dirty="0">
                <a:solidFill>
                  <a:srgbClr val="404040"/>
                </a:solidFill>
              </a:rPr>
            </a:br>
            <a:r>
              <a:rPr lang="en-US" altLang="en-US" dirty="0">
                <a:solidFill>
                  <a:srgbClr val="404040"/>
                </a:solidFill>
              </a:rPr>
              <a:t>Exploitation</a:t>
            </a:r>
            <a:br>
              <a:rPr lang="en-US" altLang="en-US" dirty="0">
                <a:solidFill>
                  <a:srgbClr val="404040"/>
                </a:solidFill>
              </a:rPr>
            </a:br>
            <a:r>
              <a:rPr lang="en-US" altLang="en-US" dirty="0">
                <a:solidFill>
                  <a:srgbClr val="404040"/>
                </a:solidFill>
              </a:rPr>
              <a:t>Alienation</a:t>
            </a:r>
            <a:br>
              <a:rPr lang="en-US" altLang="en-US" dirty="0">
                <a:solidFill>
                  <a:srgbClr val="404040"/>
                </a:solidFill>
              </a:rPr>
            </a:br>
            <a:r>
              <a:rPr lang="en-US" altLang="en-US" dirty="0">
                <a:solidFill>
                  <a:srgbClr val="404040"/>
                </a:solidFill>
              </a:rPr>
              <a:t>Critique of bourgeoisie owning the means of production</a:t>
            </a:r>
            <a:br>
              <a:rPr lang="en-US" altLang="en-US" dirty="0">
                <a:solidFill>
                  <a:srgbClr val="404040"/>
                </a:solidFill>
              </a:rPr>
            </a:br>
            <a:r>
              <a:rPr lang="en-US" altLang="en-US" dirty="0" err="1">
                <a:solidFill>
                  <a:srgbClr val="404040"/>
                </a:solidFill>
              </a:rPr>
              <a:t>Labour</a:t>
            </a:r>
            <a:r>
              <a:rPr lang="en-US" altLang="en-US" dirty="0">
                <a:solidFill>
                  <a:srgbClr val="404040"/>
                </a:solidFill>
              </a:rPr>
              <a:t> theory of value</a:t>
            </a:r>
            <a:br>
              <a:rPr lang="en-US" altLang="en-US" dirty="0">
                <a:solidFill>
                  <a:srgbClr val="404040"/>
                </a:solidFill>
              </a:rPr>
            </a:br>
            <a:endParaRPr lang="en-US" altLang="en-US" dirty="0">
              <a:solidFill>
                <a:srgbClr val="404040"/>
              </a:solidFill>
            </a:endParaRPr>
          </a:p>
          <a:p>
            <a:pPr>
              <a:buClrTx/>
              <a:buFontTx/>
              <a:buNone/>
            </a:pPr>
            <a:endParaRPr lang="en-US" altLang="en-US" dirty="0">
              <a:solidFill>
                <a:srgbClr val="404040"/>
              </a:solidFill>
            </a:endParaRPr>
          </a:p>
          <a:p>
            <a:endParaRPr lang="en-CA" dirty="0"/>
          </a:p>
          <a:p>
            <a:endParaRPr lang="en-CA" dirty="0"/>
          </a:p>
        </p:txBody>
      </p:sp>
      <p:sp>
        <p:nvSpPr>
          <p:cNvPr id="6" name="Content Placeholder 5"/>
          <p:cNvSpPr>
            <a:spLocks noGrp="1"/>
          </p:cNvSpPr>
          <p:nvPr>
            <p:ph sz="half" idx="2"/>
          </p:nvPr>
        </p:nvSpPr>
        <p:spPr>
          <a:xfrm>
            <a:off x="6217920" y="1845735"/>
            <a:ext cx="5775606" cy="4023360"/>
          </a:xfrm>
        </p:spPr>
        <p:txBody>
          <a:bodyPr>
            <a:normAutofit fontScale="70000" lnSpcReduction="20000"/>
          </a:bodyPr>
          <a:lstStyle/>
          <a:p>
            <a:pPr>
              <a:buClrTx/>
              <a:buFontTx/>
              <a:buNone/>
            </a:pPr>
            <a:r>
              <a:rPr lang="en-US" altLang="en-US" sz="2800" dirty="0">
                <a:solidFill>
                  <a:srgbClr val="404040"/>
                </a:solidFill>
              </a:rPr>
              <a:t>Neoclassical Economics</a:t>
            </a:r>
            <a:br>
              <a:rPr lang="en-US" altLang="en-US" sz="2800" dirty="0">
                <a:solidFill>
                  <a:srgbClr val="404040"/>
                </a:solidFill>
              </a:rPr>
            </a:br>
            <a:r>
              <a:rPr lang="en-US" altLang="en-US" dirty="0">
                <a:solidFill>
                  <a:srgbClr val="404040"/>
                </a:solidFill>
              </a:rPr>
              <a:t>Focus on individuals</a:t>
            </a:r>
            <a:br>
              <a:rPr lang="en-US" altLang="en-US" dirty="0">
                <a:solidFill>
                  <a:srgbClr val="404040"/>
                </a:solidFill>
              </a:rPr>
            </a:br>
            <a:r>
              <a:rPr lang="en-US" altLang="en-US" dirty="0">
                <a:solidFill>
                  <a:srgbClr val="404040"/>
                </a:solidFill>
              </a:rPr>
              <a:t>Mathematics</a:t>
            </a:r>
            <a:br>
              <a:rPr lang="en-US" altLang="en-US" dirty="0">
                <a:solidFill>
                  <a:srgbClr val="404040"/>
                </a:solidFill>
              </a:rPr>
            </a:br>
            <a:r>
              <a:rPr lang="en-US" altLang="en-US" dirty="0">
                <a:solidFill>
                  <a:srgbClr val="404040"/>
                </a:solidFill>
              </a:rPr>
              <a:t>Market equilibrium </a:t>
            </a:r>
            <a:br>
              <a:rPr lang="en-US" altLang="en-US" dirty="0">
                <a:solidFill>
                  <a:srgbClr val="404040"/>
                </a:solidFill>
              </a:rPr>
            </a:br>
            <a:r>
              <a:rPr lang="en-US" altLang="en-US" dirty="0">
                <a:solidFill>
                  <a:srgbClr val="404040"/>
                </a:solidFill>
              </a:rPr>
              <a:t>Supply constrained/</a:t>
            </a:r>
            <a:r>
              <a:rPr lang="en-CA" altLang="en-US" dirty="0">
                <a:solidFill>
                  <a:srgbClr val="404040"/>
                </a:solidFill>
              </a:rPr>
              <a:t>emphasis on production</a:t>
            </a:r>
            <a:endParaRPr lang="en-US" altLang="en-US" dirty="0">
              <a:solidFill>
                <a:srgbClr val="404040"/>
              </a:solidFill>
            </a:endParaRPr>
          </a:p>
          <a:p>
            <a:pPr>
              <a:buClrTx/>
              <a:buNone/>
            </a:pPr>
            <a:r>
              <a:rPr lang="en-US" altLang="en-US" sz="2800" dirty="0">
                <a:solidFill>
                  <a:srgbClr val="404040"/>
                </a:solidFill>
              </a:rPr>
              <a:t>Fordism</a:t>
            </a:r>
            <a:br>
              <a:rPr lang="en-US" altLang="en-US" sz="2800" dirty="0">
                <a:solidFill>
                  <a:srgbClr val="404040"/>
                </a:solidFill>
              </a:rPr>
            </a:br>
            <a:r>
              <a:rPr lang="en-US" altLang="en-US" dirty="0">
                <a:solidFill>
                  <a:srgbClr val="404040"/>
                </a:solidFill>
              </a:rPr>
              <a:t>Assembly lines</a:t>
            </a:r>
            <a:br>
              <a:rPr lang="en-US" altLang="en-US" dirty="0">
                <a:solidFill>
                  <a:srgbClr val="404040"/>
                </a:solidFill>
              </a:rPr>
            </a:br>
            <a:r>
              <a:rPr lang="en-US" altLang="en-US" dirty="0">
                <a:solidFill>
                  <a:srgbClr val="404040"/>
                </a:solidFill>
              </a:rPr>
              <a:t>Workers get living wage</a:t>
            </a:r>
          </a:p>
          <a:p>
            <a:pPr>
              <a:buClrTx/>
              <a:buNone/>
            </a:pPr>
            <a:r>
              <a:rPr lang="en-US" altLang="en-US" sz="2800" dirty="0">
                <a:solidFill>
                  <a:srgbClr val="404040"/>
                </a:solidFill>
              </a:rPr>
              <a:t>Keynes</a:t>
            </a:r>
            <a:br>
              <a:rPr lang="en-US" altLang="en-US" sz="2800" dirty="0">
                <a:solidFill>
                  <a:srgbClr val="404040"/>
                </a:solidFill>
              </a:rPr>
            </a:br>
            <a:r>
              <a:rPr lang="en-US" altLang="en-US" dirty="0">
                <a:solidFill>
                  <a:srgbClr val="404040"/>
                </a:solidFill>
              </a:rPr>
              <a:t>Effective demand/demand constrained</a:t>
            </a:r>
            <a:br>
              <a:rPr lang="en-US" altLang="en-US" dirty="0">
                <a:solidFill>
                  <a:srgbClr val="404040"/>
                </a:solidFill>
              </a:rPr>
            </a:br>
            <a:r>
              <a:rPr lang="en-US" altLang="en-US" dirty="0">
                <a:solidFill>
                  <a:srgbClr val="404040"/>
                </a:solidFill>
              </a:rPr>
              <a:t>Government stimulus </a:t>
            </a:r>
          </a:p>
          <a:p>
            <a:pPr>
              <a:buClrTx/>
              <a:buFontTx/>
              <a:buNone/>
            </a:pPr>
            <a:r>
              <a:rPr lang="en-US" altLang="en-US" sz="3000" dirty="0">
                <a:solidFill>
                  <a:srgbClr val="404040"/>
                </a:solidFill>
              </a:rPr>
              <a:t>Neo-Liberal/Monetarism</a:t>
            </a:r>
            <a:r>
              <a:rPr lang="en-CA" altLang="en-US" sz="3000" dirty="0"/>
              <a:t>/Corporatism/Globalization</a:t>
            </a:r>
            <a:br>
              <a:rPr lang="en-CA" altLang="en-US" dirty="0"/>
            </a:br>
            <a:r>
              <a:rPr lang="en-CA" altLang="en-US" dirty="0"/>
              <a:t>Fall of gold standard in early 1970s</a:t>
            </a:r>
            <a:br>
              <a:rPr lang="en-CA" altLang="en-US" dirty="0"/>
            </a:br>
            <a:r>
              <a:rPr lang="en-CA" altLang="en-US" dirty="0"/>
              <a:t>Dominance of high finance</a:t>
            </a:r>
            <a:br>
              <a:rPr lang="en-CA" altLang="en-US" dirty="0"/>
            </a:br>
            <a:r>
              <a:rPr lang="en-CA" altLang="en-US" dirty="0"/>
              <a:t>Austerity measures</a:t>
            </a:r>
            <a:br>
              <a:rPr lang="en-CA" altLang="en-US" dirty="0"/>
            </a:br>
            <a:r>
              <a:rPr lang="en-CA" altLang="en-US" dirty="0"/>
              <a:t>Global markets/trade agreements/world capitalism</a:t>
            </a:r>
          </a:p>
          <a:p>
            <a:pPr>
              <a:buClrTx/>
              <a:buFontTx/>
              <a:buNone/>
            </a:pPr>
            <a:endParaRPr lang="en-US" altLang="en-US" dirty="0">
              <a:solidFill>
                <a:srgbClr val="404040"/>
              </a:solidFill>
            </a:endParaRPr>
          </a:p>
        </p:txBody>
      </p:sp>
    </p:spTree>
    <p:extLst>
      <p:ext uri="{BB962C8B-B14F-4D97-AF65-F5344CB8AC3E}">
        <p14:creationId xmlns:p14="http://schemas.microsoft.com/office/powerpoint/2010/main" val="159226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8218-12C0-466C-B755-57A46EC489CF}"/>
              </a:ext>
            </a:extLst>
          </p:cNvPr>
          <p:cNvSpPr>
            <a:spLocks noGrp="1"/>
          </p:cNvSpPr>
          <p:nvPr>
            <p:ph type="title"/>
          </p:nvPr>
        </p:nvSpPr>
        <p:spPr/>
        <p:txBody>
          <a:bodyPr/>
          <a:lstStyle/>
          <a:p>
            <a:r>
              <a:rPr lang="en-CA" dirty="0">
                <a:solidFill>
                  <a:schemeClr val="tx1"/>
                </a:solidFill>
              </a:rPr>
              <a:t>Early Capitalism </a:t>
            </a:r>
            <a:br>
              <a:rPr lang="en-CA" dirty="0">
                <a:solidFill>
                  <a:schemeClr val="tx1"/>
                </a:solidFill>
              </a:rPr>
            </a:br>
            <a:r>
              <a:rPr lang="en-CA" sz="3200" dirty="0">
                <a:solidFill>
                  <a:schemeClr val="tx1"/>
                </a:solidFill>
              </a:rPr>
              <a:t>(1600 - 1800)</a:t>
            </a:r>
            <a:endParaRPr lang="en-US" dirty="0">
              <a:solidFill>
                <a:schemeClr val="tx1"/>
              </a:solidFill>
            </a:endParaRPr>
          </a:p>
        </p:txBody>
      </p:sp>
      <p:sp>
        <p:nvSpPr>
          <p:cNvPr id="3" name="Content Placeholder 2">
            <a:extLst>
              <a:ext uri="{FF2B5EF4-FFF2-40B4-BE49-F238E27FC236}">
                <a16:creationId xmlns:a16="http://schemas.microsoft.com/office/drawing/2014/main" id="{6940D37B-C02B-48A2-914E-997D9A96F998}"/>
              </a:ext>
            </a:extLst>
          </p:cNvPr>
          <p:cNvSpPr>
            <a:spLocks noGrp="1"/>
          </p:cNvSpPr>
          <p:nvPr>
            <p:ph idx="1"/>
          </p:nvPr>
        </p:nvSpPr>
        <p:spPr/>
        <p:txBody>
          <a:bodyPr>
            <a:normAutofit fontScale="77500" lnSpcReduction="20000"/>
          </a:bodyPr>
          <a:lstStyle/>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Little to no leisure time for working class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Feudal and monarchial systems being replaced by capitalism</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Expropriation of peasants from agricultural communities to cities and towns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Rampant poverty</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Mostly subsistence wages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Work mainly done by hand or with assistance from basic machines and animals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CA" dirty="0">
              <a:solidFill>
                <a:schemeClr val="tx1"/>
              </a:solidFill>
              <a:ea typeface="Arial Unicode MS" pitchFamily="2"/>
              <a:cs typeface="Arial Unicode MS" pitchFamily="2"/>
            </a:endParaRP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i="1" dirty="0">
                <a:solidFill>
                  <a:schemeClr val="tx1"/>
                </a:solidFill>
                <a:ea typeface="Arial Unicode MS" pitchFamily="2"/>
                <a:cs typeface="Arial Unicode MS" pitchFamily="2"/>
              </a:rPr>
              <a:t>People mainly consumed what they needed to survive</a:t>
            </a:r>
          </a:p>
          <a:p>
            <a:endParaRPr lang="en-US" dirty="0">
              <a:solidFill>
                <a:schemeClr val="tx1"/>
              </a:solidFill>
            </a:endParaRPr>
          </a:p>
        </p:txBody>
      </p:sp>
    </p:spTree>
    <p:extLst>
      <p:ext uri="{BB962C8B-B14F-4D97-AF65-F5344CB8AC3E}">
        <p14:creationId xmlns:p14="http://schemas.microsoft.com/office/powerpoint/2010/main" val="332227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74F2-55AD-48D9-B025-80029CA4CEC1}"/>
              </a:ext>
            </a:extLst>
          </p:cNvPr>
          <p:cNvSpPr>
            <a:spLocks noGrp="1"/>
          </p:cNvSpPr>
          <p:nvPr>
            <p:ph type="title"/>
          </p:nvPr>
        </p:nvSpPr>
        <p:spPr/>
        <p:txBody>
          <a:bodyPr/>
          <a:lstStyle/>
          <a:p>
            <a:r>
              <a:rPr lang="en-CA" dirty="0">
                <a:solidFill>
                  <a:schemeClr val="tx1"/>
                </a:solidFill>
              </a:rPr>
              <a:t>Middle Capitalism</a:t>
            </a:r>
            <a:br>
              <a:rPr lang="en-CA" dirty="0">
                <a:solidFill>
                  <a:schemeClr val="tx1"/>
                </a:solidFill>
              </a:rPr>
            </a:br>
            <a:r>
              <a:rPr lang="en-CA" sz="3200" dirty="0">
                <a:solidFill>
                  <a:schemeClr val="tx1"/>
                </a:solidFill>
              </a:rPr>
              <a:t>(Late 1800 - 1950)</a:t>
            </a:r>
            <a:endParaRPr lang="en-US" dirty="0">
              <a:solidFill>
                <a:schemeClr val="tx1"/>
              </a:solidFill>
            </a:endParaRPr>
          </a:p>
        </p:txBody>
      </p:sp>
      <p:sp>
        <p:nvSpPr>
          <p:cNvPr id="3" name="Content Placeholder 2">
            <a:extLst>
              <a:ext uri="{FF2B5EF4-FFF2-40B4-BE49-F238E27FC236}">
                <a16:creationId xmlns:a16="http://schemas.microsoft.com/office/drawing/2014/main" id="{09DA38E4-61B1-40ED-BD92-96E5C2F165C5}"/>
              </a:ext>
            </a:extLst>
          </p:cNvPr>
          <p:cNvSpPr>
            <a:spLocks noGrp="1"/>
          </p:cNvSpPr>
          <p:nvPr>
            <p:ph idx="1"/>
          </p:nvPr>
        </p:nvSpPr>
        <p:spPr/>
        <p:txBody>
          <a:bodyPr>
            <a:normAutofit lnSpcReduction="10000"/>
          </a:bodyPr>
          <a:lstStyle/>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Development of more advanced machinery</a:t>
            </a:r>
          </a:p>
          <a:p>
            <a:pPr>
              <a:spcAft>
                <a:spcPts val="1423"/>
              </a:spcAft>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en-CA" dirty="0">
                <a:solidFill>
                  <a:schemeClr val="tx1"/>
                </a:solidFill>
                <a:ea typeface="Arial Unicode MS" pitchFamily="2"/>
                <a:cs typeface="Arial Unicode MS" pitchFamily="2"/>
              </a:rPr>
              <a:t>Fordism &amp; the introduction of more efficient assembly line practices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Workers are better paid</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Work hours were reduced (more leisure time)</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Introduction of psychology into advertising (1920s)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CA" dirty="0">
              <a:solidFill>
                <a:schemeClr val="tx1"/>
              </a:solidFill>
              <a:ea typeface="Arial Unicode MS" pitchFamily="2"/>
              <a:cs typeface="Arial Unicode MS" pitchFamily="2"/>
            </a:endParaRP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i="1" dirty="0">
                <a:solidFill>
                  <a:schemeClr val="tx1"/>
                </a:solidFill>
                <a:ea typeface="Arial Unicode MS" pitchFamily="2"/>
                <a:cs typeface="Arial Unicode MS" pitchFamily="2"/>
              </a:rPr>
              <a:t>Workers are able to consume luxury items over and above what they need to survive</a:t>
            </a:r>
          </a:p>
          <a:p>
            <a:endParaRPr lang="en-US" dirty="0">
              <a:solidFill>
                <a:schemeClr val="tx1"/>
              </a:solidFill>
            </a:endParaRPr>
          </a:p>
        </p:txBody>
      </p:sp>
    </p:spTree>
    <p:extLst>
      <p:ext uri="{BB962C8B-B14F-4D97-AF65-F5344CB8AC3E}">
        <p14:creationId xmlns:p14="http://schemas.microsoft.com/office/powerpoint/2010/main" val="166330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D236-140D-4B80-B50B-CC3CB8CE51FE}"/>
              </a:ext>
            </a:extLst>
          </p:cNvPr>
          <p:cNvSpPr>
            <a:spLocks noGrp="1"/>
          </p:cNvSpPr>
          <p:nvPr>
            <p:ph type="title"/>
          </p:nvPr>
        </p:nvSpPr>
        <p:spPr/>
        <p:txBody>
          <a:bodyPr/>
          <a:lstStyle/>
          <a:p>
            <a:r>
              <a:rPr lang="en-CA" dirty="0">
                <a:solidFill>
                  <a:schemeClr val="tx1"/>
                </a:solidFill>
              </a:rPr>
              <a:t>Later Capitalism</a:t>
            </a:r>
            <a:br>
              <a:rPr lang="en-CA" dirty="0">
                <a:solidFill>
                  <a:schemeClr val="tx1"/>
                </a:solidFill>
              </a:rPr>
            </a:br>
            <a:r>
              <a:rPr lang="en-CA" sz="3200" dirty="0">
                <a:solidFill>
                  <a:schemeClr val="tx1"/>
                </a:solidFill>
              </a:rPr>
              <a:t>(1950 - today)</a:t>
            </a:r>
            <a:endParaRPr lang="en-US" dirty="0">
              <a:solidFill>
                <a:schemeClr val="tx1"/>
              </a:solidFill>
            </a:endParaRPr>
          </a:p>
        </p:txBody>
      </p:sp>
      <p:sp>
        <p:nvSpPr>
          <p:cNvPr id="3" name="Content Placeholder 2">
            <a:extLst>
              <a:ext uri="{FF2B5EF4-FFF2-40B4-BE49-F238E27FC236}">
                <a16:creationId xmlns:a16="http://schemas.microsoft.com/office/drawing/2014/main" id="{E9D70C6F-92F9-4DDD-AC5D-DAC44093A90B}"/>
              </a:ext>
            </a:extLst>
          </p:cNvPr>
          <p:cNvSpPr>
            <a:spLocks noGrp="1"/>
          </p:cNvSpPr>
          <p:nvPr>
            <p:ph idx="1"/>
          </p:nvPr>
        </p:nvSpPr>
        <p:spPr/>
        <p:txBody>
          <a:bodyPr>
            <a:normAutofit fontScale="92500" lnSpcReduction="10000"/>
          </a:bodyPr>
          <a:lstStyle/>
          <a:p>
            <a:pPr>
              <a:spcAft>
                <a:spcPts val="1423"/>
              </a:spcAft>
              <a:tabLst>
                <a:tab pos="0" algn="l"/>
                <a:tab pos="720719" algn="l"/>
                <a:tab pos="1444319" algn="l"/>
                <a:tab pos="2168280" algn="l"/>
                <a:tab pos="2892239" algn="l"/>
                <a:tab pos="3616200" algn="l"/>
                <a:tab pos="4343400" algn="l"/>
                <a:tab pos="5064120" algn="l"/>
                <a:tab pos="5787720" algn="l"/>
                <a:tab pos="6511679" algn="l"/>
                <a:tab pos="7235640" algn="l"/>
                <a:tab pos="7959600" algn="l"/>
                <a:tab pos="8083440" algn="l"/>
                <a:tab pos="8532720" algn="l"/>
                <a:tab pos="8982000" algn="l"/>
                <a:tab pos="9431280" algn="l"/>
                <a:tab pos="9880560" algn="l"/>
                <a:tab pos="10329840" algn="l"/>
                <a:tab pos="10779119" algn="l"/>
                <a:tab pos="10780560" algn="l"/>
                <a:tab pos="10782000" algn="l"/>
              </a:tabLst>
            </a:pPr>
            <a:r>
              <a:rPr lang="en-CA" dirty="0">
                <a:solidFill>
                  <a:schemeClr val="tx1"/>
                </a:solidFill>
                <a:ea typeface="Arial Unicode MS" pitchFamily="2"/>
                <a:cs typeface="Arial Unicode MS" pitchFamily="2"/>
              </a:rPr>
              <a:t>Rapid advancement of science and technology</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Built obsolescence</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Global expansion of industrialized capitalism</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Expansion of products and services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Consumption is a central part of the market</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dirty="0">
                <a:solidFill>
                  <a:schemeClr val="tx1"/>
                </a:solidFill>
                <a:ea typeface="Arial Unicode MS" pitchFamily="2"/>
                <a:cs typeface="Arial Unicode MS" pitchFamily="2"/>
              </a:rPr>
              <a:t>Advanced advertising techniques</a:t>
            </a:r>
          </a:p>
          <a:p>
            <a:pPr>
              <a:spcAft>
                <a:spcPts val="1423"/>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CA" i="1" dirty="0">
                <a:solidFill>
                  <a:schemeClr val="tx1"/>
                </a:solidFill>
                <a:ea typeface="Arial Unicode MS" pitchFamily="2"/>
                <a:cs typeface="Arial Unicode MS" pitchFamily="2"/>
              </a:rPr>
              <a:t>Workers must be able to continuously consume in order for the capitalist market to function</a:t>
            </a:r>
            <a:endParaRPr lang="en-CA" dirty="0">
              <a:solidFill>
                <a:schemeClr val="tx1"/>
              </a:solidFill>
              <a:ea typeface="Arial Unicode MS" pitchFamily="2"/>
              <a:cs typeface="Arial Unicode MS" pitchFamily="2"/>
            </a:endParaRPr>
          </a:p>
          <a:p>
            <a:endParaRPr lang="en-US" dirty="0">
              <a:solidFill>
                <a:schemeClr val="tx1"/>
              </a:solidFill>
            </a:endParaRPr>
          </a:p>
        </p:txBody>
      </p:sp>
    </p:spTree>
    <p:extLst>
      <p:ext uri="{BB962C8B-B14F-4D97-AF65-F5344CB8AC3E}">
        <p14:creationId xmlns:p14="http://schemas.microsoft.com/office/powerpoint/2010/main" val="360176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45E6-27BB-494A-B5C1-CB9FE8AD12AC}"/>
              </a:ext>
            </a:extLst>
          </p:cNvPr>
          <p:cNvSpPr>
            <a:spLocks noGrp="1"/>
          </p:cNvSpPr>
          <p:nvPr>
            <p:ph type="title"/>
          </p:nvPr>
        </p:nvSpPr>
        <p:spPr/>
        <p:txBody>
          <a:bodyPr/>
          <a:lstStyle/>
          <a:p>
            <a:r>
              <a:rPr lang="en-US" dirty="0"/>
              <a:t>History of Media</a:t>
            </a:r>
          </a:p>
        </p:txBody>
      </p:sp>
      <p:pic>
        <p:nvPicPr>
          <p:cNvPr id="5" name="Content Placeholder 4" descr="A close up of text on a black background&#10;&#10;Description generated with very high confidence">
            <a:extLst>
              <a:ext uri="{FF2B5EF4-FFF2-40B4-BE49-F238E27FC236}">
                <a16:creationId xmlns:a16="http://schemas.microsoft.com/office/drawing/2014/main" id="{C618FEC4-3960-4349-A48B-F44A2B65A3B5}"/>
              </a:ext>
            </a:extLst>
          </p:cNvPr>
          <p:cNvPicPr>
            <a:picLocks noGrp="1" noChangeAspect="1"/>
          </p:cNvPicPr>
          <p:nvPr>
            <p:ph idx="1"/>
          </p:nvPr>
        </p:nvPicPr>
        <p:blipFill>
          <a:blip r:embed="rId2"/>
          <a:stretch>
            <a:fillRect/>
          </a:stretch>
        </p:blipFill>
        <p:spPr>
          <a:xfrm>
            <a:off x="1789589" y="1835944"/>
            <a:ext cx="6574224" cy="4314825"/>
          </a:xfrm>
        </p:spPr>
      </p:pic>
    </p:spTree>
    <p:extLst>
      <p:ext uri="{BB962C8B-B14F-4D97-AF65-F5344CB8AC3E}">
        <p14:creationId xmlns:p14="http://schemas.microsoft.com/office/powerpoint/2010/main" val="271474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4B3A-DFF7-4658-A95C-17F679FBDB50}"/>
              </a:ext>
            </a:extLst>
          </p:cNvPr>
          <p:cNvSpPr>
            <a:spLocks noGrp="1"/>
          </p:cNvSpPr>
          <p:nvPr>
            <p:ph type="title"/>
          </p:nvPr>
        </p:nvSpPr>
        <p:spPr/>
        <p:txBody>
          <a:bodyPr>
            <a:normAutofit/>
          </a:bodyPr>
          <a:lstStyle/>
          <a:p>
            <a:r>
              <a:rPr lang="en-US" dirty="0"/>
              <a:t>What is Capitalism?</a:t>
            </a:r>
            <a:br>
              <a:rPr lang="en-US" dirty="0"/>
            </a:br>
            <a:r>
              <a:rPr lang="en-US" sz="2000" dirty="0"/>
              <a:t>Holm (2017) Advertising, Capitalism and Ideology </a:t>
            </a:r>
            <a:endParaRPr lang="en-US" dirty="0"/>
          </a:p>
        </p:txBody>
      </p:sp>
      <p:sp>
        <p:nvSpPr>
          <p:cNvPr id="3" name="Content Placeholder 2">
            <a:extLst>
              <a:ext uri="{FF2B5EF4-FFF2-40B4-BE49-F238E27FC236}">
                <a16:creationId xmlns:a16="http://schemas.microsoft.com/office/drawing/2014/main" id="{84320951-109A-45A3-913D-D598AD569886}"/>
              </a:ext>
            </a:extLst>
          </p:cNvPr>
          <p:cNvSpPr>
            <a:spLocks noGrp="1"/>
          </p:cNvSpPr>
          <p:nvPr>
            <p:ph idx="1"/>
          </p:nvPr>
        </p:nvSpPr>
        <p:spPr/>
        <p:txBody>
          <a:bodyPr>
            <a:normAutofit lnSpcReduction="10000"/>
          </a:bodyPr>
          <a:lstStyle/>
          <a:p>
            <a:r>
              <a:rPr lang="en-US" dirty="0"/>
              <a:t>Weber’s Six Characteristics of Modern Capitalism</a:t>
            </a:r>
          </a:p>
          <a:p>
            <a:pPr lvl="1"/>
            <a:r>
              <a:rPr lang="en-US" dirty="0"/>
              <a:t>Private ownership of property</a:t>
            </a:r>
          </a:p>
          <a:p>
            <a:pPr lvl="1"/>
            <a:r>
              <a:rPr lang="en-US" dirty="0"/>
              <a:t>Free trade in markets</a:t>
            </a:r>
          </a:p>
          <a:p>
            <a:pPr lvl="1"/>
            <a:r>
              <a:rPr lang="en-US" dirty="0"/>
              <a:t>Rational accounting practices</a:t>
            </a:r>
          </a:p>
          <a:p>
            <a:pPr lvl="1"/>
            <a:r>
              <a:rPr lang="en-US" dirty="0"/>
              <a:t>Predictable and consistent legal systems</a:t>
            </a:r>
          </a:p>
          <a:p>
            <a:pPr lvl="1"/>
            <a:r>
              <a:rPr lang="en-US" dirty="0"/>
              <a:t>Free (non-slave) labour</a:t>
            </a:r>
          </a:p>
          <a:p>
            <a:pPr lvl="1"/>
            <a:r>
              <a:rPr lang="en-US" dirty="0"/>
              <a:t>A formal system for partial ownership of business and property</a:t>
            </a:r>
          </a:p>
          <a:p>
            <a:pPr lvl="2"/>
            <a:r>
              <a:rPr lang="en-US" dirty="0"/>
              <a:t>Other mentions: Profit, trade, exchange. </a:t>
            </a:r>
          </a:p>
          <a:p>
            <a:r>
              <a:rPr lang="en-US" dirty="0"/>
              <a:t>Milton Friedman – Capitalism is the organization of the bulk of economic activity through private enterprise operating in a free market. </a:t>
            </a:r>
          </a:p>
          <a:p>
            <a:r>
              <a:rPr lang="en-US" dirty="0"/>
              <a:t>James Fulcher – Capitalism is essentially the investment of money in the expectation of making a profit. Capitalism requires the circulation of capital. It also is a system that produces profits. </a:t>
            </a:r>
          </a:p>
          <a:p>
            <a:pPr lvl="1"/>
            <a:endParaRPr lang="en-US" dirty="0"/>
          </a:p>
        </p:txBody>
      </p:sp>
    </p:spTree>
    <p:extLst>
      <p:ext uri="{BB962C8B-B14F-4D97-AF65-F5344CB8AC3E}">
        <p14:creationId xmlns:p14="http://schemas.microsoft.com/office/powerpoint/2010/main" val="409424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fontScale="70000" lnSpcReduction="20000"/>
          </a:bodyPr>
          <a:lstStyle/>
          <a:p>
            <a:r>
              <a:rPr lang="en-US" dirty="0"/>
              <a:t>Markets</a:t>
            </a:r>
            <a:br>
              <a:rPr lang="en-US" dirty="0"/>
            </a:br>
            <a:r>
              <a:rPr lang="en-US" dirty="0"/>
              <a:t>Profit</a:t>
            </a:r>
            <a:br>
              <a:rPr lang="en-US" dirty="0"/>
            </a:br>
            <a:r>
              <a:rPr lang="en-US" dirty="0"/>
              <a:t>Private ownership of the means of production</a:t>
            </a:r>
            <a:br>
              <a:rPr lang="en-US" dirty="0"/>
            </a:br>
            <a:r>
              <a:rPr lang="en-US" dirty="0"/>
              <a:t>Money based system</a:t>
            </a:r>
            <a:br>
              <a:rPr lang="en-US" dirty="0"/>
            </a:br>
            <a:r>
              <a:rPr lang="en-US" dirty="0"/>
              <a:t>Financial markets</a:t>
            </a:r>
            <a:br>
              <a:rPr lang="en-US" dirty="0"/>
            </a:br>
            <a:r>
              <a:rPr lang="en-US" dirty="0"/>
              <a:t>Private property</a:t>
            </a:r>
            <a:br>
              <a:rPr lang="en-US" dirty="0"/>
            </a:br>
            <a:r>
              <a:rPr lang="en-US" dirty="0"/>
              <a:t>Alienation</a:t>
            </a:r>
            <a:br>
              <a:rPr lang="en-US" dirty="0"/>
            </a:br>
            <a:r>
              <a:rPr lang="en-US" dirty="0"/>
              <a:t>Exploitation</a:t>
            </a:r>
            <a:br>
              <a:rPr lang="en-US" dirty="0"/>
            </a:br>
            <a:r>
              <a:rPr lang="en-US" dirty="0"/>
              <a:t>Wage Labour</a:t>
            </a:r>
            <a:br>
              <a:rPr lang="en-US" dirty="0"/>
            </a:br>
            <a:r>
              <a:rPr lang="en-US" dirty="0"/>
              <a:t>Externalities</a:t>
            </a:r>
            <a:br>
              <a:rPr lang="en-US" dirty="0"/>
            </a:br>
            <a:r>
              <a:rPr lang="en-US" dirty="0"/>
              <a:t>Expendable work force</a:t>
            </a:r>
            <a:br>
              <a:rPr lang="en-US" dirty="0"/>
            </a:br>
            <a:r>
              <a:rPr lang="en-US" dirty="0"/>
              <a:t>Inequality</a:t>
            </a:r>
            <a:br>
              <a:rPr lang="en-US" dirty="0"/>
            </a:br>
            <a:r>
              <a:rPr lang="en-US" dirty="0"/>
              <a:t>Advertising</a:t>
            </a:r>
            <a:br>
              <a:rPr lang="en-US" dirty="0"/>
            </a:br>
            <a:r>
              <a:rPr lang="en-US" dirty="0"/>
              <a:t>Consumerism</a:t>
            </a:r>
            <a:br>
              <a:rPr lang="en-US" dirty="0"/>
            </a:br>
            <a:r>
              <a:rPr lang="en-US" dirty="0"/>
              <a:t>Firms</a:t>
            </a:r>
            <a:br>
              <a:rPr lang="en-US" dirty="0"/>
            </a:br>
            <a:r>
              <a:rPr lang="en-US" dirty="0"/>
              <a:t>Institutions</a:t>
            </a:r>
            <a:br>
              <a:rPr lang="en-US" dirty="0"/>
            </a:br>
            <a:r>
              <a:rPr lang="en-US" dirty="0"/>
              <a:t>Imperialism</a:t>
            </a:r>
            <a:br>
              <a:rPr lang="en-US" dirty="0"/>
            </a:br>
            <a:r>
              <a:rPr lang="en-US" dirty="0"/>
              <a:t>Colonialism</a:t>
            </a:r>
            <a:br>
              <a:rPr lang="en-US" dirty="0"/>
            </a:br>
            <a:r>
              <a:rPr lang="en-US" dirty="0"/>
              <a:t>Exchange</a:t>
            </a:r>
            <a:br>
              <a:rPr lang="en-US" dirty="0"/>
            </a:br>
            <a:r>
              <a:rPr lang="en-US" dirty="0"/>
              <a:t>Free (non-slave) labour</a:t>
            </a:r>
            <a:br>
              <a:rPr lang="en-US" dirty="0"/>
            </a:br>
            <a:r>
              <a:rPr lang="en-US" dirty="0"/>
              <a:t>Cycles and crisis </a:t>
            </a:r>
            <a:br>
              <a:rPr lang="en-US" dirty="0"/>
            </a:br>
            <a:r>
              <a:rPr lang="en-US" dirty="0"/>
              <a:t>Growth</a:t>
            </a:r>
            <a:br>
              <a:rPr lang="en-US" dirty="0"/>
            </a:br>
            <a:r>
              <a:rPr lang="en-US" dirty="0"/>
              <a:t>Competition</a:t>
            </a:r>
            <a:br>
              <a:rPr lang="en-US" dirty="0"/>
            </a:br>
            <a:r>
              <a:rPr lang="en-US" b="1" i="1" dirty="0"/>
              <a:t>There are many other types of economic systems and economic practices….see next slides.</a:t>
            </a: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165870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What is Culture and Ideology? </a:t>
            </a:r>
          </a:p>
        </p:txBody>
      </p:sp>
      <p:sp>
        <p:nvSpPr>
          <p:cNvPr id="3" name="Content Placeholder 2"/>
          <p:cNvSpPr>
            <a:spLocks noGrp="1"/>
          </p:cNvSpPr>
          <p:nvPr>
            <p:ph idx="1"/>
          </p:nvPr>
        </p:nvSpPr>
        <p:spPr>
          <a:xfrm>
            <a:off x="1097280" y="1845733"/>
            <a:ext cx="10058400" cy="4377857"/>
          </a:xfrm>
        </p:spPr>
        <p:txBody>
          <a:bodyPr>
            <a:normAutofit fontScale="85000" lnSpcReduction="20000"/>
          </a:bodyPr>
          <a:lstStyle/>
          <a:p>
            <a:r>
              <a:rPr lang="en-CA" sz="1800" dirty="0"/>
              <a:t>Raymond Williams</a:t>
            </a:r>
          </a:p>
          <a:p>
            <a:pPr lvl="1"/>
            <a:r>
              <a:rPr lang="en-CA" sz="1600" dirty="0"/>
              <a:t>A general process of intellectual, spiritual and aesthetic development.</a:t>
            </a:r>
          </a:p>
          <a:p>
            <a:pPr lvl="1"/>
            <a:r>
              <a:rPr lang="en-CA" sz="1600" dirty="0"/>
              <a:t>A particular way of life, whether of a people, period or group. </a:t>
            </a:r>
          </a:p>
          <a:p>
            <a:pPr lvl="1"/>
            <a:r>
              <a:rPr lang="en-CA" sz="1600" dirty="0"/>
              <a:t>The works and practices of intellectual and especially artistic activity. </a:t>
            </a:r>
            <a:endParaRPr lang="en-US" sz="1600" dirty="0"/>
          </a:p>
          <a:p>
            <a:r>
              <a:rPr lang="en-US" sz="1800" dirty="0"/>
              <a:t>Nesbitt-Larking</a:t>
            </a:r>
          </a:p>
          <a:p>
            <a:pPr lvl="1"/>
            <a:r>
              <a:rPr lang="en-US" sz="1600" dirty="0"/>
              <a:t>The general process of intellectual, spiritual, and artistic development of a people.</a:t>
            </a:r>
          </a:p>
          <a:p>
            <a:pPr lvl="1"/>
            <a:r>
              <a:rPr lang="en-US" sz="1600" dirty="0"/>
              <a:t>The entire way of life of a people, in terms of those practices and facts through which they express their meaning. </a:t>
            </a:r>
          </a:p>
          <a:p>
            <a:pPr lvl="1"/>
            <a:r>
              <a:rPr lang="en-US" sz="1600" dirty="0"/>
              <a:t>High culture – the works and practices of intellectual artistic activity</a:t>
            </a:r>
          </a:p>
          <a:p>
            <a:pPr lvl="1"/>
            <a:r>
              <a:rPr lang="en-US" sz="1600" dirty="0"/>
              <a:t>Culture is the way of life of a people, in particular their evolving ideas, beliefs, and values as they are understood, communicated and represented. </a:t>
            </a:r>
          </a:p>
          <a:p>
            <a:r>
              <a:rPr lang="en-US" sz="1800" dirty="0"/>
              <a:t>Bennett </a:t>
            </a:r>
          </a:p>
          <a:p>
            <a:pPr lvl="1"/>
            <a:r>
              <a:rPr lang="en-US" sz="1600" dirty="0"/>
              <a:t>Culture consists of all those practices (or activities) that signify; that is, which produce and communicate meaning by the manipulation of signs in socially shared and conventionalized ways.</a:t>
            </a:r>
          </a:p>
          <a:p>
            <a:r>
              <a:rPr lang="en-US" sz="1800" b="1" dirty="0"/>
              <a:t>Ideologies</a:t>
            </a:r>
            <a:r>
              <a:rPr lang="en-US" sz="1800" dirty="0"/>
              <a:t> are deliberate and partial fabrications of beliefs, values and ideals. A system of beliefs/theories, usually political that are held by certain groups. </a:t>
            </a:r>
          </a:p>
          <a:p>
            <a:pPr lvl="1"/>
            <a:r>
              <a:rPr lang="en-US" sz="1600" dirty="0"/>
              <a:t>An ideological gambit mines the deepest seams of common sense and gives a particular and partial reading of the world, while appearing to be universal and uncontroversial. </a:t>
            </a:r>
          </a:p>
          <a:p>
            <a:pPr lvl="1"/>
            <a:r>
              <a:rPr lang="en-US" sz="1600" dirty="0"/>
              <a:t>Practitioners of ideological work have particular social projects – they wish to influence the distribution of power in the world.</a:t>
            </a:r>
          </a:p>
          <a:p>
            <a:pPr lvl="1"/>
            <a:endParaRPr lang="en-US" sz="1600" dirty="0"/>
          </a:p>
          <a:p>
            <a:pPr lvl="1"/>
            <a:endParaRPr lang="en-US" sz="1600" dirty="0"/>
          </a:p>
        </p:txBody>
      </p:sp>
    </p:spTree>
    <p:extLst>
      <p:ext uri="{BB962C8B-B14F-4D97-AF65-F5344CB8AC3E}">
        <p14:creationId xmlns:p14="http://schemas.microsoft.com/office/powerpoint/2010/main" val="282121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7550-6A45-4390-818E-E845C662920A}"/>
              </a:ext>
            </a:extLst>
          </p:cNvPr>
          <p:cNvSpPr>
            <a:spLocks noGrp="1"/>
          </p:cNvSpPr>
          <p:nvPr>
            <p:ph type="title"/>
          </p:nvPr>
        </p:nvSpPr>
        <p:spPr/>
        <p:txBody>
          <a:bodyPr>
            <a:normAutofit/>
          </a:bodyPr>
          <a:lstStyle/>
          <a:p>
            <a:r>
              <a:rPr lang="en-US" dirty="0"/>
              <a:t>What is Political Economy?</a:t>
            </a:r>
            <a:br>
              <a:rPr lang="en-US" dirty="0"/>
            </a:br>
            <a:r>
              <a:rPr lang="en-US" sz="2000" dirty="0"/>
              <a:t>Holm (2017) Advertising, Capitalism and Ideology </a:t>
            </a:r>
            <a:endParaRPr lang="en-US" dirty="0"/>
          </a:p>
        </p:txBody>
      </p:sp>
      <p:sp>
        <p:nvSpPr>
          <p:cNvPr id="3" name="Content Placeholder 2">
            <a:extLst>
              <a:ext uri="{FF2B5EF4-FFF2-40B4-BE49-F238E27FC236}">
                <a16:creationId xmlns:a16="http://schemas.microsoft.com/office/drawing/2014/main" id="{153462BE-7ACF-4A3A-9B1A-9113F09A9659}"/>
              </a:ext>
            </a:extLst>
          </p:cNvPr>
          <p:cNvSpPr>
            <a:spLocks noGrp="1"/>
          </p:cNvSpPr>
          <p:nvPr>
            <p:ph idx="1"/>
          </p:nvPr>
        </p:nvSpPr>
        <p:spPr/>
        <p:txBody>
          <a:bodyPr/>
          <a:lstStyle/>
          <a:p>
            <a:r>
              <a:rPr lang="en-US" dirty="0"/>
              <a:t>Political economy:</a:t>
            </a:r>
          </a:p>
          <a:p>
            <a:pPr lvl="1"/>
            <a:r>
              <a:rPr lang="en-US" dirty="0"/>
              <a:t>The study of how economic relations inform and are informed by other aspects of society and culture.</a:t>
            </a:r>
          </a:p>
          <a:p>
            <a:pPr lvl="1"/>
            <a:r>
              <a:rPr lang="en-US" dirty="0"/>
              <a:t>Economics influences not just the buying and selling of goods but also the wider and seemingly unrelated aspects of our society. </a:t>
            </a:r>
          </a:p>
          <a:p>
            <a:pPr lvl="1"/>
            <a:r>
              <a:rPr lang="en-US" dirty="0"/>
              <a:t>One central methodology in media studies, whereby scholars seek to understand the textual forms, social influence, and political role of the media through the study of the economics of the media. </a:t>
            </a:r>
          </a:p>
          <a:p>
            <a:pPr lvl="1"/>
            <a:r>
              <a:rPr lang="en-US" dirty="0"/>
              <a:t>Political economy looks at society as a totality – not different units like economics, culture, religion, sports, science, etc. </a:t>
            </a:r>
          </a:p>
          <a:p>
            <a:pPr lvl="1"/>
            <a:endParaRPr lang="en-US" dirty="0"/>
          </a:p>
        </p:txBody>
      </p:sp>
    </p:spTree>
    <p:extLst>
      <p:ext uri="{BB962C8B-B14F-4D97-AF65-F5344CB8AC3E}">
        <p14:creationId xmlns:p14="http://schemas.microsoft.com/office/powerpoint/2010/main" val="58007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is this Relevant to Media?</a:t>
            </a:r>
          </a:p>
        </p:txBody>
      </p:sp>
      <p:sp>
        <p:nvSpPr>
          <p:cNvPr id="3" name="Content Placeholder 2"/>
          <p:cNvSpPr>
            <a:spLocks noGrp="1"/>
          </p:cNvSpPr>
          <p:nvPr>
            <p:ph idx="1"/>
          </p:nvPr>
        </p:nvSpPr>
        <p:spPr/>
        <p:txBody>
          <a:bodyPr>
            <a:normAutofit/>
          </a:bodyPr>
          <a:lstStyle/>
          <a:p>
            <a:r>
              <a:rPr lang="en-CA" sz="2400" dirty="0"/>
              <a:t>Media can be produced by governments, companies, groups, and individuals.</a:t>
            </a:r>
          </a:p>
          <a:p>
            <a:r>
              <a:rPr lang="en-CA" sz="2400" dirty="0"/>
              <a:t>In a capitalist system:</a:t>
            </a:r>
          </a:p>
          <a:p>
            <a:pPr lvl="1"/>
            <a:r>
              <a:rPr lang="en-CA" dirty="0"/>
              <a:t>Media companies are capitalist firms in a global market</a:t>
            </a:r>
          </a:p>
          <a:p>
            <a:pPr lvl="1"/>
            <a:r>
              <a:rPr lang="en-CA" dirty="0"/>
              <a:t>Media messages (adverting) facilitate consumerism</a:t>
            </a:r>
          </a:p>
          <a:p>
            <a:pPr lvl="1"/>
            <a:r>
              <a:rPr lang="en-CA" dirty="0"/>
              <a:t>Media products are sold on the capitalist market </a:t>
            </a:r>
          </a:p>
          <a:p>
            <a:pPr lvl="1"/>
            <a:r>
              <a:rPr lang="en-CA" dirty="0"/>
              <a:t>Media produces and reflects the ideology of capitalism</a:t>
            </a:r>
          </a:p>
        </p:txBody>
      </p:sp>
    </p:spTree>
    <p:extLst>
      <p:ext uri="{BB962C8B-B14F-4D97-AF65-F5344CB8AC3E}">
        <p14:creationId xmlns:p14="http://schemas.microsoft.com/office/powerpoint/2010/main" val="328897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B-4CC8-4959-ABCF-9E93C5CF8397}"/>
              </a:ext>
            </a:extLst>
          </p:cNvPr>
          <p:cNvSpPr>
            <a:spLocks noGrp="1"/>
          </p:cNvSpPr>
          <p:nvPr>
            <p:ph type="title"/>
          </p:nvPr>
        </p:nvSpPr>
        <p:spPr/>
        <p:txBody>
          <a:bodyPr>
            <a:normAutofit/>
          </a:bodyPr>
          <a:lstStyle/>
          <a:p>
            <a:r>
              <a:rPr lang="en-US" sz="4000" dirty="0"/>
              <a:t>What Are The Three Main Theoretical Perspectives on Ideology – Nesbitt-Larking</a:t>
            </a:r>
          </a:p>
        </p:txBody>
      </p:sp>
      <p:sp>
        <p:nvSpPr>
          <p:cNvPr id="3" name="Content Placeholder 2">
            <a:extLst>
              <a:ext uri="{FF2B5EF4-FFF2-40B4-BE49-F238E27FC236}">
                <a16:creationId xmlns:a16="http://schemas.microsoft.com/office/drawing/2014/main" id="{4DB921FF-54A6-4DCF-A6BB-0DB61B231AC6}"/>
              </a:ext>
            </a:extLst>
          </p:cNvPr>
          <p:cNvSpPr>
            <a:spLocks noGrp="1"/>
          </p:cNvSpPr>
          <p:nvPr>
            <p:ph idx="1"/>
          </p:nvPr>
        </p:nvSpPr>
        <p:spPr/>
        <p:txBody>
          <a:bodyPr/>
          <a:lstStyle/>
          <a:p>
            <a:r>
              <a:rPr lang="en-US" dirty="0"/>
              <a:t>According to Nesbitt-Larking, what are the three main theoretical perspectives on ideology? </a:t>
            </a:r>
          </a:p>
        </p:txBody>
      </p:sp>
    </p:spTree>
    <p:extLst>
      <p:ext uri="{BB962C8B-B14F-4D97-AF65-F5344CB8AC3E}">
        <p14:creationId xmlns:p14="http://schemas.microsoft.com/office/powerpoint/2010/main" val="545078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Three Main Theories – Nesbitt-Larking</a:t>
            </a:r>
          </a:p>
        </p:txBody>
      </p:sp>
      <p:sp>
        <p:nvSpPr>
          <p:cNvPr id="3" name="Content Placeholder 2"/>
          <p:cNvSpPr>
            <a:spLocks noGrp="1"/>
          </p:cNvSpPr>
          <p:nvPr>
            <p:ph idx="1"/>
          </p:nvPr>
        </p:nvSpPr>
        <p:spPr/>
        <p:txBody>
          <a:bodyPr>
            <a:normAutofit fontScale="70000" lnSpcReduction="20000"/>
          </a:bodyPr>
          <a:lstStyle/>
          <a:p>
            <a:r>
              <a:rPr lang="en-CA" dirty="0"/>
              <a:t>Liberal Pluralism:</a:t>
            </a:r>
          </a:p>
          <a:p>
            <a:pPr lvl="1"/>
            <a:r>
              <a:rPr lang="en-CA" dirty="0"/>
              <a:t>Unified totality, with common values &amp; ideals that have come to sustain society</a:t>
            </a:r>
          </a:p>
          <a:p>
            <a:pPr lvl="1"/>
            <a:r>
              <a:rPr lang="en-CA" dirty="0"/>
              <a:t>Everyone pursues private interest</a:t>
            </a:r>
          </a:p>
          <a:p>
            <a:pPr lvl="1"/>
            <a:r>
              <a:rPr lang="en-CA" dirty="0"/>
              <a:t>A set of responsive institutions that enact demands from the plurality (liberal democracy)</a:t>
            </a:r>
          </a:p>
          <a:p>
            <a:pPr lvl="1"/>
            <a:r>
              <a:rPr lang="en-CA" dirty="0"/>
              <a:t>Media are mirrors reflecting reality (they do not shape reality) </a:t>
            </a:r>
          </a:p>
          <a:p>
            <a:pPr lvl="1"/>
            <a:r>
              <a:rPr lang="en-CA" dirty="0"/>
              <a:t>Competition of ideas (everyone can express their viewpoint)</a:t>
            </a:r>
          </a:p>
          <a:p>
            <a:r>
              <a:rPr lang="en-CA" dirty="0"/>
              <a:t>Elite Theory:</a:t>
            </a:r>
          </a:p>
          <a:p>
            <a:pPr lvl="1"/>
            <a:r>
              <a:rPr lang="en-CA" dirty="0"/>
              <a:t>Small group of men control the means of production of communication</a:t>
            </a:r>
          </a:p>
          <a:p>
            <a:pPr lvl="1"/>
            <a:r>
              <a:rPr lang="en-CA" dirty="0"/>
              <a:t>Culture is determined by the small group of men who control communications</a:t>
            </a:r>
          </a:p>
          <a:p>
            <a:pPr lvl="1"/>
            <a:r>
              <a:rPr lang="en-CA" dirty="0"/>
              <a:t>Masses are passive consumers who are being manipulated </a:t>
            </a:r>
          </a:p>
          <a:p>
            <a:pPr lvl="1"/>
            <a:r>
              <a:rPr lang="en-CA" dirty="0"/>
              <a:t>Elite groups have potential for power (group consciousness), act together (coherence), and is unified with purpose(s) and intentions (conspiracy).</a:t>
            </a:r>
          </a:p>
          <a:p>
            <a:pPr lvl="1"/>
            <a:r>
              <a:rPr lang="en-CA" dirty="0">
                <a:hlinkClick r:id="rId2"/>
              </a:rPr>
              <a:t>Manufacturing consent (propaganda model)</a:t>
            </a:r>
            <a:endParaRPr lang="en-CA" dirty="0"/>
          </a:p>
          <a:p>
            <a:r>
              <a:rPr lang="en-CA" dirty="0"/>
              <a:t>Critical Theory:</a:t>
            </a:r>
          </a:p>
          <a:p>
            <a:pPr lvl="1"/>
            <a:r>
              <a:rPr lang="en-CA" dirty="0"/>
              <a:t>Marx, Gramsci, Raymond Williams</a:t>
            </a:r>
          </a:p>
          <a:p>
            <a:pPr lvl="1"/>
            <a:r>
              <a:rPr lang="en-CA" dirty="0"/>
              <a:t>Media produces and reflects hegemonic ideology</a:t>
            </a:r>
          </a:p>
          <a:p>
            <a:pPr lvl="1"/>
            <a:r>
              <a:rPr lang="en-CA" dirty="0"/>
              <a:t>Media is owned by wealthy elite but each have their own interests (profit)</a:t>
            </a:r>
          </a:p>
          <a:p>
            <a:pPr lvl="1"/>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1972083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‘Media Shock’</a:t>
            </a:r>
            <a:r>
              <a:rPr lang="en-US" sz="2000" dirty="0"/>
              <a:t>(</a:t>
            </a:r>
            <a:r>
              <a:rPr lang="en-US" sz="2000" dirty="0" err="1"/>
              <a:t>Taras</a:t>
            </a:r>
            <a:r>
              <a:rPr lang="en-US" sz="2000" dirty="0"/>
              <a:t>, 2015)</a:t>
            </a:r>
            <a:endParaRPr lang="en-US" dirty="0"/>
          </a:p>
        </p:txBody>
      </p:sp>
      <p:sp>
        <p:nvSpPr>
          <p:cNvPr id="3" name="Content Placeholder 2"/>
          <p:cNvSpPr>
            <a:spLocks noGrp="1"/>
          </p:cNvSpPr>
          <p:nvPr>
            <p:ph idx="1"/>
          </p:nvPr>
        </p:nvSpPr>
        <p:spPr/>
        <p:txBody>
          <a:bodyPr/>
          <a:lstStyle/>
          <a:p>
            <a:r>
              <a:rPr lang="en-US" dirty="0"/>
              <a:t>1 – Media changes rapidly and suddenly</a:t>
            </a:r>
            <a:br>
              <a:rPr lang="en-US" dirty="0"/>
            </a:br>
            <a:r>
              <a:rPr lang="en-US" dirty="0"/>
              <a:t>2 – Web-based media have permeated virtually every aspect of life</a:t>
            </a:r>
            <a:br>
              <a:rPr lang="en-US" dirty="0"/>
            </a:br>
            <a:r>
              <a:rPr lang="en-US" dirty="0"/>
              <a:t>3 – Individuals can alter top down flows of information</a:t>
            </a:r>
            <a:br>
              <a:rPr lang="en-US" dirty="0"/>
            </a:br>
            <a:r>
              <a:rPr lang="en-US" dirty="0"/>
              <a:t>4 – There is a greater concentration of media than ever before</a:t>
            </a:r>
            <a:br>
              <a:rPr lang="en-US" dirty="0"/>
            </a:br>
            <a:r>
              <a:rPr lang="en-US" dirty="0"/>
              <a:t>5 – Media is converging</a:t>
            </a:r>
            <a:br>
              <a:rPr lang="en-US" dirty="0"/>
            </a:br>
            <a:r>
              <a:rPr lang="en-US" dirty="0"/>
              <a:t>6 – Traditional media is loosing audience</a:t>
            </a:r>
            <a:br>
              <a:rPr lang="en-US" dirty="0"/>
            </a:br>
            <a:r>
              <a:rPr lang="en-US" dirty="0"/>
              <a:t>7 – Television continues to dominate public and cultural life but in radically new ways</a:t>
            </a:r>
            <a:br>
              <a:rPr lang="en-US" dirty="0"/>
            </a:br>
            <a:r>
              <a:rPr lang="en-US" dirty="0"/>
              <a:t>8 – Media facilitates global communication</a:t>
            </a:r>
            <a:br>
              <a:rPr lang="en-US" dirty="0"/>
            </a:br>
            <a:r>
              <a:rPr lang="en-US" dirty="0"/>
              <a:t>9 – Social media have created a new cultural, business and political dynamic</a:t>
            </a:r>
            <a:br>
              <a:rPr lang="en-US" dirty="0"/>
            </a:br>
            <a:r>
              <a:rPr lang="en-US" dirty="0"/>
              <a:t>10 – Government, political parties and corporations are gathering vast amounts of personal information</a:t>
            </a:r>
          </a:p>
        </p:txBody>
      </p:sp>
    </p:spTree>
    <p:extLst>
      <p:ext uri="{BB962C8B-B14F-4D97-AF65-F5344CB8AC3E}">
        <p14:creationId xmlns:p14="http://schemas.microsoft.com/office/powerpoint/2010/main" val="2938491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7A09-EC3C-4CB3-9944-F48B972B3FD5}"/>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5220356-841B-4FDD-9766-7A8283033758}"/>
              </a:ext>
            </a:extLst>
          </p:cNvPr>
          <p:cNvSpPr>
            <a:spLocks noGrp="1"/>
          </p:cNvSpPr>
          <p:nvPr>
            <p:ph idx="1"/>
          </p:nvPr>
        </p:nvSpPr>
        <p:spPr/>
        <p:txBody>
          <a:bodyPr>
            <a:normAutofit fontScale="92500" lnSpcReduction="10000"/>
          </a:bodyPr>
          <a:lstStyle/>
          <a:p>
            <a:r>
              <a:rPr lang="en-US" dirty="0"/>
              <a:t>According to </a:t>
            </a:r>
            <a:r>
              <a:rPr lang="en-US" dirty="0" err="1"/>
              <a:t>Taras</a:t>
            </a:r>
            <a:r>
              <a:rPr lang="en-US" dirty="0"/>
              <a:t>:</a:t>
            </a:r>
          </a:p>
          <a:p>
            <a:pPr lvl="1"/>
            <a:r>
              <a:rPr lang="en-US" dirty="0"/>
              <a:t>Media changes rapidly and suddenly. How has media forms changed over the course of your life?</a:t>
            </a:r>
          </a:p>
          <a:p>
            <a:pPr lvl="1"/>
            <a:r>
              <a:rPr lang="en-US" dirty="0"/>
              <a:t>Web-based media have permeated virtually every aspect of life. How has web-based media changed our relationship to work and leisure time?</a:t>
            </a:r>
          </a:p>
          <a:p>
            <a:pPr lvl="1"/>
            <a:r>
              <a:rPr lang="en-US" dirty="0"/>
              <a:t>Individuals can alter top down flows of information. Are you a media producer, blogger, vlogger, or internet troll? How have you noticed yourself or other individuals altering top down flows of information? </a:t>
            </a:r>
          </a:p>
          <a:p>
            <a:pPr lvl="1"/>
            <a:r>
              <a:rPr lang="en-US" dirty="0"/>
              <a:t>Television continues to dominate public and cultural life but in radically new ways. Please describe your television habits. How much time do you spend watching TV? Do you stream shows or subscribe to cable? </a:t>
            </a:r>
          </a:p>
          <a:p>
            <a:pPr lvl="1"/>
            <a:r>
              <a:rPr lang="en-US" dirty="0"/>
              <a:t>Social media have created a new cultural, business and political dynamic. Does the internet create a desire to become political or cause internet ‘</a:t>
            </a:r>
            <a:r>
              <a:rPr lang="en-US" dirty="0" err="1"/>
              <a:t>slactivism</a:t>
            </a:r>
            <a:r>
              <a:rPr lang="en-US" dirty="0"/>
              <a:t>’ and ‘peek-a-boo citizens’? </a:t>
            </a:r>
          </a:p>
          <a:p>
            <a:pPr lvl="1"/>
            <a:r>
              <a:rPr lang="en-US" dirty="0"/>
              <a:t>Government, political parties and corporations are gathering vast amounts of personal information. Do you readily share personal information via the internet? Do you use apps and devices that track information? </a:t>
            </a:r>
          </a:p>
          <a:p>
            <a:pPr lvl="1"/>
            <a:r>
              <a:rPr lang="en-US" dirty="0"/>
              <a:t>Media facilitates global communication. What has your experience been in accessing information from across the globe? Do you skype or chat with family members in other countries? Do you get news information from other countries via the internet? ]</a:t>
            </a:r>
          </a:p>
          <a:p>
            <a:pPr lvl="1"/>
            <a:r>
              <a:rPr lang="en-US" dirty="0"/>
              <a:t>Media is converging. Do you have a ‘smartphone’? Why or why not? If yes, what do you use it for?</a:t>
            </a:r>
          </a:p>
        </p:txBody>
      </p:sp>
    </p:spTree>
    <p:extLst>
      <p:ext uri="{BB962C8B-B14F-4D97-AF65-F5344CB8AC3E}">
        <p14:creationId xmlns:p14="http://schemas.microsoft.com/office/powerpoint/2010/main" val="2663144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Regarding ‘Media Shock’</a:t>
            </a:r>
            <a:r>
              <a:rPr lang="en-US" sz="2000" dirty="0"/>
              <a:t>(</a:t>
            </a:r>
            <a:r>
              <a:rPr lang="en-US" sz="2000" dirty="0" err="1"/>
              <a:t>Taras</a:t>
            </a:r>
            <a:r>
              <a:rPr lang="en-US" sz="2000" dirty="0"/>
              <a:t>, 2015)</a:t>
            </a:r>
            <a:endParaRPr lang="en-US" dirty="0"/>
          </a:p>
        </p:txBody>
      </p:sp>
      <p:sp>
        <p:nvSpPr>
          <p:cNvPr id="3" name="Content Placeholder 2"/>
          <p:cNvSpPr>
            <a:spLocks noGrp="1"/>
          </p:cNvSpPr>
          <p:nvPr>
            <p:ph idx="1"/>
          </p:nvPr>
        </p:nvSpPr>
        <p:spPr/>
        <p:txBody>
          <a:bodyPr/>
          <a:lstStyle/>
          <a:p>
            <a:r>
              <a:rPr lang="en-US" dirty="0"/>
              <a:t>Negative effects on news industry</a:t>
            </a:r>
          </a:p>
          <a:p>
            <a:r>
              <a:rPr lang="en-US" dirty="0"/>
              <a:t>Mass audiences are becoming a thing of the past</a:t>
            </a:r>
          </a:p>
          <a:p>
            <a:r>
              <a:rPr lang="en-US" dirty="0"/>
              <a:t>Production of a drop-out culture, ‘peek-a-boo’ citizens</a:t>
            </a:r>
          </a:p>
          <a:p>
            <a:endParaRPr lang="en-US" dirty="0"/>
          </a:p>
          <a:p>
            <a:r>
              <a:rPr lang="en-US" dirty="0"/>
              <a:t>- Crisis in traditional media</a:t>
            </a:r>
            <a:br>
              <a:rPr lang="en-US" dirty="0"/>
            </a:br>
            <a:r>
              <a:rPr lang="en-US" dirty="0"/>
              <a:t>- Crisis in public broadcasting</a:t>
            </a:r>
            <a:br>
              <a:rPr lang="en-US" dirty="0"/>
            </a:br>
            <a:r>
              <a:rPr lang="en-US" dirty="0"/>
              <a:t>- Crisis in news and journalism</a:t>
            </a:r>
            <a:br>
              <a:rPr lang="en-US" dirty="0"/>
            </a:br>
            <a:r>
              <a:rPr lang="en-US" dirty="0"/>
              <a:t>- Crisis in citizen engagement</a:t>
            </a:r>
          </a:p>
        </p:txBody>
      </p:sp>
    </p:spTree>
    <p:extLst>
      <p:ext uri="{BB962C8B-B14F-4D97-AF65-F5344CB8AC3E}">
        <p14:creationId xmlns:p14="http://schemas.microsoft.com/office/powerpoint/2010/main" val="405439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CC9E-7A88-4513-A00C-394F88CF2D06}"/>
              </a:ext>
            </a:extLst>
          </p:cNvPr>
          <p:cNvSpPr>
            <a:spLocks noGrp="1"/>
          </p:cNvSpPr>
          <p:nvPr>
            <p:ph type="title"/>
          </p:nvPr>
        </p:nvSpPr>
        <p:spPr/>
        <p:txBody>
          <a:bodyPr/>
          <a:lstStyle/>
          <a:p>
            <a:r>
              <a:rPr lang="en-US" dirty="0"/>
              <a:t>Google Technology</a:t>
            </a:r>
          </a:p>
        </p:txBody>
      </p:sp>
      <p:sp>
        <p:nvSpPr>
          <p:cNvPr id="3" name="Content Placeholder 2">
            <a:extLst>
              <a:ext uri="{FF2B5EF4-FFF2-40B4-BE49-F238E27FC236}">
                <a16:creationId xmlns:a16="http://schemas.microsoft.com/office/drawing/2014/main" id="{2A365C04-5960-4F0B-A848-49F789781706}"/>
              </a:ext>
            </a:extLst>
          </p:cNvPr>
          <p:cNvSpPr>
            <a:spLocks noGrp="1"/>
          </p:cNvSpPr>
          <p:nvPr>
            <p:ph idx="1"/>
          </p:nvPr>
        </p:nvSpPr>
        <p:spPr/>
        <p:txBody>
          <a:bodyPr/>
          <a:lstStyle/>
          <a:p>
            <a:r>
              <a:rPr lang="en-US" dirty="0">
                <a:hlinkClick r:id="rId2"/>
              </a:rPr>
              <a:t>Google Data Center</a:t>
            </a:r>
            <a:endParaRPr lang="en-US" dirty="0"/>
          </a:p>
          <a:p>
            <a:r>
              <a:rPr lang="en-US" dirty="0">
                <a:hlinkClick r:id="rId3"/>
              </a:rPr>
              <a:t>Google Data Center 2</a:t>
            </a:r>
            <a:endParaRPr lang="en-US" dirty="0"/>
          </a:p>
          <a:p>
            <a:r>
              <a:rPr lang="en-US" dirty="0">
                <a:hlinkClick r:id="rId4"/>
              </a:rPr>
              <a:t>Google Self-Driving Car</a:t>
            </a:r>
            <a:endParaRPr lang="en-US" dirty="0"/>
          </a:p>
          <a:p>
            <a:r>
              <a:rPr lang="en-US" dirty="0">
                <a:hlinkClick r:id="rId5"/>
              </a:rPr>
              <a:t>Google Home</a:t>
            </a:r>
            <a:endParaRPr lang="en-US" dirty="0"/>
          </a:p>
          <a:p>
            <a:r>
              <a:rPr lang="en-US" dirty="0">
                <a:hlinkClick r:id="rId6"/>
              </a:rPr>
              <a:t>Google Projects</a:t>
            </a:r>
            <a:endParaRPr lang="en-US" dirty="0"/>
          </a:p>
        </p:txBody>
      </p:sp>
    </p:spTree>
    <p:extLst>
      <p:ext uri="{BB962C8B-B14F-4D97-AF65-F5344CB8AC3E}">
        <p14:creationId xmlns:p14="http://schemas.microsoft.com/office/powerpoint/2010/main" val="427993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normAutofit/>
          </a:bodyPr>
          <a:lstStyle/>
          <a:p>
            <a:r>
              <a:rPr lang="en-US" sz="2800" b="1" dirty="0"/>
              <a:t>Questions or concerns? </a:t>
            </a:r>
          </a:p>
        </p:txBody>
      </p:sp>
    </p:spTree>
    <p:extLst>
      <p:ext uri="{BB962C8B-B14F-4D97-AF65-F5344CB8AC3E}">
        <p14:creationId xmlns:p14="http://schemas.microsoft.com/office/powerpoint/2010/main" val="133689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AD3C-16CF-4648-B0BE-3CC4B10FC91D}"/>
              </a:ext>
            </a:extLst>
          </p:cNvPr>
          <p:cNvSpPr>
            <a:spLocks noGrp="1"/>
          </p:cNvSpPr>
          <p:nvPr>
            <p:ph type="title"/>
          </p:nvPr>
        </p:nvSpPr>
        <p:spPr/>
        <p:txBody>
          <a:bodyPr/>
          <a:lstStyle/>
          <a:p>
            <a:r>
              <a:rPr lang="en-US" dirty="0"/>
              <a:t>Mythology and Ideology</a:t>
            </a:r>
          </a:p>
        </p:txBody>
      </p:sp>
      <p:sp>
        <p:nvSpPr>
          <p:cNvPr id="3" name="Content Placeholder 2">
            <a:extLst>
              <a:ext uri="{FF2B5EF4-FFF2-40B4-BE49-F238E27FC236}">
                <a16:creationId xmlns:a16="http://schemas.microsoft.com/office/drawing/2014/main" id="{83EF3305-3625-4E62-A537-AFEE942FF7B5}"/>
              </a:ext>
            </a:extLst>
          </p:cNvPr>
          <p:cNvSpPr>
            <a:spLocks noGrp="1"/>
          </p:cNvSpPr>
          <p:nvPr>
            <p:ph idx="1"/>
          </p:nvPr>
        </p:nvSpPr>
        <p:spPr/>
        <p:txBody>
          <a:bodyPr>
            <a:normAutofit fontScale="77500" lnSpcReduction="20000"/>
          </a:bodyPr>
          <a:lstStyle/>
          <a:p>
            <a:r>
              <a:rPr lang="en-US" b="1" dirty="0"/>
              <a:t>Mythology </a:t>
            </a:r>
            <a:r>
              <a:rPr lang="en-US" dirty="0"/>
              <a:t>is concerned with the idea that signs are never natural or neutral, but rather always attain their connotations in relation to particular histories and culture. </a:t>
            </a:r>
          </a:p>
          <a:p>
            <a:r>
              <a:rPr lang="en-US" i="1" dirty="0"/>
              <a:t>Anchorage </a:t>
            </a:r>
          </a:p>
          <a:p>
            <a:pPr lvl="1"/>
            <a:r>
              <a:rPr lang="en-US" dirty="0"/>
              <a:t>Barthes – Use of captions or slogans in order to lock down (anchor) one possible meaning out of the many offered by the images</a:t>
            </a:r>
          </a:p>
          <a:p>
            <a:pPr lvl="2"/>
            <a:r>
              <a:rPr lang="en-US" dirty="0"/>
              <a:t>Words, logos, etc. </a:t>
            </a:r>
          </a:p>
          <a:p>
            <a:pPr lvl="1"/>
            <a:r>
              <a:rPr lang="en-US" dirty="0"/>
              <a:t>Anchorage is part of mythology</a:t>
            </a:r>
          </a:p>
          <a:p>
            <a:pPr lvl="1"/>
            <a:r>
              <a:rPr lang="en-US" dirty="0"/>
              <a:t>Barthes – Interested in the ways in which meanings reflect the social and cultural arrangements of power, and communicate unspoken understandings about how the social world works. </a:t>
            </a:r>
          </a:p>
          <a:p>
            <a:pPr lvl="2"/>
            <a:r>
              <a:rPr lang="en-US" dirty="0"/>
              <a:t>How is meaning embodied in a sign? </a:t>
            </a:r>
          </a:p>
          <a:p>
            <a:pPr lvl="1"/>
            <a:endParaRPr lang="en-US" dirty="0"/>
          </a:p>
          <a:p>
            <a:r>
              <a:rPr lang="en-US" b="1" dirty="0"/>
              <a:t>Ideology</a:t>
            </a:r>
          </a:p>
          <a:p>
            <a:pPr lvl="1"/>
            <a:r>
              <a:rPr lang="en-US" dirty="0"/>
              <a:t>Is a set of beliefs, values, ideas and feelings that shape how we understand, approach, and engage with the world around us. </a:t>
            </a:r>
          </a:p>
          <a:p>
            <a:pPr lvl="1"/>
            <a:r>
              <a:rPr lang="en-US" dirty="0"/>
              <a:t>It is always at work, it informs every action and idea in a society</a:t>
            </a:r>
          </a:p>
          <a:p>
            <a:pPr lvl="1"/>
            <a:r>
              <a:rPr lang="en-US" dirty="0"/>
              <a:t>Media content implies a particular vision of the world. </a:t>
            </a:r>
          </a:p>
          <a:p>
            <a:pPr lvl="1"/>
            <a:r>
              <a:rPr lang="en-US" dirty="0"/>
              <a:t>Unpacking problems or obstacles</a:t>
            </a:r>
          </a:p>
          <a:p>
            <a:pPr lvl="1"/>
            <a:r>
              <a:rPr lang="en-US" dirty="0"/>
              <a:t>Reinforcing representations of social relations (gender, class, etc.)</a:t>
            </a:r>
          </a:p>
          <a:p>
            <a:pPr lvl="1"/>
            <a:r>
              <a:rPr lang="en-US" dirty="0"/>
              <a:t>Understanding priming, schemas, and controlled vs automatic processing is important</a:t>
            </a:r>
          </a:p>
          <a:p>
            <a:pPr lvl="1"/>
            <a:endParaRPr lang="en-US" dirty="0"/>
          </a:p>
          <a:p>
            <a:pPr marL="201168" lvl="1" indent="0">
              <a:buNone/>
            </a:pPr>
            <a:endParaRPr lang="en-US" dirty="0"/>
          </a:p>
        </p:txBody>
      </p:sp>
    </p:spTree>
    <p:extLst>
      <p:ext uri="{BB962C8B-B14F-4D97-AF65-F5344CB8AC3E}">
        <p14:creationId xmlns:p14="http://schemas.microsoft.com/office/powerpoint/2010/main" val="80065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Institutions that Maintain Ideology</a:t>
            </a:r>
          </a:p>
        </p:txBody>
      </p:sp>
      <p:pic>
        <p:nvPicPr>
          <p:cNvPr id="5" name="Content Placeholder 4" descr="http://keats.kcl.ac.uk/pluginfile.php/737715/mod_resource/content/1/images/pic00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71443" y="1846263"/>
            <a:ext cx="3989751" cy="4022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86483" y="1996780"/>
            <a:ext cx="4277479" cy="646331"/>
          </a:xfrm>
          <a:prstGeom prst="rect">
            <a:avLst/>
          </a:prstGeom>
        </p:spPr>
        <p:txBody>
          <a:bodyPr wrap="square">
            <a:spAutoFit/>
          </a:bodyPr>
          <a:lstStyle/>
          <a:p>
            <a:r>
              <a:rPr lang="en-US" dirty="0" err="1"/>
              <a:t>Urie</a:t>
            </a:r>
            <a:r>
              <a:rPr lang="en-US" dirty="0"/>
              <a:t> Bronfenbrenner – Ecological Systems Theory</a:t>
            </a:r>
          </a:p>
        </p:txBody>
      </p:sp>
    </p:spTree>
    <p:extLst>
      <p:ext uri="{BB962C8B-B14F-4D97-AF65-F5344CB8AC3E}">
        <p14:creationId xmlns:p14="http://schemas.microsoft.com/office/powerpoint/2010/main" val="148217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87B4-1473-4B58-A28E-C2758B26A014}"/>
              </a:ext>
            </a:extLst>
          </p:cNvPr>
          <p:cNvSpPr>
            <a:spLocks noGrp="1"/>
          </p:cNvSpPr>
          <p:nvPr>
            <p:ph type="title"/>
          </p:nvPr>
        </p:nvSpPr>
        <p:spPr>
          <a:xfrm>
            <a:off x="7546216" y="-459600"/>
            <a:ext cx="3996855" cy="3686015"/>
          </a:xfrm>
        </p:spPr>
        <p:txBody>
          <a:bodyPr vert="horz" lIns="91440" tIns="45720" rIns="91440" bIns="45720" rtlCol="0" anchor="b">
            <a:normAutofit/>
          </a:bodyPr>
          <a:lstStyle/>
          <a:p>
            <a:r>
              <a:rPr lang="en-US" sz="4600" dirty="0">
                <a:solidFill>
                  <a:schemeClr val="tx1">
                    <a:lumMod val="85000"/>
                    <a:lumOff val="15000"/>
                  </a:schemeClr>
                </a:solidFill>
              </a:rPr>
              <a:t>Base and Superstructure</a:t>
            </a:r>
          </a:p>
        </p:txBody>
      </p:sp>
      <p:pic>
        <p:nvPicPr>
          <p:cNvPr id="5" name="Content Placeholder 4" descr="A close up of a card&#10;&#10;Description generated with high confidence">
            <a:extLst>
              <a:ext uri="{FF2B5EF4-FFF2-40B4-BE49-F238E27FC236}">
                <a16:creationId xmlns:a16="http://schemas.microsoft.com/office/drawing/2014/main" id="{E9AFEFBB-F8C2-4FC2-A47C-E4F2CF65D576}"/>
              </a:ext>
            </a:extLst>
          </p:cNvPr>
          <p:cNvPicPr>
            <a:picLocks noGrp="1" noChangeAspect="1"/>
          </p:cNvPicPr>
          <p:nvPr>
            <p:ph idx="1"/>
          </p:nvPr>
        </p:nvPicPr>
        <p:blipFill>
          <a:blip r:embed="rId2"/>
          <a:stretch>
            <a:fillRect/>
          </a:stretch>
        </p:blipFill>
        <p:spPr>
          <a:xfrm>
            <a:off x="633999" y="1128055"/>
            <a:ext cx="6912217" cy="4078208"/>
          </a:xfrm>
          <a:prstGeom prst="rect">
            <a:avLst/>
          </a:prstGeom>
        </p:spPr>
      </p:pic>
    </p:spTree>
    <p:extLst>
      <p:ext uri="{BB962C8B-B14F-4D97-AF65-F5344CB8AC3E}">
        <p14:creationId xmlns:p14="http://schemas.microsoft.com/office/powerpoint/2010/main" val="5179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Hegemony </a:t>
            </a:r>
            <a:r>
              <a:rPr lang="en-US" sz="1800" dirty="0"/>
              <a:t>(Nesbitt-Larking, 2009)</a:t>
            </a:r>
            <a:endParaRPr lang="en-US" dirty="0"/>
          </a:p>
        </p:txBody>
      </p:sp>
      <p:sp>
        <p:nvSpPr>
          <p:cNvPr id="3" name="Content Placeholder 2"/>
          <p:cNvSpPr>
            <a:spLocks noGrp="1"/>
          </p:cNvSpPr>
          <p:nvPr>
            <p:ph idx="1"/>
          </p:nvPr>
        </p:nvSpPr>
        <p:spPr/>
        <p:txBody>
          <a:bodyPr/>
          <a:lstStyle/>
          <a:p>
            <a:r>
              <a:rPr lang="en-US" dirty="0"/>
              <a:t>Antonio Gramsci </a:t>
            </a:r>
          </a:p>
          <a:p>
            <a:r>
              <a:rPr lang="en-US" b="1" dirty="0"/>
              <a:t>Hegemony</a:t>
            </a:r>
            <a:r>
              <a:rPr lang="en-US" dirty="0"/>
              <a:t> – People come to accept the legitimacy of the economic and political system when it is carefully articulated in a manner that approximates their already existing common sense. </a:t>
            </a:r>
          </a:p>
          <a:p>
            <a:r>
              <a:rPr lang="en-US" b="1" dirty="0"/>
              <a:t>Rule by consent </a:t>
            </a:r>
            <a:r>
              <a:rPr lang="en-US" dirty="0"/>
              <a:t>– people produce and re-produce political and economic systems via their participation in the system. Capitalism is produced and re-produced everyday by people who produce, distribute and consume products. </a:t>
            </a:r>
          </a:p>
          <a:p>
            <a:r>
              <a:rPr lang="en-US" sz="1800" dirty="0"/>
              <a:t>1 – Although people can be persuaded, coerced and even seduced, they are never entirely lacking creative capacity to question versions of reality that are suggested to them. </a:t>
            </a:r>
          </a:p>
          <a:p>
            <a:r>
              <a:rPr lang="en-US" sz="1800" dirty="0">
                <a:hlinkClick r:id="rId2"/>
              </a:rPr>
              <a:t>2 – People have the capacity to go along with something even when they only half believe or scarcely believe it. </a:t>
            </a:r>
            <a:endParaRPr lang="en-US" sz="1800" dirty="0"/>
          </a:p>
          <a:p>
            <a:r>
              <a:rPr lang="en-US" sz="1800" dirty="0"/>
              <a:t>3 – The arena of common sense is constantly open for appropriation. </a:t>
            </a:r>
          </a:p>
        </p:txBody>
      </p:sp>
    </p:spTree>
    <p:extLst>
      <p:ext uri="{BB962C8B-B14F-4D97-AF65-F5344CB8AC3E}">
        <p14:creationId xmlns:p14="http://schemas.microsoft.com/office/powerpoint/2010/main" val="186112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Political Culture, Ideology, and Media</a:t>
            </a:r>
          </a:p>
        </p:txBody>
      </p:sp>
      <p:sp>
        <p:nvSpPr>
          <p:cNvPr id="3" name="Content Placeholder 2"/>
          <p:cNvSpPr>
            <a:spLocks noGrp="1"/>
          </p:cNvSpPr>
          <p:nvPr>
            <p:ph sz="half" idx="1"/>
          </p:nvPr>
        </p:nvSpPr>
        <p:spPr/>
        <p:txBody>
          <a:bodyPr>
            <a:normAutofit fontScale="92500" lnSpcReduction="20000"/>
          </a:bodyPr>
          <a:lstStyle/>
          <a:p>
            <a:r>
              <a:rPr lang="en-CA" dirty="0"/>
              <a:t>Signs – A combination of signifier and signified</a:t>
            </a:r>
          </a:p>
          <a:p>
            <a:r>
              <a:rPr lang="en-CA" dirty="0"/>
              <a:t>Signifier – The physical existence of what carries meaning</a:t>
            </a:r>
          </a:p>
          <a:p>
            <a:r>
              <a:rPr lang="en-CA" dirty="0"/>
              <a:t>Signified – The mental representation that is the meaning</a:t>
            </a:r>
          </a:p>
          <a:p>
            <a:endParaRPr lang="en-CA" dirty="0"/>
          </a:p>
          <a:p>
            <a:r>
              <a:rPr lang="en-CA" dirty="0"/>
              <a:t>Denotative meaning – Common sense, obvious meaning</a:t>
            </a:r>
          </a:p>
          <a:p>
            <a:r>
              <a:rPr lang="en-CA" dirty="0"/>
              <a:t>Connotative  - Interaction of denotative meaning and one’s subjective feelings</a:t>
            </a:r>
          </a:p>
          <a:p>
            <a:endParaRPr lang="en-CA" dirty="0"/>
          </a:p>
          <a:p>
            <a:r>
              <a:rPr lang="en-CA" sz="3000" dirty="0"/>
              <a:t>Sub/counter ideology?</a:t>
            </a:r>
          </a:p>
          <a:p>
            <a:pPr lvl="1"/>
            <a:endParaRPr lang="en-CA" sz="3300" dirty="0"/>
          </a:p>
        </p:txBody>
      </p:sp>
      <p:sp>
        <p:nvSpPr>
          <p:cNvPr id="5" name="Content Placeholder 4"/>
          <p:cNvSpPr>
            <a:spLocks noGrp="1"/>
          </p:cNvSpPr>
          <p:nvPr>
            <p:ph sz="half" idx="2"/>
          </p:nvPr>
        </p:nvSpPr>
        <p:spPr/>
        <p:txBody>
          <a:bodyPr/>
          <a:lstStyle/>
          <a:p>
            <a:r>
              <a:rPr lang="en-CA" dirty="0"/>
              <a:t>Factors that influence the extent to which people are impacted by cultural symbols (</a:t>
            </a:r>
            <a:r>
              <a:rPr lang="en-CA" dirty="0" err="1"/>
              <a:t>Schudson</a:t>
            </a:r>
            <a:r>
              <a:rPr lang="en-CA" dirty="0"/>
              <a:t>) </a:t>
            </a:r>
          </a:p>
          <a:p>
            <a:pPr lvl="1"/>
            <a:r>
              <a:rPr lang="en-CA" dirty="0"/>
              <a:t>Retrievable in memory (priming)</a:t>
            </a:r>
          </a:p>
          <a:p>
            <a:pPr lvl="1"/>
            <a:r>
              <a:rPr lang="en-CA" dirty="0"/>
              <a:t>Rhetorical force (ability to move us)</a:t>
            </a:r>
          </a:p>
          <a:p>
            <a:pPr lvl="1"/>
            <a:r>
              <a:rPr lang="en-CA" dirty="0"/>
              <a:t>Resonance (ability to tie to other cultural symbols)</a:t>
            </a:r>
          </a:p>
          <a:p>
            <a:pPr lvl="1"/>
            <a:r>
              <a:rPr lang="en-CA" dirty="0"/>
              <a:t>Institutional retention (linking to existing structures of power and influence)</a:t>
            </a:r>
          </a:p>
          <a:p>
            <a:pPr lvl="1"/>
            <a:r>
              <a:rPr lang="en-CA" dirty="0"/>
              <a:t>Resolution (ability to motivate, convince, structures understanding, </a:t>
            </a:r>
            <a:r>
              <a:rPr lang="en-CA" dirty="0" err="1"/>
              <a:t>inmstigate</a:t>
            </a:r>
            <a:r>
              <a:rPr lang="en-CA" dirty="0"/>
              <a:t>) </a:t>
            </a:r>
          </a:p>
        </p:txBody>
      </p:sp>
    </p:spTree>
    <p:extLst>
      <p:ext uri="{BB962C8B-B14F-4D97-AF65-F5344CB8AC3E}">
        <p14:creationId xmlns:p14="http://schemas.microsoft.com/office/powerpoint/2010/main" val="96887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Counter Ideology – Culture Jamming</a:t>
            </a:r>
          </a:p>
        </p:txBody>
      </p:sp>
      <p:sp>
        <p:nvSpPr>
          <p:cNvPr id="3" name="Content Placeholder 2"/>
          <p:cNvSpPr>
            <a:spLocks noGrp="1"/>
          </p:cNvSpPr>
          <p:nvPr>
            <p:ph idx="1"/>
          </p:nvPr>
        </p:nvSpPr>
        <p:spPr/>
        <p:txBody>
          <a:bodyPr>
            <a:normAutofit fontScale="62500" lnSpcReduction="20000"/>
          </a:bodyPr>
          <a:lstStyle/>
          <a:p>
            <a:r>
              <a:rPr lang="en-US" dirty="0" err="1">
                <a:hlinkClick r:id="rId2"/>
              </a:rPr>
              <a:t>AdBusters</a:t>
            </a:r>
            <a:endParaRPr lang="en-US" dirty="0"/>
          </a:p>
          <a:p>
            <a:pPr lvl="1"/>
            <a:r>
              <a:rPr lang="en-US" dirty="0">
                <a:hlinkClick r:id="rId3"/>
              </a:rPr>
              <a:t>Buy Nothing Day (November 23</a:t>
            </a:r>
            <a:r>
              <a:rPr lang="en-US" baseline="30000" dirty="0">
                <a:hlinkClick r:id="rId3"/>
              </a:rPr>
              <a:t>rd</a:t>
            </a:r>
            <a:r>
              <a:rPr lang="en-US" dirty="0">
                <a:hlinkClick r:id="rId3"/>
              </a:rPr>
              <a:t>) </a:t>
            </a:r>
            <a:endParaRPr lang="en-US" dirty="0"/>
          </a:p>
          <a:p>
            <a:r>
              <a:rPr lang="en-US" dirty="0">
                <a:hlinkClick r:id="rId4"/>
              </a:rPr>
              <a:t>Optative Theatrical Laboratories</a:t>
            </a:r>
            <a:endParaRPr lang="en-US" dirty="0"/>
          </a:p>
          <a:p>
            <a:pPr lvl="1"/>
            <a:r>
              <a:rPr lang="en-US" dirty="0"/>
              <a:t>Buy Nothing Day Culture Jam</a:t>
            </a:r>
          </a:p>
          <a:p>
            <a:pPr lvl="2"/>
            <a:r>
              <a:rPr lang="en-US" dirty="0" err="1">
                <a:hlinkClick r:id="rId5"/>
              </a:rPr>
              <a:t>Dov</a:t>
            </a:r>
            <a:r>
              <a:rPr lang="en-US" dirty="0">
                <a:hlinkClick r:id="rId5"/>
              </a:rPr>
              <a:t> Charney</a:t>
            </a:r>
            <a:endParaRPr lang="en-US" dirty="0"/>
          </a:p>
          <a:p>
            <a:pPr lvl="2"/>
            <a:r>
              <a:rPr lang="en-US" dirty="0">
                <a:hlinkClick r:id="rId6"/>
              </a:rPr>
              <a:t>Coppertone Jam</a:t>
            </a:r>
            <a:endParaRPr lang="en-US" dirty="0"/>
          </a:p>
          <a:p>
            <a:pPr lvl="2"/>
            <a:r>
              <a:rPr lang="en-US" dirty="0">
                <a:hlinkClick r:id="rId7"/>
              </a:rPr>
              <a:t>Global Invisible Theatre </a:t>
            </a:r>
            <a:endParaRPr lang="en-US" dirty="0"/>
          </a:p>
          <a:p>
            <a:r>
              <a:rPr lang="en-US" dirty="0">
                <a:hlinkClick r:id="rId8"/>
              </a:rPr>
              <a:t>(b)Ad Trucks</a:t>
            </a:r>
            <a:endParaRPr lang="en-US" dirty="0"/>
          </a:p>
          <a:p>
            <a:pPr lvl="1"/>
            <a:r>
              <a:rPr lang="en-US" dirty="0">
                <a:hlinkClick r:id="rId9"/>
              </a:rPr>
              <a:t>Golden Billboard Award</a:t>
            </a:r>
            <a:endParaRPr lang="en-US" dirty="0"/>
          </a:p>
          <a:p>
            <a:pPr lvl="1"/>
            <a:r>
              <a:rPr lang="en-US" dirty="0">
                <a:hlinkClick r:id="rId10"/>
              </a:rPr>
              <a:t>News Piece</a:t>
            </a:r>
            <a:endParaRPr lang="en-US" dirty="0"/>
          </a:p>
          <a:p>
            <a:r>
              <a:rPr lang="en-US" dirty="0"/>
              <a:t>Chartwells Jam </a:t>
            </a:r>
          </a:p>
          <a:p>
            <a:pPr lvl="1"/>
            <a:r>
              <a:rPr lang="en-US" dirty="0">
                <a:hlinkClick r:id="rId11"/>
              </a:rPr>
              <a:t>New Scheduled Meal Plan</a:t>
            </a:r>
            <a:endParaRPr lang="en-CA" sz="2800" dirty="0">
              <a:hlinkClick r:id="rId12"/>
            </a:endParaRPr>
          </a:p>
          <a:p>
            <a:r>
              <a:rPr lang="en-CA" sz="2800" dirty="0">
                <a:hlinkClick r:id="rId12"/>
              </a:rPr>
              <a:t>Reverend Billy</a:t>
            </a:r>
            <a:endParaRPr lang="en-CA" sz="2800" dirty="0">
              <a:hlinkClick r:id="rId7"/>
            </a:endParaRPr>
          </a:p>
          <a:p>
            <a:r>
              <a:rPr lang="en-CA" sz="2800" dirty="0">
                <a:hlinkClick r:id="rId13"/>
              </a:rPr>
              <a:t>Banksy</a:t>
            </a:r>
            <a:endParaRPr lang="en-CA" sz="2800" dirty="0">
              <a:hlinkClick r:id="rId7"/>
            </a:endParaRPr>
          </a:p>
          <a:p>
            <a:r>
              <a:rPr lang="en-CA" sz="2800" dirty="0">
                <a:hlinkClick r:id="rId14"/>
              </a:rPr>
              <a:t>Culture Jam</a:t>
            </a:r>
            <a:endParaRPr lang="en-CA" sz="2800" dirty="0">
              <a:hlinkClick r:id="rId7"/>
            </a:endParaRPr>
          </a:p>
        </p:txBody>
      </p:sp>
    </p:spTree>
    <p:extLst>
      <p:ext uri="{BB962C8B-B14F-4D97-AF65-F5344CB8AC3E}">
        <p14:creationId xmlns:p14="http://schemas.microsoft.com/office/powerpoint/2010/main" val="17775804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1434</TotalTime>
  <Words>2268</Words>
  <Application>Microsoft Office PowerPoint</Application>
  <PresentationFormat>Widescreen</PresentationFormat>
  <Paragraphs>250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 Unicode MS</vt:lpstr>
      <vt:lpstr>Calibri</vt:lpstr>
      <vt:lpstr>Calibri Light</vt:lpstr>
      <vt:lpstr>Retrospect</vt:lpstr>
      <vt:lpstr>Media, Technology and Politics</vt:lpstr>
      <vt:lpstr>Discussion</vt:lpstr>
      <vt:lpstr>REVIEW – What is Culture and Ideology? </vt:lpstr>
      <vt:lpstr>Mythology and Ideology</vt:lpstr>
      <vt:lpstr>Institutions that Maintain Ideology</vt:lpstr>
      <vt:lpstr>Base and Superstructure</vt:lpstr>
      <vt:lpstr>Hegemony (Nesbitt-Larking, 2009)</vt:lpstr>
      <vt:lpstr>Political Culture, Ideology, and Media</vt:lpstr>
      <vt:lpstr>Counter Ideology – Culture Jamming</vt:lpstr>
      <vt:lpstr>Automatic Thinking – Low Effort Thinking</vt:lpstr>
      <vt:lpstr>SAY THIS WORD OUTLOUD 10 TIMES</vt:lpstr>
      <vt:lpstr>SAY THIS WORD OUTLOUD 10 TIMES</vt:lpstr>
      <vt:lpstr>Answer the following question? </vt:lpstr>
      <vt:lpstr>Information Processing Model</vt:lpstr>
      <vt:lpstr>Accessibility and Priming</vt:lpstr>
      <vt:lpstr>Semantic Processing – Spreading Activation</vt:lpstr>
      <vt:lpstr>The Power of Words</vt:lpstr>
      <vt:lpstr>Semiotics</vt:lpstr>
      <vt:lpstr>Modern Signs and Symbols</vt:lpstr>
      <vt:lpstr>Modern Signs and Symbols</vt:lpstr>
      <vt:lpstr>Modern Signs and Symbols</vt:lpstr>
      <vt:lpstr>Modern Signs and Symbols</vt:lpstr>
      <vt:lpstr>History of Political Economy</vt:lpstr>
      <vt:lpstr>Early Capitalism  (1600 - 1800)</vt:lpstr>
      <vt:lpstr>Middle Capitalism (Late 1800 - 1950)</vt:lpstr>
      <vt:lpstr>Later Capitalism (1950 - today)</vt:lpstr>
      <vt:lpstr>History of Media</vt:lpstr>
      <vt:lpstr>What is Capitalism? Holm (2017) Advertising, Capitalism and Ideology </vt:lpstr>
      <vt:lpstr>What is Capitalism? </vt:lpstr>
      <vt:lpstr>What is Political Economy? Holm (2017) Advertising, Capitalism and Ideology </vt:lpstr>
      <vt:lpstr>How is this Relevant to Media?</vt:lpstr>
      <vt:lpstr>What Are The Three Main Theoretical Perspectives on Ideology – Nesbitt-Larking</vt:lpstr>
      <vt:lpstr>Three Main Theories – Nesbitt-Larking</vt:lpstr>
      <vt:lpstr>Characteristics of ‘Media Shock’(Taras, 2015)</vt:lpstr>
      <vt:lpstr>Discussion</vt:lpstr>
      <vt:lpstr>Concerns Regarding ‘Media Shock’(Taras, 2015)</vt:lpstr>
      <vt:lpstr>Google Technology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102</cp:revision>
  <dcterms:created xsi:type="dcterms:W3CDTF">2016-01-27T06:10:50Z</dcterms:created>
  <dcterms:modified xsi:type="dcterms:W3CDTF">2019-02-15T19:29:41Z</dcterms:modified>
</cp:coreProperties>
</file>