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Lato" panose="020B0604020202020204" charset="0"/>
      <p:regular r:id="rId22"/>
      <p:bold r:id="rId23"/>
      <p:italic r:id="rId24"/>
      <p:boldItalic r:id="rId25"/>
    </p:embeddedFont>
    <p:embeddedFont>
      <p:font typeface="Malgun Gothic" panose="020B0503020000020004" pitchFamily="34" charset="-127"/>
      <p:regular r:id="rId26"/>
      <p:bold r:id="rId27"/>
    </p:embeddedFont>
    <p:embeddedFont>
      <p:font typeface="Ralew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86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t>
            </a:r>
            <a:endParaRPr/>
          </a:p>
          <a:p>
            <a:pPr marL="0" lvl="0" indent="0" algn="l" rtl="0">
              <a:spcBef>
                <a:spcPts val="0"/>
              </a:spcBef>
              <a:spcAft>
                <a:spcPts val="0"/>
              </a:spcAft>
              <a:buNone/>
            </a:pPr>
            <a:endParaRPr/>
          </a:p>
          <a:p>
            <a:pPr marL="0" lvl="0" indent="0" algn="l" rtl="0">
              <a:spcBef>
                <a:spcPts val="0"/>
              </a:spcBef>
              <a:spcAft>
                <a:spcPts val="0"/>
              </a:spcAft>
              <a:buNone/>
            </a:pPr>
            <a:r>
              <a:rPr lang="en"/>
              <a:t>Today we are going to be looking at Chapter 8 of </a:t>
            </a:r>
            <a:r>
              <a:rPr lang="en" i="1"/>
              <a:t>Making other worlds possible</a:t>
            </a:r>
            <a:r>
              <a:rPr lang="en"/>
              <a:t>, diverse economies, ecologies and ethics: Rethinking rural transformation in the Philippines and beyond. We are going to be focusing on how some of the concepts we’ve been discussing in class thus far apply in the rural setting considering the unique challenges of rural life.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Feel free to ask questions throughout</a:t>
            </a:r>
            <a:endParaRPr/>
          </a:p>
          <a:p>
            <a:pPr marL="457200" lvl="0" indent="-298450" algn="l" rtl="0">
              <a:spcBef>
                <a:spcPts val="0"/>
              </a:spcBef>
              <a:spcAft>
                <a:spcPts val="0"/>
              </a:spcAft>
              <a:buSzPts val="1100"/>
              <a:buChar char="-"/>
            </a:pPr>
            <a:r>
              <a:rPr lang="en"/>
              <a:t>How many of you have read or skimmed through the chapter?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d14fb17bb_0_10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d14fb17bb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chemeClr val="lt1"/>
              </a:highlight>
              <a:latin typeface="Lato"/>
              <a:ea typeface="Lato"/>
              <a:cs typeface="Lato"/>
              <a:sym typeface="Lato"/>
            </a:endParaRPr>
          </a:p>
          <a:p>
            <a:pPr marL="0" lvl="0" indent="0" algn="l" rtl="0">
              <a:lnSpc>
                <a:spcPct val="115000"/>
              </a:lnSpc>
              <a:spcBef>
                <a:spcPts val="0"/>
              </a:spcBef>
              <a:spcAft>
                <a:spcPts val="1600"/>
              </a:spcAft>
              <a:buNone/>
            </a:pPr>
            <a:r>
              <a:rPr lang="en" sz="1200">
                <a:highlight>
                  <a:schemeClr val="lt1"/>
                </a:highlight>
                <a:latin typeface="Lato"/>
                <a:ea typeface="Lato"/>
                <a:cs typeface="Lato"/>
                <a:sym typeface="Lato"/>
              </a:rPr>
              <a:t>Alexa</a:t>
            </a:r>
            <a:endParaRPr sz="1200">
              <a:highlight>
                <a:schemeClr val="lt1"/>
              </a:highlight>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2048768ed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2048768e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sz="1150"/>
              <a:t>Alexa</a:t>
            </a:r>
            <a:endParaRPr sz="1150"/>
          </a:p>
          <a:p>
            <a:pPr marL="0" lvl="0" indent="0" algn="l" rtl="0">
              <a:spcBef>
                <a:spcPts val="11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2048768ed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2048768e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d14fb17bb_0_1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d14fb17b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Andrea/Alexa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d14fb17bb_0_10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d14fb17bb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t>
            </a:r>
            <a:endParaRPr/>
          </a:p>
          <a:p>
            <a:pPr marL="0" lvl="0" indent="0" algn="l" rtl="0">
              <a:spcBef>
                <a:spcPts val="0"/>
              </a:spcBef>
              <a:spcAft>
                <a:spcPts val="0"/>
              </a:spcAft>
              <a:buNone/>
            </a:pPr>
            <a:endParaRPr/>
          </a:p>
          <a:p>
            <a:pPr marL="0" lvl="0" indent="0" algn="l" rtl="0">
              <a:spcBef>
                <a:spcPts val="0"/>
              </a:spcBef>
              <a:spcAft>
                <a:spcPts val="0"/>
              </a:spcAft>
              <a:buNone/>
            </a:pPr>
            <a:r>
              <a:rPr lang="en"/>
              <a:t>In order to further our understanding and demonstrate the relevance of this chapter, we’ve decided to look at a case study that is relevant here in Canada. </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a:t>So what is the Arctic Resilience Report?</a:t>
            </a:r>
            <a:endParaRPr/>
          </a:p>
          <a:p>
            <a:pPr marL="0" lvl="0" indent="0" algn="l" rtl="0">
              <a:spcBef>
                <a:spcPts val="0"/>
              </a:spcBef>
              <a:spcAft>
                <a:spcPts val="0"/>
              </a:spcAft>
              <a:buNone/>
            </a:pPr>
            <a:endParaRPr/>
          </a:p>
          <a:p>
            <a:pPr marL="0" lvl="0" indent="0" algn="l" rtl="0">
              <a:spcBef>
                <a:spcPts val="0"/>
              </a:spcBef>
              <a:spcAft>
                <a:spcPts val="0"/>
              </a:spcAft>
              <a:buNone/>
            </a:pPr>
            <a:r>
              <a:rPr lang="en"/>
              <a:t>This report is the result of 5 years of research across eight countries with land rights in the Arctic — Canada, the US, Russia, Scandinavia and Greenland. It is a collaborative effort between Indigenous peoples, allies and researchers.</a:t>
            </a:r>
            <a:endParaRPr/>
          </a:p>
          <a:p>
            <a:pPr marL="0" lvl="0" indent="0" algn="l" rtl="0">
              <a:spcBef>
                <a:spcPts val="0"/>
              </a:spcBef>
              <a:spcAft>
                <a:spcPts val="0"/>
              </a:spcAft>
              <a:buNone/>
            </a:pPr>
            <a:endParaRPr/>
          </a:p>
          <a:p>
            <a:pPr marL="0" lvl="0" indent="0" algn="l" rtl="0">
              <a:spcBef>
                <a:spcPts val="0"/>
              </a:spcBef>
              <a:spcAft>
                <a:spcPts val="0"/>
              </a:spcAft>
              <a:buNone/>
            </a:pPr>
            <a:r>
              <a:rPr lang="en"/>
              <a:t>It’s all about the arctic and the rural and indigenous communities that live there!</a:t>
            </a:r>
            <a:endParaRPr/>
          </a:p>
          <a:p>
            <a:pPr marL="0" lvl="0" indent="0" algn="l" rtl="0">
              <a:spcBef>
                <a:spcPts val="0"/>
              </a:spcBef>
              <a:spcAft>
                <a:spcPts val="0"/>
              </a:spcAft>
              <a:buNone/>
            </a:pPr>
            <a:endParaRPr/>
          </a:p>
          <a:p>
            <a:pPr marL="0" lvl="0" indent="0" algn="l" rtl="0">
              <a:spcBef>
                <a:spcPts val="0"/>
              </a:spcBef>
              <a:spcAft>
                <a:spcPts val="0"/>
              </a:spcAft>
              <a:buNone/>
            </a:pPr>
            <a:r>
              <a:rPr lang="en"/>
              <a:t>One of the reasons we’ve chosen to look at the arctic is because life there is characterized by unpredictable and extreme conditions. The landscape, the seasons and the weather bring enormous, abrupt and sometimes dangerous shifts. Global weather patterns are changing the physical landscape at an alarming rate and this poses fundamental challenges to the way people live. Canada particularly, has historically failed to support the well-being and independence of Indigenous people so this report acts as an important step toward decolonization.</a:t>
            </a:r>
            <a:endParaRPr/>
          </a:p>
          <a:p>
            <a:pPr marL="0" lvl="0" indent="0" algn="l" rtl="0">
              <a:spcBef>
                <a:spcPts val="0"/>
              </a:spcBef>
              <a:spcAft>
                <a:spcPts val="0"/>
              </a:spcAft>
              <a:buNone/>
            </a:pPr>
            <a:endParaRPr/>
          </a:p>
          <a:p>
            <a:pPr marL="0" lvl="0" indent="0" algn="l" rtl="0">
              <a:spcBef>
                <a:spcPts val="0"/>
              </a:spcBef>
              <a:spcAft>
                <a:spcPts val="0"/>
              </a:spcAft>
              <a:buNone/>
            </a:pPr>
            <a:r>
              <a:rPr lang="en"/>
              <a:t>This report is an effort to better understand the nature of Arctic change, including the factors that support resilience and the kinds of choices that strengthen the capacity of populations to adapt</a:t>
            </a:r>
            <a:endParaRPr/>
          </a:p>
          <a:p>
            <a:pPr marL="0" lvl="0" indent="0" algn="l" rtl="0">
              <a:spcBef>
                <a:spcPts val="0"/>
              </a:spcBef>
              <a:spcAft>
                <a:spcPts val="0"/>
              </a:spcAft>
              <a:buNone/>
            </a:pPr>
            <a:endParaRPr/>
          </a:p>
          <a:p>
            <a:pPr marL="0" lvl="0" indent="0" algn="l" rtl="0">
              <a:spcBef>
                <a:spcPts val="0"/>
              </a:spcBef>
              <a:spcAft>
                <a:spcPts val="0"/>
              </a:spcAft>
              <a:buNone/>
            </a:pPr>
            <a:r>
              <a:rPr lang="en"/>
              <a:t>Resilience, including the capacity for rural transformation, has always been crucial to the communities living in the Arctic – and it is even more so amid the rapid changes presently taking place. A key first step towards enhancing resilience across the Arctic is to understand the social, cultural, economic and ecological processes that are already there building or eroding resilience.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2070679c4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2070679c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(Andrea)</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EXPLANATION OF THE CASE STUDIES:</a:t>
            </a:r>
            <a:br>
              <a:rPr lang="en"/>
            </a:br>
            <a:br>
              <a:rPr lang="en"/>
            </a:br>
            <a:r>
              <a:rPr lang="en"/>
              <a:t>This chapter compares 25 case studies where resilience has been maintained or lost, or where transformation has occurred. The case studies demonstrate that indigenous and rural communities in the Arctic have unique and complex ways of reproducing themselves and building better livelihoods and these are intimately rooted in their surroundings.</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r>
              <a:rPr lang="en"/>
              <a:t>The findings have important implications for the design of policies to build resilience in the Arctic that go beyond traditional economic discourse.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r>
              <a:rPr lang="en"/>
              <a:t>In our second activity, I'm going to give you guys a chance to explore some of these cases. But first I need to explain how the case studies were organized and what they signify. The cases were organized according to their resiliency, loss of resiliency and transformation.</a:t>
            </a:r>
            <a:endParaRPr/>
          </a:p>
          <a:p>
            <a:pPr marL="0" lvl="0" indent="0" algn="l" rtl="0">
              <a:spcBef>
                <a:spcPts val="0"/>
              </a:spcBef>
              <a:spcAft>
                <a:spcPts val="0"/>
              </a:spcAft>
              <a:buNone/>
            </a:pPr>
            <a:endParaRPr/>
          </a:p>
          <a:p>
            <a:pPr marL="0" lvl="0" indent="0" algn="l" rtl="0">
              <a:spcBef>
                <a:spcPts val="0"/>
              </a:spcBef>
              <a:spcAft>
                <a:spcPts val="0"/>
              </a:spcAft>
              <a:buNone/>
            </a:pPr>
            <a:r>
              <a:rPr lang="en" b="1"/>
              <a:t>Resiliency</a:t>
            </a:r>
            <a:r>
              <a:rPr lang="en"/>
              <a:t> occurs when  identity, function and structure  is maintained despite disturbances to a community, showing an ability to self-organize, experiment, learn and adapt.</a:t>
            </a:r>
            <a:br>
              <a:rPr lang="en"/>
            </a:br>
            <a:br>
              <a:rPr lang="en" b="1"/>
            </a:br>
            <a:r>
              <a:rPr lang="en" b="1"/>
              <a:t>Loss of resilience</a:t>
            </a:r>
            <a:r>
              <a:rPr lang="en"/>
              <a:t> occurs when identity, function and structure in a community is diminished due to disturbances.</a:t>
            </a:r>
            <a:endParaRPr/>
          </a:p>
          <a:p>
            <a:pPr marL="0" lvl="0" indent="0" algn="l" rtl="0">
              <a:spcBef>
                <a:spcPts val="0"/>
              </a:spcBef>
              <a:spcAft>
                <a:spcPts val="0"/>
              </a:spcAft>
              <a:buNone/>
            </a:pPr>
            <a:br>
              <a:rPr lang="en"/>
            </a:br>
            <a:r>
              <a:rPr lang="en" b="1"/>
              <a:t>Transformation</a:t>
            </a:r>
            <a:r>
              <a:rPr lang="en"/>
              <a:t> occurs when purposeful changes to the identity, function or structure of a community are used to mitigate the effects of disturbances and to better suit the needs of the people.</a:t>
            </a:r>
            <a:endParaRPr/>
          </a:p>
          <a:p>
            <a:pPr marL="0" lvl="0" indent="0" algn="l" rtl="0">
              <a:spcBef>
                <a:spcPts val="0"/>
              </a:spcBef>
              <a:spcAft>
                <a:spcPts val="0"/>
              </a:spcAft>
              <a:buNone/>
            </a:pPr>
            <a:endParaRPr/>
          </a:p>
          <a:p>
            <a:pPr marL="0" lvl="0" indent="0" algn="l" rtl="0">
              <a:spcBef>
                <a:spcPts val="0"/>
              </a:spcBef>
              <a:spcAft>
                <a:spcPts val="0"/>
              </a:spcAft>
              <a:buNone/>
            </a:pPr>
            <a:r>
              <a:rPr lang="en"/>
              <a:t>This categorization is useful because it allows us to learn from both successful and unsuccessful  examples.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d14fb17bb_0_10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d14fb17bb_0_1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t>
            </a:r>
            <a:endParaRPr/>
          </a:p>
          <a:p>
            <a:pPr marL="0" lvl="0" indent="0" algn="l" rtl="0">
              <a:spcBef>
                <a:spcPts val="0"/>
              </a:spcBef>
              <a:spcAft>
                <a:spcPts val="0"/>
              </a:spcAft>
              <a:buNone/>
            </a:pPr>
            <a:endParaRPr/>
          </a:p>
          <a:p>
            <a:pPr marL="0" lvl="0" indent="0" algn="l" rtl="0">
              <a:spcBef>
                <a:spcPts val="0"/>
              </a:spcBef>
              <a:spcAft>
                <a:spcPts val="0"/>
              </a:spcAft>
              <a:buNone/>
            </a:pPr>
            <a:r>
              <a:rPr lang="en" b="1" u="sng"/>
              <a:t>Answers</a:t>
            </a:r>
            <a:r>
              <a:rPr lang="en"/>
              <a:t>:</a:t>
            </a:r>
            <a:endParaRPr/>
          </a:p>
          <a:p>
            <a:pPr marL="0" lvl="0" indent="0" algn="l" rtl="0">
              <a:spcBef>
                <a:spcPts val="0"/>
              </a:spcBef>
              <a:spcAft>
                <a:spcPts val="0"/>
              </a:spcAft>
              <a:buNone/>
            </a:pPr>
            <a:r>
              <a:rPr lang="en"/>
              <a:t>Resilient: </a:t>
            </a:r>
            <a:endParaRPr/>
          </a:p>
          <a:p>
            <a:pPr marL="457200" lvl="0" indent="-298450" algn="l" rtl="0">
              <a:spcBef>
                <a:spcPts val="0"/>
              </a:spcBef>
              <a:spcAft>
                <a:spcPts val="0"/>
              </a:spcAft>
              <a:buSzPts val="1100"/>
              <a:buChar char="-"/>
            </a:pPr>
            <a:r>
              <a:rPr lang="en"/>
              <a:t>Yupik whaling, Savoonga, Alaska</a:t>
            </a:r>
            <a:endParaRPr/>
          </a:p>
          <a:p>
            <a:pPr marL="457200" lvl="0" indent="-298450" algn="l" rtl="0">
              <a:spcBef>
                <a:spcPts val="0"/>
              </a:spcBef>
              <a:spcAft>
                <a:spcPts val="0"/>
              </a:spcAft>
              <a:buSzPts val="1100"/>
              <a:buChar char="-"/>
            </a:pPr>
            <a:r>
              <a:rPr lang="en"/>
              <a:t>Reindeer herding, Yamal Peninsula, Russia</a:t>
            </a:r>
            <a:endParaRPr/>
          </a:p>
          <a:p>
            <a:pPr marL="457200" lvl="0" indent="-298450" algn="l" rtl="0">
              <a:spcBef>
                <a:spcPts val="0"/>
              </a:spcBef>
              <a:spcAft>
                <a:spcPts val="0"/>
              </a:spcAft>
              <a:buSzPts val="1100"/>
              <a:buChar char="-"/>
            </a:pPr>
            <a:r>
              <a:rPr lang="en"/>
              <a:t>Sheep farming and reindeer herding, Unjarga/Nesseby, Norway</a:t>
            </a:r>
            <a:endParaRPr/>
          </a:p>
          <a:p>
            <a:pPr marL="0" lvl="0" indent="0" algn="l" rtl="0">
              <a:spcBef>
                <a:spcPts val="0"/>
              </a:spcBef>
              <a:spcAft>
                <a:spcPts val="0"/>
              </a:spcAft>
              <a:buNone/>
            </a:pPr>
            <a:r>
              <a:rPr lang="en"/>
              <a:t>Non-resilient: </a:t>
            </a:r>
            <a:endParaRPr/>
          </a:p>
          <a:p>
            <a:pPr marL="457200" lvl="0" indent="-298450" algn="l" rtl="0">
              <a:spcBef>
                <a:spcPts val="0"/>
              </a:spcBef>
              <a:spcAft>
                <a:spcPts val="0"/>
              </a:spcAft>
              <a:buSzPts val="1100"/>
              <a:buChar char="-"/>
            </a:pPr>
            <a:r>
              <a:rPr lang="en"/>
              <a:t>Seal industry, Great Northern Peninsula, Newfoundland</a:t>
            </a:r>
            <a:endParaRPr/>
          </a:p>
          <a:p>
            <a:pPr marL="457200" lvl="0" indent="-298450" algn="l" rtl="0">
              <a:spcBef>
                <a:spcPts val="0"/>
              </a:spcBef>
              <a:spcAft>
                <a:spcPts val="0"/>
              </a:spcAft>
              <a:buSzPts val="1100"/>
              <a:buChar char="-"/>
            </a:pPr>
            <a:r>
              <a:rPr lang="en"/>
              <a:t>Cod fishery, Great Northern Peninsula, Newfoundland</a:t>
            </a:r>
            <a:endParaRPr/>
          </a:p>
          <a:p>
            <a:pPr marL="0" lvl="0" indent="0" algn="l" rtl="0">
              <a:spcBef>
                <a:spcPts val="0"/>
              </a:spcBef>
              <a:spcAft>
                <a:spcPts val="0"/>
              </a:spcAft>
              <a:buNone/>
            </a:pPr>
            <a:r>
              <a:rPr lang="en"/>
              <a:t>Transformation:</a:t>
            </a:r>
            <a:endParaRPr/>
          </a:p>
          <a:p>
            <a:pPr marL="457200" lvl="0" indent="-298450" algn="l" rtl="0">
              <a:spcBef>
                <a:spcPts val="0"/>
              </a:spcBef>
              <a:spcAft>
                <a:spcPts val="0"/>
              </a:spcAft>
              <a:buSzPts val="1100"/>
              <a:buChar char="-"/>
            </a:pPr>
            <a:r>
              <a:rPr lang="en"/>
              <a:t>Hunting and art, Cape Dorset, Nunavut</a:t>
            </a:r>
            <a:endParaRPr/>
          </a:p>
          <a:p>
            <a:pPr marL="457200" lvl="0" indent="-298450" algn="l" rtl="0">
              <a:spcBef>
                <a:spcPts val="0"/>
              </a:spcBef>
              <a:spcAft>
                <a:spcPts val="0"/>
              </a:spcAft>
              <a:buSzPts val="1100"/>
              <a:buChar char="-"/>
            </a:pPr>
            <a:r>
              <a:rPr lang="en"/>
              <a:t>Food security in an Arctic Inuit community, Igloolik, Nunavut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2048768ed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2048768ed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a:t>KEY FINDINGS FROM THE REPORT AND CONCLUSION OF ACTIVITY:</a:t>
            </a:r>
            <a:endParaRPr/>
          </a:p>
          <a:p>
            <a:pPr marL="0" lvl="0" indent="0" algn="l" rtl="0">
              <a:spcBef>
                <a:spcPts val="0"/>
              </a:spcBef>
              <a:spcAft>
                <a:spcPts val="0"/>
              </a:spcAft>
              <a:buClr>
                <a:srgbClr val="000000"/>
              </a:buClr>
              <a:buSzPts val="1100"/>
              <a:buFont typeface="Arial"/>
              <a:buNone/>
            </a:pPr>
            <a:r>
              <a:rPr lang="en"/>
              <a:t>One of the most important factors for resilience in the Arctic is the ability of people to self-organize. When this ability is denied, there is a loss of resilience. Self-organization requires knowledge, monitoring, and the ability of communities to define problems, create a plan and follow through with implementation.</a:t>
            </a:r>
            <a:endParaRPr/>
          </a:p>
          <a:p>
            <a:pPr marL="0" lvl="0" indent="0" algn="l" rtl="0">
              <a:spcBef>
                <a:spcPts val="0"/>
              </a:spcBef>
              <a:spcAft>
                <a:spcPts val="0"/>
              </a:spcAft>
              <a:buClr>
                <a:srgbClr val="000000"/>
              </a:buClr>
              <a:buSzPts val="1100"/>
              <a:buFont typeface="Arial"/>
              <a:buNone/>
            </a:pPr>
            <a:r>
              <a:rPr lang="en"/>
              <a:t>   </a:t>
            </a:r>
            <a:endParaRPr/>
          </a:p>
          <a:p>
            <a:pPr marL="0" lvl="0" indent="0" algn="l" rtl="0">
              <a:spcBef>
                <a:spcPts val="0"/>
              </a:spcBef>
              <a:spcAft>
                <a:spcPts val="0"/>
              </a:spcAft>
              <a:buClr>
                <a:srgbClr val="000000"/>
              </a:buClr>
              <a:buSzPts val="1100"/>
              <a:buFont typeface="Arial"/>
              <a:buNone/>
            </a:pPr>
            <a:r>
              <a:rPr lang="en"/>
              <a:t>• Historically, many policies of Arctic nations have eroded and restricted self-organization, but adopting new policies that enable and support this can rebuild resilience.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 additional factors that contribute to resilience include the ability of people to navigate change and uncertainty, nurture diversity, and learn by combining different types of knowledge.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 There are multiple examples of Arctic people transforming how they live and connect to nature while maintaining their identity. Several cases of communities developing new forms of art, food production and tourism were observed in the case studies.</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In the end, Arctic nations should invest in supporting initiatives that enable local people to construct their own resilient futures using their traditional and local knowledge of the land.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d14fb17bb_0_10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d14fb17bb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Alexa</a:t>
            </a:r>
            <a:endParaRPr sz="1300">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d14fb17b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d14fb17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14fb17b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14fb17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d14fb17bb_0_10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d14fb17bb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(Andrea)</a:t>
            </a:r>
            <a:endParaRPr/>
          </a:p>
          <a:p>
            <a:pPr marL="0" lvl="0" indent="0" algn="l" rtl="0">
              <a:lnSpc>
                <a:spcPct val="115000"/>
              </a:lnSpc>
              <a:spcBef>
                <a:spcPts val="0"/>
              </a:spcBef>
              <a:spcAft>
                <a:spcPts val="0"/>
              </a:spcAft>
              <a:buClr>
                <a:srgbClr val="000000"/>
              </a:buClr>
              <a:buSzPts val="1100"/>
              <a:buFont typeface="Arial"/>
              <a:buNone/>
            </a:pPr>
            <a:endParaRPr/>
          </a:p>
          <a:p>
            <a:pPr marL="457200" lvl="0" indent="-228600" algn="l" rtl="0">
              <a:lnSpc>
                <a:spcPct val="115000"/>
              </a:lnSpc>
              <a:spcBef>
                <a:spcPts val="0"/>
              </a:spcBef>
              <a:spcAft>
                <a:spcPts val="0"/>
              </a:spcAft>
              <a:buClr>
                <a:srgbClr val="000000"/>
              </a:buClr>
              <a:buSzPts val="1100"/>
              <a:buFont typeface="Arial"/>
              <a:buNone/>
            </a:pPr>
            <a:r>
              <a:rPr lang="en"/>
              <a:t>&gt; </a:t>
            </a:r>
            <a:r>
              <a:rPr lang="en" sz="700">
                <a:latin typeface="Times New Roman"/>
                <a:ea typeface="Times New Roman"/>
                <a:cs typeface="Times New Roman"/>
                <a:sym typeface="Times New Roman"/>
              </a:rPr>
              <a:t> </a:t>
            </a:r>
            <a:r>
              <a:rPr lang="en"/>
              <a:t>What is rural?</a:t>
            </a:r>
            <a:endParaRPr/>
          </a:p>
          <a:p>
            <a:pPr marL="457200" lvl="0" indent="-298450" algn="l" rtl="0">
              <a:lnSpc>
                <a:spcPct val="115000"/>
              </a:lnSpc>
              <a:spcBef>
                <a:spcPts val="0"/>
              </a:spcBef>
              <a:spcAft>
                <a:spcPts val="0"/>
              </a:spcAft>
              <a:buSzPts val="1100"/>
              <a:buChar char="-"/>
            </a:pPr>
            <a:r>
              <a:rPr lang="en"/>
              <a:t>Pose question to the class.</a:t>
            </a:r>
            <a:endParaRPr/>
          </a:p>
          <a:p>
            <a:pPr marL="914400" lvl="0" indent="-228600" algn="l" rtl="0">
              <a:lnSpc>
                <a:spcPct val="115000"/>
              </a:lnSpc>
              <a:spcBef>
                <a:spcPts val="0"/>
              </a:spcBef>
              <a:spcAft>
                <a:spcPts val="0"/>
              </a:spcAft>
              <a:buClr>
                <a:srgbClr val="000000"/>
              </a:buClr>
              <a:buSzPts val="1100"/>
              <a:buFont typeface="Arial"/>
              <a:buNone/>
            </a:pPr>
            <a:r>
              <a:rPr lang="en"/>
              <a:t>-</a:t>
            </a:r>
            <a:r>
              <a:rPr lang="en" sz="700"/>
              <a:t>          </a:t>
            </a:r>
            <a:r>
              <a:rPr lang="en"/>
              <a:t>There are many assumptions about what rural economies are capable of. They are often assumed to be primarily agriculture-based, underdeveloped, restrained to local economies, maybe even informal.</a:t>
            </a:r>
            <a:endParaRPr/>
          </a:p>
          <a:p>
            <a:pPr marL="914400" lvl="0" indent="-228600" algn="l" rtl="0">
              <a:lnSpc>
                <a:spcPct val="115000"/>
              </a:lnSpc>
              <a:spcBef>
                <a:spcPts val="0"/>
              </a:spcBef>
              <a:spcAft>
                <a:spcPts val="0"/>
              </a:spcAft>
              <a:buClr>
                <a:srgbClr val="000000"/>
              </a:buClr>
              <a:buSzPts val="1100"/>
              <a:buFont typeface="Arial"/>
              <a:buNone/>
            </a:pPr>
            <a:r>
              <a:rPr lang="en"/>
              <a:t>-</a:t>
            </a:r>
            <a:r>
              <a:rPr lang="en" sz="700"/>
              <a:t>          </a:t>
            </a:r>
            <a:r>
              <a:rPr lang="en"/>
              <a:t>The truth however is that rural places have diverse economies with a potentially global reach. And they can be formal, </a:t>
            </a:r>
            <a:r>
              <a:rPr lang="en" i="1"/>
              <a:t>and </a:t>
            </a:r>
            <a:r>
              <a:rPr lang="en"/>
              <a:t>they can be advanced.</a:t>
            </a:r>
            <a:endParaRPr/>
          </a:p>
          <a:p>
            <a:pPr marL="914400" lvl="0" indent="-228600" algn="l" rtl="0">
              <a:lnSpc>
                <a:spcPct val="115000"/>
              </a:lnSpc>
              <a:spcBef>
                <a:spcPts val="0"/>
              </a:spcBef>
              <a:spcAft>
                <a:spcPts val="0"/>
              </a:spcAft>
              <a:buClr>
                <a:srgbClr val="000000"/>
              </a:buClr>
              <a:buSzPts val="1100"/>
              <a:buFont typeface="Arial"/>
              <a:buNone/>
            </a:pPr>
            <a:r>
              <a:rPr lang="en"/>
              <a:t>-</a:t>
            </a:r>
            <a:r>
              <a:rPr lang="en" sz="700"/>
              <a:t>          </a:t>
            </a:r>
            <a:r>
              <a:rPr lang="en"/>
              <a:t>The point is they can be very diverse and dynamic.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d14fb17bb_0_10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d14fb17bb_0_1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0"/>
              </a:spcAft>
              <a:buNone/>
            </a:pPr>
            <a:r>
              <a:rPr lang="en"/>
              <a:t>·	(Andrea)</a:t>
            </a:r>
            <a:endParaRPr/>
          </a:p>
          <a:p>
            <a:pPr marL="0" lvl="0" indent="-228600" algn="l" rtl="0">
              <a:lnSpc>
                <a:spcPct val="115000"/>
              </a:lnSpc>
              <a:spcBef>
                <a:spcPts val="0"/>
              </a:spcBef>
              <a:spcAft>
                <a:spcPts val="0"/>
              </a:spcAft>
              <a:buNone/>
            </a:pPr>
            <a:endParaRPr/>
          </a:p>
          <a:p>
            <a:pPr marL="914400" lvl="0" indent="-228600" algn="l" rtl="0">
              <a:lnSpc>
                <a:spcPct val="115000"/>
              </a:lnSpc>
              <a:spcBef>
                <a:spcPts val="0"/>
              </a:spcBef>
              <a:spcAft>
                <a:spcPts val="0"/>
              </a:spcAft>
              <a:buNone/>
            </a:pPr>
            <a:r>
              <a:rPr lang="en"/>
              <a:t>&gt;</a:t>
            </a:r>
            <a:r>
              <a:rPr lang="en" sz="700">
                <a:latin typeface="Times New Roman"/>
                <a:ea typeface="Times New Roman"/>
                <a:cs typeface="Times New Roman"/>
                <a:sym typeface="Times New Roman"/>
              </a:rPr>
              <a:t> </a:t>
            </a:r>
            <a:r>
              <a:rPr lang="en"/>
              <a:t>This brings us to our next point and this is Performativity. This is a concept that the chapter makes a point of being really cognizant about. Performativity is just a fancy word for the power of language to effect change in the world. It’s a theory that stresses that language does not simply describe the world but may also function as a form of social action.</a:t>
            </a:r>
            <a:endParaRPr/>
          </a:p>
          <a:p>
            <a:pPr marL="1371600" lvl="0" indent="-228600" algn="l" rtl="0">
              <a:lnSpc>
                <a:spcPct val="115000"/>
              </a:lnSpc>
              <a:spcBef>
                <a:spcPts val="0"/>
              </a:spcBef>
              <a:spcAft>
                <a:spcPts val="0"/>
              </a:spcAft>
              <a:buNone/>
            </a:pPr>
            <a:r>
              <a:rPr lang="en"/>
              <a:t>-</a:t>
            </a:r>
            <a:r>
              <a:rPr lang="en" sz="700"/>
              <a:t>          </a:t>
            </a:r>
            <a:r>
              <a:rPr lang="en"/>
              <a:t>The point the authors are trying to make here is that they want to challenge the rationale behind our portrayal of rural identity and dynamics</a:t>
            </a:r>
            <a:endParaRPr/>
          </a:p>
          <a:p>
            <a:pPr marL="1371600" lvl="0" indent="-228600" algn="l" rtl="0">
              <a:lnSpc>
                <a:spcPct val="115000"/>
              </a:lnSpc>
              <a:spcBef>
                <a:spcPts val="0"/>
              </a:spcBef>
              <a:spcAft>
                <a:spcPts val="0"/>
              </a:spcAft>
              <a:buNone/>
            </a:pPr>
            <a:r>
              <a:rPr lang="en"/>
              <a:t>-</a:t>
            </a:r>
            <a:r>
              <a:rPr lang="en" sz="700"/>
              <a:t>          </a:t>
            </a:r>
            <a:r>
              <a:rPr lang="en"/>
              <a:t>They want to challenge the effects of these portrayals. So, how have these discourses interfered with rural development, what is the result and what could have been the result without such interference. And how can we counter this interference by allowing other discourses to come through unhindered and unburdened?</a:t>
            </a:r>
            <a:endParaRPr/>
          </a:p>
          <a:p>
            <a:pPr marL="1371600" lvl="0" indent="-228600" algn="l" rtl="0">
              <a:lnSpc>
                <a:spcPct val="115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2070679c4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2070679c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(Andrea)</a:t>
            </a:r>
            <a:endParaRPr/>
          </a:p>
          <a:p>
            <a:pPr marL="914400" lvl="0" indent="-228600" algn="l" rtl="0">
              <a:lnSpc>
                <a:spcPct val="115000"/>
              </a:lnSpc>
              <a:spcBef>
                <a:spcPts val="0"/>
              </a:spcBef>
              <a:spcAft>
                <a:spcPts val="0"/>
              </a:spcAft>
              <a:buClr>
                <a:srgbClr val="000000"/>
              </a:buClr>
              <a:buSzPts val="1100"/>
              <a:buFont typeface="Arial"/>
              <a:buNone/>
            </a:pPr>
            <a:r>
              <a:rPr lang="en"/>
              <a:t>&gt;</a:t>
            </a:r>
            <a:r>
              <a:rPr lang="en" sz="700">
                <a:latin typeface="Times New Roman"/>
                <a:ea typeface="Times New Roman"/>
                <a:cs typeface="Times New Roman"/>
                <a:sym typeface="Times New Roman"/>
              </a:rPr>
              <a:t> </a:t>
            </a:r>
            <a:r>
              <a:rPr lang="en"/>
              <a:t>That being said, now that we are aware of the effect of discourse, we ask what </a:t>
            </a:r>
            <a:r>
              <a:rPr lang="en" i="1"/>
              <a:t>does</a:t>
            </a:r>
            <a:r>
              <a:rPr lang="en"/>
              <a:t> determine rural change? What is the </a:t>
            </a:r>
            <a:r>
              <a:rPr lang="en" i="1"/>
              <a:t>discourse</a:t>
            </a:r>
            <a:r>
              <a:rPr lang="en"/>
              <a:t> of change and what is the </a:t>
            </a:r>
            <a:r>
              <a:rPr lang="en" i="1"/>
              <a:t>reality</a:t>
            </a:r>
            <a:r>
              <a:rPr lang="en"/>
              <a:t> of change? In order to understand the reality, we have to understand what dominates the discourse. So that’s why we’ve divided rural processes into two categories. On the left, what</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 Often what comes through are unidirectional processes and these are associated with the international expansion of the capitalist growth machine. We have many processes here some of which are discussed by Erik Olin Wright in his critiques of capitalism.</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Commoditization – which is the privatization of land and resources</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Proletarianization – which means we privatize the means of production and turn everyone into workers§</a:t>
            </a:r>
            <a:r>
              <a:rPr lang="en" sz="700">
                <a:latin typeface="Times New Roman"/>
                <a:ea typeface="Times New Roman"/>
                <a:cs typeface="Times New Roman"/>
                <a:sym typeface="Times New Roman"/>
              </a:rPr>
              <a:t>  </a:t>
            </a:r>
            <a:r>
              <a:rPr lang="en"/>
              <a:t>Agricultural mechanization – which are technological advances in agriculture</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Modernization – which means that we are constantly innovating and upgrading our built infrastructure and our modes of production</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Monetization – which means we seek to convert all available resources and assets into revenue</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Out-migration – which means we lose strong, able, creative workers to external economies and we often see that they become indentured migrant workers</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Furthermore we see transitions of rural economies from:</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Nonmarket to market</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Agriculture to industry</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Rural to urban</a:t>
            </a:r>
            <a:endParaRPr/>
          </a:p>
          <a:p>
            <a:pPr marL="914400" lvl="0" indent="-228600" algn="l" rtl="0">
              <a:lnSpc>
                <a:spcPct val="115000"/>
              </a:lnSpc>
              <a:spcBef>
                <a:spcPts val="0"/>
              </a:spcBef>
              <a:spcAft>
                <a:spcPts val="0"/>
              </a:spcAft>
              <a:buClr>
                <a:srgbClr val="000000"/>
              </a:buClr>
              <a:buSzPts val="1100"/>
              <a:buFont typeface="Arial"/>
              <a:buNone/>
            </a:pPr>
            <a:r>
              <a:rPr lang="en"/>
              <a:t>&gt;</a:t>
            </a:r>
            <a:r>
              <a:rPr lang="en" sz="700">
                <a:latin typeface="Times New Roman"/>
                <a:ea typeface="Times New Roman"/>
                <a:cs typeface="Times New Roman"/>
                <a:sym typeface="Times New Roman"/>
              </a:rPr>
              <a:t> </a:t>
            </a:r>
            <a:r>
              <a:rPr lang="en"/>
              <a:t>So, how do these “determinants” undermine the resilience of rural communities?</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We see that all of these processes </a:t>
            </a:r>
            <a:r>
              <a:rPr lang="en" i="1"/>
              <a:t>assume</a:t>
            </a:r>
            <a:r>
              <a:rPr lang="en" b="1"/>
              <a:t> </a:t>
            </a:r>
            <a:r>
              <a:rPr lang="en"/>
              <a:t>that there is only </a:t>
            </a:r>
            <a:r>
              <a:rPr lang="en" i="1"/>
              <a:t>one </a:t>
            </a:r>
            <a:r>
              <a:rPr lang="en"/>
              <a:t>way forward and that is toward a </a:t>
            </a:r>
            <a:r>
              <a:rPr lang="en" i="1"/>
              <a:t>more developed</a:t>
            </a:r>
            <a:r>
              <a:rPr lang="en"/>
              <a:t> form of capitalism</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So, what the authors of this chapter argue, is that we need to allow alternative dynamics to make gains and these are the processes on the right. We have:</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Ecological dynamics – which deals with nature’s systems, these are systems that are millions of years old and therefore might actually know a thing or two about survival</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Ethical dynamics – which are forces of transformation that are informed by ecological and cultural </a:t>
            </a:r>
            <a:r>
              <a:rPr lang="en" i="1"/>
              <a:t>moral </a:t>
            </a:r>
            <a:r>
              <a:rPr lang="en"/>
              <a:t>principles. This is how communities are inspired by their environment and their cultural history to maintain their livelihoods.</a:t>
            </a:r>
            <a:endParaRPr/>
          </a:p>
          <a:p>
            <a:pPr marL="1828800" lvl="0" indent="-228600" algn="l" rtl="0">
              <a:lnSpc>
                <a:spcPct val="115000"/>
              </a:lnSpc>
              <a:spcBef>
                <a:spcPts val="0"/>
              </a:spcBef>
              <a:spcAft>
                <a:spcPts val="0"/>
              </a:spcAft>
              <a:buClr>
                <a:srgbClr val="000000"/>
              </a:buClr>
              <a:buSzPts val="1100"/>
              <a:buFont typeface="Arial"/>
              <a:buNone/>
            </a:pPr>
            <a:r>
              <a:rPr lang="en"/>
              <a:t>§</a:t>
            </a:r>
            <a:r>
              <a:rPr lang="en" sz="700">
                <a:latin typeface="Times New Roman"/>
                <a:ea typeface="Times New Roman"/>
                <a:cs typeface="Times New Roman"/>
                <a:sym typeface="Times New Roman"/>
              </a:rPr>
              <a:t>  </a:t>
            </a:r>
            <a:r>
              <a:rPr lang="en"/>
              <a:t>Economic dynamics - which encompasses diverse economic opportunities in rural areas and doesn’t pigeonhole anyone or any region.</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d14fb17bb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d14fb17bb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a:t>
            </a:r>
            <a:endParaRPr/>
          </a:p>
          <a:p>
            <a:pPr marL="0" lvl="0" indent="0" algn="l" rtl="0">
              <a:spcBef>
                <a:spcPts val="0"/>
              </a:spcBef>
              <a:spcAft>
                <a:spcPts val="0"/>
              </a:spcAft>
              <a:buNone/>
            </a:pPr>
            <a:endParaRPr/>
          </a:p>
          <a:p>
            <a:pPr marL="0" lvl="0" indent="0" algn="l" rtl="0">
              <a:spcBef>
                <a:spcPts val="0"/>
              </a:spcBef>
              <a:spcAft>
                <a:spcPts val="0"/>
              </a:spcAft>
              <a:buNone/>
            </a:pPr>
            <a:r>
              <a:rPr lang="en"/>
              <a:t>That was an introduction with a lot information and some new concepts to absorb so let’s take a step back and look at the central claims of the chapter.</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 chapter asks:  Can we reframe rural identity and dynamics to create more resilient communities?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And to answer its own question, the chapter argues that traditional economics has historically ignored the natural environment and often interferes with alternative economic approaches that are more sustainable. By changing the language of traditional rural economics, alternative strategies can be put forward on even ground. This will help strengthen resilience in rural communities and offer better standards of living and wellbeing.</a:t>
            </a: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d14fb17bb_0_1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d14fb17bb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(Andrea)</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Now we are going to talk about some of the theories and approaches that the chapter covers starting with Robert Chambers’ ecological theory. This theory stems from ecological understandings of natural systems. In nature, biodiversity provides ecosystems with resilient natural processes that allow a greater potential for recovery from natural and unnatural disturbances. This is known as “resiliency” and can also be applied to humans, suggesting that increased diversity social reproduction strategies allows for increased biological, social, cultural and economic resilience. This means:</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Reduce vulnerability</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Greater wellbeing</a:t>
            </a:r>
            <a:endParaRPr/>
          </a:p>
          <a:p>
            <a:pPr marL="1371600" lvl="0" indent="-228600" algn="l" rtl="0">
              <a:lnSpc>
                <a:spcPct val="115000"/>
              </a:lnSpc>
              <a:spcBef>
                <a:spcPts val="0"/>
              </a:spcBef>
              <a:spcAft>
                <a:spcPts val="0"/>
              </a:spcAft>
              <a:buClr>
                <a:srgbClr val="000000"/>
              </a:buClr>
              <a:buSzPts val="1100"/>
              <a:buFont typeface="Arial"/>
              <a:buNone/>
            </a:pPr>
            <a:r>
              <a:rPr lang="en"/>
              <a:t>-</a:t>
            </a:r>
            <a:r>
              <a:rPr lang="en" sz="700"/>
              <a:t>          </a:t>
            </a:r>
            <a:r>
              <a:rPr lang="en"/>
              <a:t>Independence</a:t>
            </a:r>
            <a:endParaRPr/>
          </a:p>
          <a:p>
            <a:pPr marL="1371600" lvl="0" indent="-228600" algn="l" rtl="0">
              <a:lnSpc>
                <a:spcPct val="115000"/>
              </a:lnSpc>
              <a:spcBef>
                <a:spcPts val="0"/>
              </a:spcBef>
              <a:spcAft>
                <a:spcPts val="0"/>
              </a:spcAft>
              <a:buNone/>
            </a:pPr>
            <a:r>
              <a:rPr lang="en"/>
              <a:t>-</a:t>
            </a:r>
            <a:r>
              <a:rPr lang="en" sz="700"/>
              <a:t>          </a:t>
            </a:r>
            <a:r>
              <a:rPr lang="en"/>
              <a:t>Happier individual experiences</a:t>
            </a:r>
            <a:endParaRPr/>
          </a:p>
          <a:p>
            <a:pPr marL="1371600" lvl="0" indent="-228600" algn="l" rtl="0">
              <a:lnSpc>
                <a:spcPct val="115000"/>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d14fb17bb_0_10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d14fb17bb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(Andrea)</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The ecological theory inspired a number of approaches that the chapter discusses. One of them is the SLA.</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Sustainable Livelihoods Approach:</a:t>
            </a:r>
            <a:endParaRPr/>
          </a:p>
          <a:p>
            <a:pPr marL="914400" lvl="0" indent="-228600" algn="l" rtl="0">
              <a:lnSpc>
                <a:spcPct val="115000"/>
              </a:lnSpc>
              <a:spcBef>
                <a:spcPts val="0"/>
              </a:spcBef>
              <a:spcAft>
                <a:spcPts val="0"/>
              </a:spcAft>
              <a:buClr>
                <a:srgbClr val="000000"/>
              </a:buClr>
              <a:buSzPts val="1100"/>
              <a:buFont typeface="Arial"/>
              <a:buNone/>
            </a:pPr>
            <a:r>
              <a:rPr lang="en"/>
              <a:t>&gt; A practically and theoretically based approach to intervention that looks at “the multiple livelihood practices engaged in by poor rural households”</a:t>
            </a:r>
            <a:endParaRPr/>
          </a:p>
          <a:p>
            <a:pPr marL="914400" lvl="0" indent="-228600" algn="l" rtl="0">
              <a:lnSpc>
                <a:spcPct val="115000"/>
              </a:lnSpc>
              <a:spcBef>
                <a:spcPts val="0"/>
              </a:spcBef>
              <a:spcAft>
                <a:spcPts val="0"/>
              </a:spcAft>
              <a:buClr>
                <a:srgbClr val="000000"/>
              </a:buClr>
              <a:buSzPts val="1100"/>
              <a:buFont typeface="Arial"/>
              <a:buNone/>
            </a:pPr>
            <a:endParaRPr/>
          </a:p>
          <a:p>
            <a:pPr marL="914400" lvl="0" indent="-228600" algn="l" rtl="0">
              <a:lnSpc>
                <a:spcPct val="115000"/>
              </a:lnSpc>
              <a:spcBef>
                <a:spcPts val="0"/>
              </a:spcBef>
              <a:spcAft>
                <a:spcPts val="0"/>
              </a:spcAft>
              <a:buClr>
                <a:srgbClr val="000000"/>
              </a:buClr>
              <a:buSzPts val="1100"/>
              <a:buFont typeface="Arial"/>
              <a:buNone/>
            </a:pPr>
            <a:r>
              <a:rPr lang="en"/>
              <a:t>However, the authors of the chapter found that this approach was inadequate and did not go into enough depth. For example they critique</a:t>
            </a:r>
            <a:r>
              <a:rPr lang="en" b="1"/>
              <a:t> </a:t>
            </a:r>
            <a:r>
              <a:rPr lang="en"/>
              <a:t>SLA for its:</a:t>
            </a:r>
            <a:endParaRPr/>
          </a:p>
          <a:p>
            <a:pPr marL="914400" lvl="0" indent="-228600" algn="l" rtl="0">
              <a:lnSpc>
                <a:spcPct val="115000"/>
              </a:lnSpc>
              <a:spcBef>
                <a:spcPts val="0"/>
              </a:spcBef>
              <a:spcAft>
                <a:spcPts val="0"/>
              </a:spcAft>
              <a:buClr>
                <a:srgbClr val="000000"/>
              </a:buClr>
              <a:buSzPts val="1100"/>
              <a:buFont typeface="Arial"/>
              <a:buNone/>
            </a:pPr>
            <a:r>
              <a:rPr lang="en"/>
              <a:t>&gt; representation of rural communities in terms of trade-offs between the five “</a:t>
            </a:r>
            <a:r>
              <a:rPr lang="en" i="1"/>
              <a:t>capitals</a:t>
            </a:r>
            <a:r>
              <a:rPr lang="en"/>
              <a:t>” – natural, physical, financial, human and social</a:t>
            </a:r>
            <a:endParaRPr/>
          </a:p>
          <a:p>
            <a:pPr marL="1371600" lvl="0" indent="-228600" algn="l" rtl="0">
              <a:lnSpc>
                <a:spcPct val="115000"/>
              </a:lnSpc>
              <a:spcBef>
                <a:spcPts val="0"/>
              </a:spcBef>
              <a:spcAft>
                <a:spcPts val="0"/>
              </a:spcAft>
              <a:buClr>
                <a:srgbClr val="000000"/>
              </a:buClr>
              <a:buSzPts val="1100"/>
              <a:buFont typeface="Arial"/>
              <a:buNone/>
            </a:pPr>
            <a:r>
              <a:rPr lang="en"/>
              <a:t>-          methods often promote the strengthening of these five capitals and reaffirm the capitalist paradigm</a:t>
            </a:r>
            <a:endParaRPr/>
          </a:p>
          <a:p>
            <a:pPr marL="914400" lvl="0" indent="-228600" algn="l" rtl="0">
              <a:lnSpc>
                <a:spcPct val="115000"/>
              </a:lnSpc>
              <a:spcBef>
                <a:spcPts val="0"/>
              </a:spcBef>
              <a:spcAft>
                <a:spcPts val="0"/>
              </a:spcAft>
              <a:buClr>
                <a:srgbClr val="000000"/>
              </a:buClr>
              <a:buSzPts val="1100"/>
              <a:buFont typeface="Arial"/>
              <a:buNone/>
            </a:pPr>
            <a:r>
              <a:rPr lang="en"/>
              <a:t>&gt; still uses unidirectional logic</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d14fb17bb_0_10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d14fb17bb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sz="1150">
                <a:latin typeface="Malgun Gothic"/>
                <a:ea typeface="Malgun Gothic"/>
                <a:cs typeface="Malgun Gothic"/>
                <a:sym typeface="Malgun Gothic"/>
              </a:rPr>
              <a:t>Alexa</a:t>
            </a:r>
            <a:endParaRPr sz="1150">
              <a:latin typeface="Malgun Gothic"/>
              <a:ea typeface="Malgun Gothic"/>
              <a:cs typeface="Malgun Gothic"/>
              <a:sym typeface="Malgun Gothic"/>
            </a:endParaRPr>
          </a:p>
          <a:p>
            <a:pPr marL="0" lvl="0" indent="0" algn="l" rtl="0">
              <a:lnSpc>
                <a:spcPct val="115000"/>
              </a:lnSpc>
              <a:spcBef>
                <a:spcPts val="1100"/>
              </a:spcBef>
              <a:spcAft>
                <a:spcPts val="0"/>
              </a:spcAft>
              <a:buNone/>
            </a:pPr>
            <a:endParaRPr sz="1150">
              <a:latin typeface="Malgun Gothic"/>
              <a:ea typeface="Malgun Gothic"/>
              <a:cs typeface="Malgun Gothic"/>
              <a:sym typeface="Malgun Gothic"/>
            </a:endParaRPr>
          </a:p>
          <a:p>
            <a:pPr marL="457200" lvl="0" indent="0" algn="l" rtl="0">
              <a:lnSpc>
                <a:spcPct val="115000"/>
              </a:lnSpc>
              <a:spcBef>
                <a:spcPts val="1100"/>
              </a:spcBef>
              <a:spcAft>
                <a:spcPts val="0"/>
              </a:spcAft>
              <a:buNone/>
            </a:pPr>
            <a:endParaRPr sz="1150">
              <a:latin typeface="Malgun Gothic"/>
              <a:ea typeface="Malgun Gothic"/>
              <a:cs typeface="Malgun Gothic"/>
              <a:sym typeface="Malgun Gothic"/>
            </a:endParaRPr>
          </a:p>
          <a:p>
            <a:pPr marL="0" lvl="0" indent="0" algn="l" rtl="0">
              <a:lnSpc>
                <a:spcPct val="115000"/>
              </a:lnSpc>
              <a:spcBef>
                <a:spcPts val="11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588427"/>
            <a:ext cx="745763"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5558926"/>
            <a:ext cx="745763" cy="61102"/>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588427"/>
            <a:ext cx="745763" cy="61102"/>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588427"/>
            <a:ext cx="745763" cy="61102"/>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588427"/>
            <a:ext cx="745763" cy="61102"/>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588427"/>
            <a:ext cx="745763" cy="61102"/>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588427"/>
            <a:ext cx="745763" cy="61102"/>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5558926"/>
            <a:ext cx="745763" cy="61102"/>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588427"/>
            <a:ext cx="745763" cy="61102"/>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763275"/>
            <a:ext cx="8214600" cy="22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Chapter 8:</a:t>
            </a:r>
            <a:endParaRPr/>
          </a:p>
          <a:p>
            <a:pPr marL="0" lvl="0" indent="0" algn="l" rtl="0">
              <a:spcBef>
                <a:spcPts val="0"/>
              </a:spcBef>
              <a:spcAft>
                <a:spcPts val="0"/>
              </a:spcAft>
              <a:buNone/>
            </a:pPr>
            <a:r>
              <a:rPr lang="en"/>
              <a:t>Diverse Economies, Ecologies and Ethics</a:t>
            </a:r>
            <a:endParaRPr/>
          </a:p>
        </p:txBody>
      </p:sp>
      <p:sp>
        <p:nvSpPr>
          <p:cNvPr id="87" name="Google Shape;87;p13"/>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Rethinking Rural Transformation in the Philippines</a:t>
            </a:r>
            <a:endParaRPr/>
          </a:p>
        </p:txBody>
      </p:sp>
      <p:sp>
        <p:nvSpPr>
          <p:cNvPr id="88" name="Google Shape;88;p13"/>
          <p:cNvSpPr txBox="1"/>
          <p:nvPr/>
        </p:nvSpPr>
        <p:spPr>
          <a:xfrm>
            <a:off x="729625" y="5199575"/>
            <a:ext cx="6661200" cy="7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Andrea Brennan &amp; Alexa Rivas</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URBS 450 Economic Restructuring</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Professor Erik Chevrier</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March 12, 2019</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Philippines Case Study |</a:t>
            </a:r>
            <a:r>
              <a:rPr lang="en" b="0"/>
              <a:t> Habitat Maintenance </a:t>
            </a:r>
            <a:endParaRPr b="0"/>
          </a:p>
        </p:txBody>
      </p:sp>
      <p:sp>
        <p:nvSpPr>
          <p:cNvPr id="150" name="Google Shape;150;p22"/>
          <p:cNvSpPr txBox="1">
            <a:spLocks noGrp="1"/>
          </p:cNvSpPr>
          <p:nvPr>
            <p:ph type="body" idx="1"/>
          </p:nvPr>
        </p:nvSpPr>
        <p:spPr>
          <a:xfrm>
            <a:off x="729450" y="2742697"/>
            <a:ext cx="7688700" cy="402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i="1"/>
              <a:t>“A knowledge and a specific language is needed in order to understand the complex dynamics of survival.”  </a:t>
            </a:r>
            <a:endParaRPr sz="1400" i="1"/>
          </a:p>
          <a:p>
            <a:pPr marL="457200" lvl="0" indent="-317500" algn="l" rtl="0">
              <a:spcBef>
                <a:spcPts val="0"/>
              </a:spcBef>
              <a:spcAft>
                <a:spcPts val="0"/>
              </a:spcAft>
              <a:buSzPts val="1400"/>
              <a:buChar char="●"/>
            </a:pPr>
            <a:r>
              <a:rPr lang="en" sz="1400">
                <a:highlight>
                  <a:srgbClr val="FFFFFF"/>
                </a:highlight>
              </a:rPr>
              <a:t>Jacob’s ideas used to include the processes of both social and natural habitat maintenance</a:t>
            </a:r>
            <a:endParaRPr sz="1400">
              <a:highlight>
                <a:srgbClr val="FFFFFF"/>
              </a:highlight>
            </a:endParaRPr>
          </a:p>
          <a:p>
            <a:pPr marL="457200" lvl="0" indent="-317500" algn="l" rtl="0">
              <a:spcBef>
                <a:spcPts val="0"/>
              </a:spcBef>
              <a:spcAft>
                <a:spcPts val="0"/>
              </a:spcAft>
              <a:buSzPts val="1400"/>
              <a:buChar char="●"/>
            </a:pPr>
            <a:r>
              <a:rPr lang="en" sz="1400" b="1">
                <a:highlight>
                  <a:srgbClr val="FFFFFF"/>
                </a:highlight>
              </a:rPr>
              <a:t>Assets-based approach </a:t>
            </a:r>
            <a:endParaRPr sz="1400" b="1">
              <a:highlight>
                <a:srgbClr val="FFFFFF"/>
              </a:highlight>
            </a:endParaRPr>
          </a:p>
          <a:p>
            <a:pPr marL="914400" lvl="1" indent="-317500" algn="l" rtl="0">
              <a:spcBef>
                <a:spcPts val="0"/>
              </a:spcBef>
              <a:spcAft>
                <a:spcPts val="0"/>
              </a:spcAft>
              <a:buSzPts val="1400"/>
              <a:buChar char="○"/>
            </a:pPr>
            <a:r>
              <a:rPr lang="en" sz="1400">
                <a:highlight>
                  <a:srgbClr val="FFFFFF"/>
                </a:highlight>
              </a:rPr>
              <a:t>  identified specific practices and guiding ethics, and how they contribute to habitat maintenance</a:t>
            </a:r>
            <a:endParaRPr sz="1400">
              <a:highlight>
                <a:srgbClr val="FFFFFF"/>
              </a:highlight>
            </a:endParaRPr>
          </a:p>
          <a:p>
            <a:pPr marL="1371600" lvl="2" indent="-317500" algn="l" rtl="0">
              <a:spcBef>
                <a:spcPts val="0"/>
              </a:spcBef>
              <a:spcAft>
                <a:spcPts val="0"/>
              </a:spcAft>
              <a:buSzPts val="1400"/>
              <a:buChar char="■"/>
            </a:pPr>
            <a:r>
              <a:rPr lang="en" sz="1400">
                <a:highlight>
                  <a:schemeClr val="lt1"/>
                </a:highlight>
              </a:rPr>
              <a:t>negative (community undermining) </a:t>
            </a:r>
            <a:endParaRPr sz="1400">
              <a:highlight>
                <a:schemeClr val="lt1"/>
              </a:highlight>
            </a:endParaRPr>
          </a:p>
          <a:p>
            <a:pPr marL="1371600" lvl="2" indent="-317500" algn="l" rtl="0">
              <a:spcBef>
                <a:spcPts val="0"/>
              </a:spcBef>
              <a:spcAft>
                <a:spcPts val="0"/>
              </a:spcAft>
              <a:buSzPts val="1400"/>
              <a:buChar char="■"/>
            </a:pPr>
            <a:r>
              <a:rPr lang="en" sz="1400">
                <a:highlight>
                  <a:srgbClr val="FFFFFF"/>
                </a:highlight>
              </a:rPr>
              <a:t>positive (community strengthening) </a:t>
            </a:r>
            <a:endParaRPr sz="1400">
              <a:highlight>
                <a:srgbClr val="FFFFFF"/>
              </a:highlight>
            </a:endParaRPr>
          </a:p>
          <a:p>
            <a:pPr marL="914400" lvl="1" indent="-317500" algn="l" rtl="0">
              <a:spcBef>
                <a:spcPts val="0"/>
              </a:spcBef>
              <a:spcAft>
                <a:spcPts val="0"/>
              </a:spcAft>
              <a:buSzPts val="1400"/>
              <a:buChar char="○"/>
            </a:pPr>
            <a:r>
              <a:rPr lang="en" sz="1400">
                <a:highlight>
                  <a:srgbClr val="FFFFFF"/>
                </a:highlight>
              </a:rPr>
              <a:t>Social capital </a:t>
            </a:r>
            <a:endParaRPr sz="1400">
              <a:highlight>
                <a:srgbClr val="FFFF00"/>
              </a:highlight>
            </a:endParaRPr>
          </a:p>
          <a:p>
            <a:pPr marL="457200" lvl="0" indent="-317500" algn="l" rtl="0">
              <a:spcBef>
                <a:spcPts val="0"/>
              </a:spcBef>
              <a:spcAft>
                <a:spcPts val="0"/>
              </a:spcAft>
              <a:buSzPts val="1400"/>
              <a:buChar char="●"/>
            </a:pPr>
            <a:r>
              <a:rPr lang="en" sz="1400">
                <a:highlight>
                  <a:srgbClr val="FFFFFF"/>
                </a:highlight>
              </a:rPr>
              <a:t>Ethics and practices contribute to governance and habitat maintenance </a:t>
            </a:r>
            <a:endParaRPr sz="1400">
              <a:highlight>
                <a:srgbClr val="FFFFFF"/>
              </a:highlight>
            </a:endParaRPr>
          </a:p>
        </p:txBody>
      </p:sp>
      <p:sp>
        <p:nvSpPr>
          <p:cNvPr id="151" name="Google Shape;151;p22"/>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Philippines Case Study | </a:t>
            </a:r>
            <a:r>
              <a:rPr lang="en" b="0">
                <a:solidFill>
                  <a:srgbClr val="000000"/>
                </a:solidFill>
                <a:highlight>
                  <a:srgbClr val="FFFFFF"/>
                </a:highlight>
              </a:rPr>
              <a:t>Diversity and Resilience</a:t>
            </a:r>
            <a:endParaRPr b="0"/>
          </a:p>
        </p:txBody>
      </p:sp>
      <p:sp>
        <p:nvSpPr>
          <p:cNvPr id="157" name="Google Shape;157;p23"/>
          <p:cNvSpPr txBox="1">
            <a:spLocks noGrp="1"/>
          </p:cNvSpPr>
          <p:nvPr>
            <p:ph type="body" idx="1"/>
          </p:nvPr>
        </p:nvSpPr>
        <p:spPr>
          <a:xfrm>
            <a:off x="727650" y="2666225"/>
            <a:ext cx="7688700" cy="3629100"/>
          </a:xfrm>
          <a:prstGeom prst="rect">
            <a:avLst/>
          </a:prstGeom>
        </p:spPr>
        <p:txBody>
          <a:bodyPr spcFirstLastPara="1" wrap="square" lIns="91425" tIns="91425" rIns="91425" bIns="91425" anchor="t" anchorCtr="0">
            <a:noAutofit/>
          </a:bodyPr>
          <a:lstStyle/>
          <a:p>
            <a:pPr marL="457200" lvl="0" indent="-304800" algn="just" rtl="0">
              <a:spcBef>
                <a:spcPts val="0"/>
              </a:spcBef>
              <a:spcAft>
                <a:spcPts val="0"/>
              </a:spcAft>
              <a:buSzPts val="1200"/>
              <a:buChar char="●"/>
            </a:pPr>
            <a:r>
              <a:rPr lang="en" sz="1200" i="1"/>
              <a:t>“Local economic development is connected to the expansion or decline of  diversity and resilience” (Jacobs)</a:t>
            </a:r>
            <a:endParaRPr sz="1200" i="1"/>
          </a:p>
          <a:p>
            <a:pPr marL="457200" lvl="0" indent="-304800" algn="just" rtl="0">
              <a:spcBef>
                <a:spcPts val="0"/>
              </a:spcBef>
              <a:spcAft>
                <a:spcPts val="0"/>
              </a:spcAft>
              <a:buSzPts val="1200"/>
              <a:buChar char="●"/>
            </a:pPr>
            <a:r>
              <a:rPr lang="en" sz="1200" b="1"/>
              <a:t>Resilient economies </a:t>
            </a:r>
            <a:endParaRPr sz="1200" b="1"/>
          </a:p>
          <a:p>
            <a:pPr marL="914400" lvl="1" indent="-304800" algn="just" rtl="0">
              <a:spcBef>
                <a:spcPts val="0"/>
              </a:spcBef>
              <a:spcAft>
                <a:spcPts val="0"/>
              </a:spcAft>
              <a:buSzPts val="1200"/>
              <a:buChar char="○"/>
            </a:pPr>
            <a:r>
              <a:rPr lang="en" sz="1200"/>
              <a:t>Diverse range of economic activities that support well being </a:t>
            </a:r>
            <a:endParaRPr sz="1200"/>
          </a:p>
          <a:p>
            <a:pPr marL="914400" lvl="1" indent="-304800" algn="just" rtl="0">
              <a:spcBef>
                <a:spcPts val="0"/>
              </a:spcBef>
              <a:spcAft>
                <a:spcPts val="0"/>
              </a:spcAft>
              <a:buSzPts val="1200"/>
              <a:buChar char="○"/>
            </a:pPr>
            <a:r>
              <a:rPr lang="en" sz="1200"/>
              <a:t>Different project niches and sectoral activities</a:t>
            </a:r>
            <a:endParaRPr sz="1200"/>
          </a:p>
          <a:p>
            <a:pPr marL="1371600" lvl="2" indent="-304800" algn="just" rtl="0">
              <a:spcBef>
                <a:spcPts val="0"/>
              </a:spcBef>
              <a:spcAft>
                <a:spcPts val="0"/>
              </a:spcAft>
              <a:buSzPts val="1200"/>
              <a:buChar char="■"/>
            </a:pPr>
            <a:r>
              <a:rPr lang="en" sz="1200"/>
              <a:t>Self provisioning sectors</a:t>
            </a:r>
            <a:endParaRPr sz="1200"/>
          </a:p>
          <a:p>
            <a:pPr marL="1371600" lvl="2" indent="-304800" algn="just" rtl="0">
              <a:spcBef>
                <a:spcPts val="0"/>
              </a:spcBef>
              <a:spcAft>
                <a:spcPts val="0"/>
              </a:spcAft>
              <a:buSzPts val="1200"/>
              <a:buChar char="■"/>
            </a:pPr>
            <a:r>
              <a:rPr lang="en" sz="1200"/>
              <a:t>Import replacing activities </a:t>
            </a:r>
            <a:endParaRPr sz="1200"/>
          </a:p>
          <a:p>
            <a:pPr marL="914400" lvl="1" indent="-304800" algn="just" rtl="0">
              <a:spcBef>
                <a:spcPts val="0"/>
              </a:spcBef>
              <a:spcAft>
                <a:spcPts val="0"/>
              </a:spcAft>
              <a:buSzPts val="1200"/>
              <a:buChar char="○"/>
            </a:pPr>
            <a:r>
              <a:rPr lang="en" sz="1200"/>
              <a:t>“Range of transactions, forms of labour remuneration, and surplus appropriation and distribution”</a:t>
            </a:r>
            <a:endParaRPr sz="1200"/>
          </a:p>
          <a:p>
            <a:pPr marL="457200" lvl="0" indent="-304800" algn="just" rtl="0">
              <a:spcBef>
                <a:spcPts val="0"/>
              </a:spcBef>
              <a:spcAft>
                <a:spcPts val="0"/>
              </a:spcAft>
              <a:buSzPts val="1200"/>
              <a:buChar char="●"/>
            </a:pPr>
            <a:r>
              <a:rPr lang="en" sz="1200"/>
              <a:t> Challenges of rural livelihoods </a:t>
            </a:r>
            <a:endParaRPr sz="1200"/>
          </a:p>
          <a:p>
            <a:pPr marL="914400" lvl="1" indent="-304800" algn="just" rtl="0">
              <a:spcBef>
                <a:spcPts val="0"/>
              </a:spcBef>
              <a:spcAft>
                <a:spcPts val="0"/>
              </a:spcAft>
              <a:buSzPts val="1200"/>
              <a:buChar char="○"/>
            </a:pPr>
            <a:r>
              <a:rPr lang="en" sz="1200" i="1"/>
              <a:t>Formal knowledge nonexistent </a:t>
            </a:r>
            <a:endParaRPr sz="1200" i="1"/>
          </a:p>
          <a:p>
            <a:pPr marL="914400" lvl="1" indent="-304800" algn="just" rtl="0">
              <a:spcBef>
                <a:spcPts val="0"/>
              </a:spcBef>
              <a:spcAft>
                <a:spcPts val="0"/>
              </a:spcAft>
              <a:buSzPts val="1200"/>
              <a:buChar char="○"/>
            </a:pPr>
            <a:r>
              <a:rPr lang="en" sz="1200">
                <a:highlight>
                  <a:schemeClr val="lt1"/>
                </a:highlight>
              </a:rPr>
              <a:t>Non credibility of local ecologies and presence</a:t>
            </a:r>
            <a:endParaRPr sz="1200">
              <a:highlight>
                <a:schemeClr val="lt1"/>
              </a:highlight>
            </a:endParaRPr>
          </a:p>
          <a:p>
            <a:pPr marL="457200" lvl="0" indent="-304800" algn="just" rtl="0">
              <a:spcBef>
                <a:spcPts val="0"/>
              </a:spcBef>
              <a:spcAft>
                <a:spcPts val="0"/>
              </a:spcAft>
              <a:buSzPts val="1200"/>
              <a:buChar char="●"/>
            </a:pPr>
            <a:r>
              <a:rPr lang="en" sz="1200" b="1"/>
              <a:t>Participatory inventory</a:t>
            </a:r>
            <a:endParaRPr sz="1200" b="1"/>
          </a:p>
          <a:p>
            <a:pPr marL="914400" lvl="1" indent="-304800" algn="just" rtl="0">
              <a:spcBef>
                <a:spcPts val="0"/>
              </a:spcBef>
              <a:spcAft>
                <a:spcPts val="0"/>
              </a:spcAft>
              <a:buSzPts val="1200"/>
              <a:buChar char="○"/>
            </a:pPr>
            <a:r>
              <a:rPr lang="en" sz="1200" i="1"/>
              <a:t>Gibson-Grahams</a:t>
            </a:r>
            <a:r>
              <a:rPr lang="en" sz="1200"/>
              <a:t> diverse economy framing and components of Jagnas’ diverse economy</a:t>
            </a:r>
            <a:endParaRPr sz="1200"/>
          </a:p>
          <a:p>
            <a:pPr marL="1371600" lvl="2" indent="-304800" algn="just" rtl="0">
              <a:spcBef>
                <a:spcPts val="0"/>
              </a:spcBef>
              <a:spcAft>
                <a:spcPts val="0"/>
              </a:spcAft>
              <a:buSzPts val="1200"/>
              <a:buChar char="■"/>
            </a:pPr>
            <a:r>
              <a:rPr lang="en" sz="1200"/>
              <a:t>Language of economic diversity: alternative and nonmarket transactions, alternatively paid and unpaid labor, and alternative capitalist and non-capitalist enterprises</a:t>
            </a:r>
            <a:endParaRPr sz="1200"/>
          </a:p>
        </p:txBody>
      </p:sp>
      <p:sp>
        <p:nvSpPr>
          <p:cNvPr id="158" name="Google Shape;158;p23"/>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Philippines Case Study | </a:t>
            </a:r>
            <a:r>
              <a:rPr lang="en" b="0">
                <a:solidFill>
                  <a:srgbClr val="000000"/>
                </a:solidFill>
                <a:highlight>
                  <a:srgbClr val="FFFFFF"/>
                </a:highlight>
              </a:rPr>
              <a:t>Development and Co- development</a:t>
            </a:r>
            <a:endParaRPr b="0"/>
          </a:p>
        </p:txBody>
      </p:sp>
      <p:sp>
        <p:nvSpPr>
          <p:cNvPr id="164" name="Google Shape;164;p24"/>
          <p:cNvSpPr txBox="1">
            <a:spLocks noGrp="1"/>
          </p:cNvSpPr>
          <p:nvPr>
            <p:ph type="body" idx="1"/>
          </p:nvPr>
        </p:nvSpPr>
        <p:spPr>
          <a:xfrm>
            <a:off x="729450" y="2760375"/>
            <a:ext cx="7688700" cy="3880500"/>
          </a:xfrm>
          <a:prstGeom prst="rect">
            <a:avLst/>
          </a:prstGeom>
        </p:spPr>
        <p:txBody>
          <a:bodyPr spcFirstLastPara="1" wrap="square" lIns="91425" tIns="91425" rIns="91425" bIns="91425" anchor="t" anchorCtr="0">
            <a:noAutofit/>
          </a:bodyPr>
          <a:lstStyle/>
          <a:p>
            <a:pPr marL="457200" lvl="0" indent="-304800" algn="just" rtl="0">
              <a:spcBef>
                <a:spcPts val="0"/>
              </a:spcBef>
              <a:spcAft>
                <a:spcPts val="0"/>
              </a:spcAft>
              <a:buSzPts val="1200"/>
              <a:buChar char="●"/>
            </a:pPr>
            <a:r>
              <a:rPr lang="en" sz="1200"/>
              <a:t>Maintaining the sustainability of a system in order to create sustainable futures and resilient habitats</a:t>
            </a:r>
            <a:endParaRPr sz="1200"/>
          </a:p>
          <a:p>
            <a:pPr marL="914400" lvl="1" indent="-304800" algn="just" rtl="0">
              <a:spcBef>
                <a:spcPts val="0"/>
              </a:spcBef>
              <a:spcAft>
                <a:spcPts val="0"/>
              </a:spcAft>
              <a:buSzPts val="1200"/>
              <a:buChar char="○"/>
            </a:pPr>
            <a:r>
              <a:rPr lang="en" sz="1200"/>
              <a:t>Delicate  processes of balancing and correcting </a:t>
            </a:r>
            <a:endParaRPr sz="1200"/>
          </a:p>
          <a:p>
            <a:pPr marL="914400" lvl="1" indent="-304800" algn="just" rtl="0">
              <a:spcBef>
                <a:spcPts val="0"/>
              </a:spcBef>
              <a:spcAft>
                <a:spcPts val="0"/>
              </a:spcAft>
              <a:buSzPts val="1200"/>
              <a:buChar char="○"/>
            </a:pPr>
            <a:r>
              <a:rPr lang="en" sz="1200"/>
              <a:t>Diversity creation and destruction</a:t>
            </a:r>
            <a:endParaRPr sz="1200"/>
          </a:p>
          <a:p>
            <a:pPr marL="914400" lvl="1" indent="-304800" algn="just" rtl="0">
              <a:spcBef>
                <a:spcPts val="0"/>
              </a:spcBef>
              <a:spcAft>
                <a:spcPts val="0"/>
              </a:spcAft>
              <a:buSzPts val="1200"/>
              <a:buChar char="○"/>
            </a:pPr>
            <a:r>
              <a:rPr lang="en" sz="1200"/>
              <a:t>Local actions and international connections</a:t>
            </a:r>
            <a:endParaRPr sz="1200"/>
          </a:p>
          <a:p>
            <a:pPr marL="457200" lvl="0" indent="-304800" algn="just" rtl="0">
              <a:spcBef>
                <a:spcPts val="0"/>
              </a:spcBef>
              <a:spcAft>
                <a:spcPts val="0"/>
              </a:spcAft>
              <a:buSzPts val="1200"/>
              <a:buChar char="●"/>
            </a:pPr>
            <a:r>
              <a:rPr lang="en" sz="1200"/>
              <a:t>Economic application </a:t>
            </a:r>
            <a:endParaRPr sz="1200"/>
          </a:p>
          <a:p>
            <a:pPr marL="914400" lvl="1" indent="-304800" algn="just" rtl="0">
              <a:spcBef>
                <a:spcPts val="0"/>
              </a:spcBef>
              <a:spcAft>
                <a:spcPts val="0"/>
              </a:spcAft>
              <a:buSzPts val="1200"/>
              <a:buChar char="○"/>
            </a:pPr>
            <a:r>
              <a:rPr lang="en" sz="1200"/>
              <a:t>Uncover counteracting experiments</a:t>
            </a:r>
            <a:endParaRPr sz="1200"/>
          </a:p>
          <a:p>
            <a:pPr marL="914400" lvl="1" indent="-304800" algn="just" rtl="0">
              <a:spcBef>
                <a:spcPts val="0"/>
              </a:spcBef>
              <a:spcAft>
                <a:spcPts val="0"/>
              </a:spcAft>
              <a:buSzPts val="1200"/>
              <a:buChar char="○"/>
            </a:pPr>
            <a:r>
              <a:rPr lang="en" sz="1200"/>
              <a:t>Effect of interventions producing developments and co-developments </a:t>
            </a:r>
            <a:endParaRPr sz="1200"/>
          </a:p>
          <a:p>
            <a:pPr marL="1371600" lvl="2" indent="-304800" algn="just" rtl="0">
              <a:spcBef>
                <a:spcPts val="0"/>
              </a:spcBef>
              <a:spcAft>
                <a:spcPts val="0"/>
              </a:spcAft>
              <a:buSzPts val="1200"/>
              <a:buChar char="■"/>
            </a:pPr>
            <a:r>
              <a:rPr lang="en" sz="1200"/>
              <a:t>Undermine diversity and sustainability  </a:t>
            </a:r>
            <a:endParaRPr sz="1200"/>
          </a:p>
          <a:p>
            <a:pPr marL="1828800" lvl="3" indent="-304800" algn="just" rtl="0">
              <a:spcBef>
                <a:spcPts val="0"/>
              </a:spcBef>
              <a:spcAft>
                <a:spcPts val="0"/>
              </a:spcAft>
              <a:buSzPts val="1200"/>
              <a:buChar char="●"/>
            </a:pPr>
            <a:r>
              <a:rPr lang="en" sz="1200"/>
              <a:t>Modernizing development interventions</a:t>
            </a:r>
            <a:endParaRPr sz="1200"/>
          </a:p>
          <a:p>
            <a:pPr marL="2286000" lvl="4" indent="-304800" algn="just" rtl="0">
              <a:spcBef>
                <a:spcPts val="0"/>
              </a:spcBef>
              <a:spcAft>
                <a:spcPts val="0"/>
              </a:spcAft>
              <a:buSzPts val="1200"/>
              <a:buChar char="○"/>
            </a:pPr>
            <a:r>
              <a:rPr lang="en" sz="1200"/>
              <a:t>Green Revolution (Wet rice growing in vulnerable ecosystems (Bohol 1970s))</a:t>
            </a:r>
            <a:endParaRPr sz="1200"/>
          </a:p>
          <a:p>
            <a:pPr marL="1828800" lvl="3" indent="-304800" algn="just" rtl="0">
              <a:spcBef>
                <a:spcPts val="0"/>
              </a:spcBef>
              <a:spcAft>
                <a:spcPts val="0"/>
              </a:spcAft>
              <a:buSzPts val="1200"/>
              <a:buChar char="●"/>
            </a:pPr>
            <a:r>
              <a:rPr lang="en" sz="1200"/>
              <a:t>Promotion of export crops</a:t>
            </a:r>
            <a:endParaRPr sz="1200"/>
          </a:p>
          <a:p>
            <a:pPr marL="2286000" lvl="4" indent="-304800" algn="just" rtl="0">
              <a:spcBef>
                <a:spcPts val="0"/>
              </a:spcBef>
              <a:spcAft>
                <a:spcPts val="0"/>
              </a:spcAft>
              <a:buSzPts val="1200"/>
              <a:buChar char="○"/>
            </a:pPr>
            <a:r>
              <a:rPr lang="en" sz="1200"/>
              <a:t>Regulations to ban gleaning  (coconuts, mangoes, ginger and bananas)</a:t>
            </a:r>
            <a:endParaRPr sz="1200"/>
          </a:p>
          <a:p>
            <a:pPr marL="1371600" lvl="2" indent="-304800" algn="just" rtl="0">
              <a:spcBef>
                <a:spcPts val="0"/>
              </a:spcBef>
              <a:spcAft>
                <a:spcPts val="0"/>
              </a:spcAft>
              <a:buSzPts val="1200"/>
              <a:buChar char="■"/>
            </a:pPr>
            <a:r>
              <a:rPr lang="en" sz="1200"/>
              <a:t>Correct, sustain and strengthen local habitats</a:t>
            </a:r>
            <a:endParaRPr sz="1200"/>
          </a:p>
          <a:p>
            <a:pPr marL="1828800" lvl="3" indent="-304800" algn="l" rtl="0">
              <a:spcBef>
                <a:spcPts val="0"/>
              </a:spcBef>
              <a:spcAft>
                <a:spcPts val="0"/>
              </a:spcAft>
              <a:buSzPts val="1200"/>
              <a:buChar char="●"/>
            </a:pPr>
            <a:r>
              <a:rPr lang="en" sz="1200"/>
              <a:t>People-to-people fair-trade arrangement</a:t>
            </a:r>
            <a:endParaRPr sz="1200"/>
          </a:p>
          <a:p>
            <a:pPr marL="2286000" lvl="4" indent="-304800" algn="l" rtl="0">
              <a:spcBef>
                <a:spcPts val="0"/>
              </a:spcBef>
              <a:spcAft>
                <a:spcPts val="0"/>
              </a:spcAft>
              <a:buSzPts val="1200"/>
              <a:buChar char="○"/>
            </a:pPr>
            <a:r>
              <a:rPr lang="en" sz="1200"/>
              <a:t>Exporting bananas to japanese consumers (NGO Alter-Trade Japan (2009)</a:t>
            </a:r>
            <a:endParaRPr sz="1200"/>
          </a:p>
          <a:p>
            <a:pPr marL="1828800" lvl="3" indent="-304800" algn="l" rtl="0">
              <a:spcBef>
                <a:spcPts val="0"/>
              </a:spcBef>
              <a:spcAft>
                <a:spcPts val="0"/>
              </a:spcAft>
              <a:buSzPts val="1200"/>
              <a:buChar char="●"/>
            </a:pPr>
            <a:r>
              <a:rPr lang="en" sz="1200"/>
              <a:t>Collective project of sealing the farm-to-market road</a:t>
            </a:r>
            <a:endParaRPr sz="1200"/>
          </a:p>
          <a:p>
            <a:pPr marL="0" lvl="0" indent="0" algn="just" rtl="0">
              <a:spcBef>
                <a:spcPts val="0"/>
              </a:spcBef>
              <a:spcAft>
                <a:spcPts val="0"/>
              </a:spcAft>
              <a:buNone/>
            </a:pPr>
            <a:endParaRPr sz="1200"/>
          </a:p>
          <a:p>
            <a:pPr marL="457200" lvl="0" indent="0" algn="just" rtl="0">
              <a:spcBef>
                <a:spcPts val="1600"/>
              </a:spcBef>
              <a:spcAft>
                <a:spcPts val="1600"/>
              </a:spcAft>
              <a:buNone/>
            </a:pPr>
            <a:endParaRPr sz="1200"/>
          </a:p>
        </p:txBody>
      </p:sp>
      <p:sp>
        <p:nvSpPr>
          <p:cNvPr id="165" name="Google Shape;165;p24"/>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729450" y="1659988"/>
            <a:ext cx="7688700" cy="8744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Activity: </a:t>
            </a:r>
            <a:r>
              <a:rPr lang="en" b="0" dirty="0"/>
              <a:t>Start your own local project!</a:t>
            </a:r>
            <a:endParaRPr b="0" dirty="0"/>
          </a:p>
        </p:txBody>
      </p:sp>
      <p:sp>
        <p:nvSpPr>
          <p:cNvPr id="171" name="Google Shape;171;p25"/>
          <p:cNvSpPr txBox="1">
            <a:spLocks noGrp="1"/>
          </p:cNvSpPr>
          <p:nvPr>
            <p:ph type="body" idx="1"/>
          </p:nvPr>
        </p:nvSpPr>
        <p:spPr>
          <a:xfrm>
            <a:off x="729450" y="2138289"/>
            <a:ext cx="7688700" cy="3648011"/>
          </a:xfrm>
          <a:prstGeom prst="rect">
            <a:avLst/>
          </a:prstGeom>
        </p:spPr>
        <p:txBody>
          <a:bodyPr spcFirstLastPara="1" wrap="square" lIns="91425" tIns="91425" rIns="91425" bIns="91425" anchor="t" anchorCtr="0">
            <a:noAutofit/>
          </a:bodyPr>
          <a:lstStyle/>
          <a:p>
            <a:pPr marL="457200" lvl="0" indent="-336550" algn="just" rtl="0">
              <a:spcBef>
                <a:spcPts val="0"/>
              </a:spcBef>
              <a:spcAft>
                <a:spcPts val="0"/>
              </a:spcAft>
              <a:buSzPts val="1700"/>
              <a:buAutoNum type="arabicPeriod"/>
            </a:pPr>
            <a:r>
              <a:rPr lang="en" sz="1700" dirty="0"/>
              <a:t>Get into groups</a:t>
            </a:r>
            <a:endParaRPr sz="1700" dirty="0"/>
          </a:p>
          <a:p>
            <a:pPr marL="457200" lvl="0" indent="-336550" algn="just" rtl="0">
              <a:spcBef>
                <a:spcPts val="0"/>
              </a:spcBef>
              <a:spcAft>
                <a:spcPts val="0"/>
              </a:spcAft>
              <a:buSzPts val="1700"/>
              <a:buAutoNum type="arabicPeriod"/>
            </a:pPr>
            <a:r>
              <a:rPr lang="en" sz="1700" dirty="0"/>
              <a:t>Choose a sub-group:</a:t>
            </a:r>
            <a:endParaRPr sz="1700" dirty="0"/>
          </a:p>
          <a:p>
            <a:pPr marL="1371600" lvl="2" indent="-336550" algn="just" rtl="0">
              <a:spcBef>
                <a:spcPts val="0"/>
              </a:spcBef>
              <a:spcAft>
                <a:spcPts val="0"/>
              </a:spcAft>
              <a:buClr>
                <a:schemeClr val="dk1"/>
              </a:buClr>
              <a:buSzPts val="1700"/>
              <a:buAutoNum type="romanLcPeriod"/>
            </a:pPr>
            <a:r>
              <a:rPr lang="en" sz="1700" b="1" dirty="0">
                <a:solidFill>
                  <a:schemeClr val="dk1"/>
                </a:solidFill>
              </a:rPr>
              <a:t>You are a group of elderly residents in sub-arctic Northern Quebec</a:t>
            </a:r>
            <a:endParaRPr sz="1700" b="1" dirty="0">
              <a:solidFill>
                <a:schemeClr val="dk1"/>
              </a:solidFill>
            </a:endParaRPr>
          </a:p>
          <a:p>
            <a:pPr marL="1371600" lvl="2" indent="-336550" algn="just" rtl="0">
              <a:spcBef>
                <a:spcPts val="0"/>
              </a:spcBef>
              <a:spcAft>
                <a:spcPts val="0"/>
              </a:spcAft>
              <a:buClr>
                <a:schemeClr val="accent3"/>
              </a:buClr>
              <a:buSzPts val="1700"/>
              <a:buAutoNum type="romanLcPeriod"/>
            </a:pPr>
            <a:r>
              <a:rPr lang="en" sz="1700" b="1" dirty="0">
                <a:solidFill>
                  <a:schemeClr val="accent3"/>
                </a:solidFill>
              </a:rPr>
              <a:t>You are a group of teenagers in the prairies of Manitoba</a:t>
            </a:r>
            <a:endParaRPr sz="1700" b="1" dirty="0">
              <a:solidFill>
                <a:schemeClr val="accent3"/>
              </a:solidFill>
            </a:endParaRPr>
          </a:p>
          <a:p>
            <a:pPr marL="1371600" lvl="2" indent="-336550" algn="just" rtl="0">
              <a:spcBef>
                <a:spcPts val="0"/>
              </a:spcBef>
              <a:spcAft>
                <a:spcPts val="0"/>
              </a:spcAft>
              <a:buClr>
                <a:schemeClr val="accent5"/>
              </a:buClr>
              <a:buSzPts val="1700"/>
              <a:buAutoNum type="romanLcPeriod"/>
            </a:pPr>
            <a:r>
              <a:rPr lang="en" sz="1700" b="1" dirty="0">
                <a:solidFill>
                  <a:schemeClr val="accent5"/>
                </a:solidFill>
              </a:rPr>
              <a:t>You are a group of middle-aged adults in sub-tropical Morocco</a:t>
            </a:r>
            <a:endParaRPr sz="1700" b="1" dirty="0">
              <a:solidFill>
                <a:schemeClr val="accent5"/>
              </a:solidFill>
            </a:endParaRPr>
          </a:p>
          <a:p>
            <a:pPr marL="1371600" lvl="2" indent="-336550" algn="just" rtl="0">
              <a:spcBef>
                <a:spcPts val="0"/>
              </a:spcBef>
              <a:spcAft>
                <a:spcPts val="0"/>
              </a:spcAft>
              <a:buClr>
                <a:srgbClr val="D49886"/>
              </a:buClr>
              <a:buSzPts val="1700"/>
              <a:buAutoNum type="romanLcPeriod"/>
            </a:pPr>
            <a:r>
              <a:rPr lang="en" sz="1700" b="1" dirty="0">
                <a:solidFill>
                  <a:srgbClr val="D49886"/>
                </a:solidFill>
              </a:rPr>
              <a:t>You are a group of women with children in tropical Ecuador</a:t>
            </a:r>
            <a:endParaRPr sz="1700" b="1" dirty="0">
              <a:solidFill>
                <a:srgbClr val="D49886"/>
              </a:solidFill>
            </a:endParaRPr>
          </a:p>
          <a:p>
            <a:pPr marL="457200" lvl="0" indent="-336550" algn="just" rtl="0">
              <a:spcBef>
                <a:spcPts val="0"/>
              </a:spcBef>
              <a:spcAft>
                <a:spcPts val="0"/>
              </a:spcAft>
              <a:buSzPts val="1700"/>
              <a:buAutoNum type="arabicPeriod"/>
            </a:pPr>
            <a:r>
              <a:rPr lang="en" sz="1700" dirty="0"/>
              <a:t>Make a list of your local assets</a:t>
            </a:r>
            <a:endParaRPr sz="1700" dirty="0"/>
          </a:p>
          <a:p>
            <a:pPr marL="457200" lvl="0" indent="-336550" algn="just" rtl="0">
              <a:spcBef>
                <a:spcPts val="0"/>
              </a:spcBef>
              <a:spcAft>
                <a:spcPts val="0"/>
              </a:spcAft>
              <a:buSzPts val="1700"/>
              <a:buAutoNum type="arabicPeriod"/>
            </a:pPr>
            <a:r>
              <a:rPr lang="en" sz="1700" dirty="0"/>
              <a:t>Come up with a community enterprise idea</a:t>
            </a:r>
            <a:endParaRPr sz="1700" dirty="0"/>
          </a:p>
          <a:p>
            <a:pPr marL="457200" lvl="0" indent="-336550" algn="just" rtl="0">
              <a:spcBef>
                <a:spcPts val="0"/>
              </a:spcBef>
              <a:spcAft>
                <a:spcPts val="0"/>
              </a:spcAft>
              <a:buSzPts val="1700"/>
              <a:buAutoNum type="arabicPeriod"/>
            </a:pPr>
            <a:r>
              <a:rPr lang="en" sz="1700" dirty="0"/>
              <a:t>Prepare to share your ideas with the class</a:t>
            </a:r>
            <a:endParaRPr sz="1700" dirty="0"/>
          </a:p>
          <a:p>
            <a:pPr marL="457200" lvl="0" indent="0" rtl="0">
              <a:spcBef>
                <a:spcPts val="1600"/>
              </a:spcBef>
              <a:spcAft>
                <a:spcPts val="0"/>
              </a:spcAft>
              <a:buNone/>
            </a:pPr>
            <a:r>
              <a:rPr lang="en" sz="1700" dirty="0"/>
              <a:t>*Hint: When thinking about assets, think about </a:t>
            </a:r>
            <a:r>
              <a:rPr lang="en" sz="1700" b="1" dirty="0"/>
              <a:t>physical </a:t>
            </a:r>
            <a:r>
              <a:rPr lang="en" sz="1700" dirty="0"/>
              <a:t>(climate, landscape, resources, infrastructure), </a:t>
            </a:r>
            <a:r>
              <a:rPr lang="en" sz="1700" b="1" dirty="0"/>
              <a:t>institutional </a:t>
            </a:r>
            <a:r>
              <a:rPr lang="en" sz="1700" dirty="0"/>
              <a:t>(banks, governments, charities), </a:t>
            </a:r>
            <a:r>
              <a:rPr lang="en" sz="1700" b="1" dirty="0"/>
              <a:t>social </a:t>
            </a:r>
            <a:r>
              <a:rPr lang="en" sz="1700" dirty="0"/>
              <a:t>(traditional knowledge, cultural activities) and </a:t>
            </a:r>
            <a:r>
              <a:rPr lang="en" sz="1700" b="1" dirty="0"/>
              <a:t>individual </a:t>
            </a:r>
            <a:r>
              <a:rPr lang="en" sz="1700" dirty="0"/>
              <a:t>(skills, traits) needs and assets.</a:t>
            </a:r>
            <a:endParaRPr sz="1800" dirty="0"/>
          </a:p>
          <a:p>
            <a:pPr marL="0" lvl="0" indent="0" algn="l" rtl="0">
              <a:spcBef>
                <a:spcPts val="1600"/>
              </a:spcBef>
              <a:spcAft>
                <a:spcPts val="1600"/>
              </a:spcAft>
              <a:buNone/>
            </a:pP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Arctic Resilience </a:t>
            </a:r>
            <a:endParaRPr/>
          </a:p>
          <a:p>
            <a:pPr marL="0" lvl="0" indent="0" algn="l" rtl="0">
              <a:spcBef>
                <a:spcPts val="0"/>
              </a:spcBef>
              <a:spcAft>
                <a:spcPts val="0"/>
              </a:spcAft>
              <a:buNone/>
            </a:pPr>
            <a:r>
              <a:rPr lang="en"/>
              <a:t>Report </a:t>
            </a:r>
            <a:endParaRPr/>
          </a:p>
        </p:txBody>
      </p:sp>
      <p:sp>
        <p:nvSpPr>
          <p:cNvPr id="177" name="Google Shape;177;p26"/>
          <p:cNvSpPr txBox="1">
            <a:spLocks noGrp="1"/>
          </p:cNvSpPr>
          <p:nvPr>
            <p:ph type="body" idx="1"/>
          </p:nvPr>
        </p:nvSpPr>
        <p:spPr>
          <a:xfrm>
            <a:off x="729450" y="2699975"/>
            <a:ext cx="3976200" cy="30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rPr>
              <a:t>What is the Arctic Resilience Report?</a:t>
            </a:r>
            <a:endParaRPr sz="1600" b="1">
              <a:solidFill>
                <a:schemeClr val="dk1"/>
              </a:solidFill>
            </a:endParaRPr>
          </a:p>
          <a:p>
            <a:pPr marL="457200" lvl="0" indent="-330200" algn="l" rtl="0">
              <a:spcBef>
                <a:spcPts val="0"/>
              </a:spcBef>
              <a:spcAft>
                <a:spcPts val="0"/>
              </a:spcAft>
              <a:buSzPts val="1600"/>
              <a:buChar char="●"/>
            </a:pPr>
            <a:r>
              <a:rPr lang="en" sz="1600"/>
              <a:t>220-page  report about Indigenous and rural livelihoods across 8 Arctic countries!</a:t>
            </a:r>
            <a:endParaRPr sz="1600"/>
          </a:p>
          <a:p>
            <a:pPr marL="0" lvl="0" indent="0" algn="l" rtl="0">
              <a:spcBef>
                <a:spcPts val="0"/>
              </a:spcBef>
              <a:spcAft>
                <a:spcPts val="0"/>
              </a:spcAft>
              <a:buNone/>
            </a:pPr>
            <a:r>
              <a:rPr lang="en" sz="1600" b="1">
                <a:solidFill>
                  <a:schemeClr val="accent3"/>
                </a:solidFill>
              </a:rPr>
              <a:t>What does it say about rural transformation?</a:t>
            </a:r>
            <a:endParaRPr sz="1600" b="1">
              <a:solidFill>
                <a:schemeClr val="accent3"/>
              </a:solidFill>
            </a:endParaRPr>
          </a:p>
          <a:p>
            <a:pPr marL="457200" lvl="0" indent="-330200" algn="l" rtl="0">
              <a:spcBef>
                <a:spcPts val="0"/>
              </a:spcBef>
              <a:spcAft>
                <a:spcPts val="0"/>
              </a:spcAft>
              <a:buSzPts val="1600"/>
              <a:buChar char="●"/>
            </a:pPr>
            <a:r>
              <a:rPr lang="en" sz="1600"/>
              <a:t>It says arctic communities are continuously adapting to changing circumstances!</a:t>
            </a:r>
            <a:endParaRPr sz="1600"/>
          </a:p>
          <a:p>
            <a:pPr marL="0" lvl="0" indent="0" algn="l" rtl="0">
              <a:spcBef>
                <a:spcPts val="0"/>
              </a:spcBef>
              <a:spcAft>
                <a:spcPts val="0"/>
              </a:spcAft>
              <a:buNone/>
            </a:pPr>
            <a:r>
              <a:rPr lang="en" sz="1600" b="1">
                <a:solidFill>
                  <a:schemeClr val="accent5"/>
                </a:solidFill>
              </a:rPr>
              <a:t>What does it say about resilience?</a:t>
            </a:r>
            <a:endParaRPr sz="1600" b="1">
              <a:solidFill>
                <a:schemeClr val="accent5"/>
              </a:solidFill>
            </a:endParaRPr>
          </a:p>
          <a:p>
            <a:pPr marL="457200" lvl="0" indent="-330200" algn="l" rtl="0">
              <a:spcBef>
                <a:spcPts val="0"/>
              </a:spcBef>
              <a:spcAft>
                <a:spcPts val="0"/>
              </a:spcAft>
              <a:buSzPts val="1600"/>
              <a:buChar char="●"/>
            </a:pPr>
            <a:r>
              <a:rPr lang="en" sz="1600"/>
              <a:t>Resilience is crucial because of extreme conditions!</a:t>
            </a:r>
            <a:endParaRPr sz="1600"/>
          </a:p>
          <a:p>
            <a:pPr marL="457200" lvl="0" indent="-330200" algn="l" rtl="0">
              <a:spcBef>
                <a:spcPts val="0"/>
              </a:spcBef>
              <a:spcAft>
                <a:spcPts val="0"/>
              </a:spcAft>
              <a:buSzPts val="1600"/>
              <a:buChar char="●"/>
            </a:pPr>
            <a:r>
              <a:rPr lang="en" sz="1600"/>
              <a:t>Social and ecological processes can build or erode resilience</a:t>
            </a:r>
            <a:endParaRPr sz="1600"/>
          </a:p>
          <a:p>
            <a:pPr marL="0" lvl="0" indent="0" algn="l" rtl="0">
              <a:spcBef>
                <a:spcPts val="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
        <p:nvSpPr>
          <p:cNvPr id="178" name="Google Shape;178;p26"/>
          <p:cNvSpPr txBox="1"/>
          <p:nvPr/>
        </p:nvSpPr>
        <p:spPr>
          <a:xfrm>
            <a:off x="6144000" y="6474900"/>
            <a:ext cx="3000000" cy="38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t>(Huitric, Peterson &amp; Rocha, 2016)</a:t>
            </a:r>
            <a:endParaRPr sz="1200"/>
          </a:p>
        </p:txBody>
      </p:sp>
      <p:pic>
        <p:nvPicPr>
          <p:cNvPr id="179" name="Google Shape;179;p26"/>
          <p:cNvPicPr preferRelativeResize="0"/>
          <p:nvPr/>
        </p:nvPicPr>
        <p:blipFill>
          <a:blip r:embed="rId3">
            <a:alphaModFix/>
          </a:blip>
          <a:stretch>
            <a:fillRect/>
          </a:stretch>
        </p:blipFill>
        <p:spPr>
          <a:xfrm>
            <a:off x="4997574" y="1010225"/>
            <a:ext cx="3773125" cy="5312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p:cNvPicPr preferRelativeResize="0"/>
          <p:nvPr/>
        </p:nvPicPr>
        <p:blipFill>
          <a:blip r:embed="rId3">
            <a:alphaModFix/>
          </a:blip>
          <a:stretch>
            <a:fillRect/>
          </a:stretch>
        </p:blipFill>
        <p:spPr>
          <a:xfrm>
            <a:off x="3920095" y="1542825"/>
            <a:ext cx="4845630" cy="4337274"/>
          </a:xfrm>
          <a:prstGeom prst="rect">
            <a:avLst/>
          </a:prstGeom>
          <a:noFill/>
          <a:ln>
            <a:noFill/>
          </a:ln>
        </p:spPr>
      </p:pic>
      <p:sp>
        <p:nvSpPr>
          <p:cNvPr id="185" name="Google Shape;185;p27"/>
          <p:cNvSpPr txBox="1">
            <a:spLocks noGrp="1"/>
          </p:cNvSpPr>
          <p:nvPr>
            <p:ph type="title"/>
          </p:nvPr>
        </p:nvSpPr>
        <p:spPr>
          <a:xfrm>
            <a:off x="729450" y="1542824"/>
            <a:ext cx="7688700" cy="9291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Arctic Resilience </a:t>
            </a:r>
            <a:endParaRPr dirty="0"/>
          </a:p>
          <a:p>
            <a:pPr marL="0" lvl="0" indent="0" algn="l" rtl="0">
              <a:spcBef>
                <a:spcPts val="0"/>
              </a:spcBef>
              <a:spcAft>
                <a:spcPts val="0"/>
              </a:spcAft>
              <a:buNone/>
            </a:pPr>
            <a:r>
              <a:rPr lang="en" dirty="0"/>
              <a:t>Report | </a:t>
            </a:r>
            <a:r>
              <a:rPr lang="en" b="0" dirty="0"/>
              <a:t>25 Case </a:t>
            </a:r>
            <a:endParaRPr b="0" dirty="0"/>
          </a:p>
          <a:p>
            <a:pPr marL="0" lvl="0" indent="0" algn="l" rtl="0">
              <a:spcBef>
                <a:spcPts val="0"/>
              </a:spcBef>
              <a:spcAft>
                <a:spcPts val="0"/>
              </a:spcAft>
              <a:buNone/>
            </a:pPr>
            <a:r>
              <a:rPr lang="en" b="0" dirty="0"/>
              <a:t>Studies</a:t>
            </a:r>
            <a:endParaRPr b="0" dirty="0"/>
          </a:p>
        </p:txBody>
      </p:sp>
      <p:sp>
        <p:nvSpPr>
          <p:cNvPr id="186" name="Google Shape;186;p27"/>
          <p:cNvSpPr txBox="1">
            <a:spLocks noGrp="1"/>
          </p:cNvSpPr>
          <p:nvPr>
            <p:ph type="body" idx="1"/>
          </p:nvPr>
        </p:nvSpPr>
        <p:spPr>
          <a:xfrm>
            <a:off x="729450" y="2715065"/>
            <a:ext cx="3190500" cy="307121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1" dirty="0">
                <a:solidFill>
                  <a:schemeClr val="dk1"/>
                </a:solidFill>
              </a:rPr>
              <a:t>Resiliency </a:t>
            </a:r>
            <a:r>
              <a:rPr lang="en" sz="1500" dirty="0"/>
              <a:t>occurs when  identity, function and structure  is maintained despite disturbances to a community, showing an ability to self-organize, experiment, learn and adapt</a:t>
            </a:r>
            <a:endParaRPr sz="1500" dirty="0"/>
          </a:p>
          <a:p>
            <a:pPr marL="457200" lvl="0" indent="-323850" algn="l" rtl="0">
              <a:spcBef>
                <a:spcPts val="0"/>
              </a:spcBef>
              <a:spcAft>
                <a:spcPts val="0"/>
              </a:spcAft>
              <a:buSzPts val="1500"/>
              <a:buChar char="●"/>
            </a:pPr>
            <a:r>
              <a:rPr lang="en" sz="1500" b="1" dirty="0">
                <a:solidFill>
                  <a:schemeClr val="accent3"/>
                </a:solidFill>
              </a:rPr>
              <a:t>Loss of resilience</a:t>
            </a:r>
            <a:r>
              <a:rPr lang="en" sz="1500" dirty="0">
                <a:solidFill>
                  <a:schemeClr val="accent3"/>
                </a:solidFill>
              </a:rPr>
              <a:t> </a:t>
            </a:r>
            <a:r>
              <a:rPr lang="en" sz="1500" dirty="0"/>
              <a:t>occurs when identity, function and structure is diminished</a:t>
            </a:r>
            <a:endParaRPr sz="1500" dirty="0"/>
          </a:p>
          <a:p>
            <a:pPr marL="457200" lvl="0" indent="-323850" algn="l" rtl="0">
              <a:spcBef>
                <a:spcPts val="0"/>
              </a:spcBef>
              <a:spcAft>
                <a:spcPts val="0"/>
              </a:spcAft>
              <a:buSzPts val="1500"/>
              <a:buChar char="●"/>
            </a:pPr>
            <a:r>
              <a:rPr lang="en" sz="1500" b="1" dirty="0">
                <a:solidFill>
                  <a:schemeClr val="accent5"/>
                </a:solidFill>
              </a:rPr>
              <a:t>Transformation</a:t>
            </a:r>
            <a:r>
              <a:rPr lang="en" sz="1500" dirty="0"/>
              <a:t> occurs when purposeful changes to identity, function or structure are used to mitigate disturbances</a:t>
            </a:r>
            <a:endParaRPr sz="1500" dirty="0"/>
          </a:p>
        </p:txBody>
      </p:sp>
      <p:sp>
        <p:nvSpPr>
          <p:cNvPr id="187" name="Google Shape;187;p27"/>
          <p:cNvSpPr txBox="1"/>
          <p:nvPr/>
        </p:nvSpPr>
        <p:spPr>
          <a:xfrm>
            <a:off x="5765725" y="5880100"/>
            <a:ext cx="3000000" cy="38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t>(Huitric, Peterson &amp; Rocha, 2016)</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a:t>
            </a:r>
            <a:r>
              <a:rPr lang="en" b="0"/>
              <a:t> Case Studies!</a:t>
            </a:r>
            <a:endParaRPr b="0"/>
          </a:p>
        </p:txBody>
      </p:sp>
      <p:sp>
        <p:nvSpPr>
          <p:cNvPr id="193" name="Google Shape;193;p28"/>
          <p:cNvSpPr txBox="1">
            <a:spLocks noGrp="1"/>
          </p:cNvSpPr>
          <p:nvPr>
            <p:ph type="body" idx="1"/>
          </p:nvPr>
        </p:nvSpPr>
        <p:spPr>
          <a:xfrm>
            <a:off x="729450" y="2471899"/>
            <a:ext cx="7688700" cy="33147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AutoNum type="arabicPeriod"/>
            </a:pPr>
            <a:r>
              <a:rPr lang="en" sz="1700"/>
              <a:t>Read the case study</a:t>
            </a:r>
            <a:endParaRPr sz="1700"/>
          </a:p>
          <a:p>
            <a:pPr marL="457200" lvl="0" indent="-336550" algn="l" rtl="0">
              <a:lnSpc>
                <a:spcPct val="100000"/>
              </a:lnSpc>
              <a:spcBef>
                <a:spcPts val="0"/>
              </a:spcBef>
              <a:spcAft>
                <a:spcPts val="0"/>
              </a:spcAft>
              <a:buSzPts val="1700"/>
              <a:buAutoNum type="arabicPeriod"/>
            </a:pPr>
            <a:r>
              <a:rPr lang="en" sz="1700"/>
              <a:t>Based on the definitions below, is it an example of resilience, loss of resilience or transformation? Why?</a:t>
            </a:r>
            <a:endParaRPr sz="1700"/>
          </a:p>
          <a:p>
            <a:pPr marL="457200" lvl="0" indent="-336550" algn="l" rtl="0">
              <a:lnSpc>
                <a:spcPct val="100000"/>
              </a:lnSpc>
              <a:spcBef>
                <a:spcPts val="0"/>
              </a:spcBef>
              <a:spcAft>
                <a:spcPts val="0"/>
              </a:spcAft>
              <a:buSzPts val="1700"/>
              <a:buAutoNum type="arabicPeriod"/>
            </a:pPr>
            <a:r>
              <a:rPr lang="en" sz="1700"/>
              <a:t>Identify the alternative economic pathways used. Discuss.</a:t>
            </a:r>
            <a:endParaRPr sz="1700"/>
          </a:p>
          <a:p>
            <a:pPr marL="457200" lvl="0" indent="-336550" algn="l" rtl="0">
              <a:lnSpc>
                <a:spcPct val="100000"/>
              </a:lnSpc>
              <a:spcBef>
                <a:spcPts val="0"/>
              </a:spcBef>
              <a:spcAft>
                <a:spcPts val="0"/>
              </a:spcAft>
              <a:buSzPts val="1700"/>
              <a:buAutoNum type="arabicPeriod"/>
            </a:pPr>
            <a:r>
              <a:rPr lang="en" sz="1700"/>
              <a:t>Prepare to summarize your case study to the class and describe your findings.</a:t>
            </a:r>
            <a:endParaRPr sz="1700"/>
          </a:p>
          <a:p>
            <a:pPr marL="0" lvl="0" indent="0" algn="l" rtl="0">
              <a:lnSpc>
                <a:spcPct val="100000"/>
              </a:lnSpc>
              <a:spcBef>
                <a:spcPts val="0"/>
              </a:spcBef>
              <a:spcAft>
                <a:spcPts val="0"/>
              </a:spcAft>
              <a:buNone/>
            </a:pPr>
            <a:endParaRPr sz="1700" b="1"/>
          </a:p>
          <a:p>
            <a:pPr marL="914400" lvl="0" indent="-336550" algn="just" rtl="0">
              <a:lnSpc>
                <a:spcPct val="100000"/>
              </a:lnSpc>
              <a:spcBef>
                <a:spcPts val="0"/>
              </a:spcBef>
              <a:spcAft>
                <a:spcPts val="0"/>
              </a:spcAft>
              <a:buSzPts val="1700"/>
              <a:buFont typeface="Arial"/>
              <a:buChar char="●"/>
            </a:pPr>
            <a:r>
              <a:rPr lang="en" sz="1700" b="1">
                <a:solidFill>
                  <a:schemeClr val="dk1"/>
                </a:solidFill>
              </a:rPr>
              <a:t>Resiliency</a:t>
            </a:r>
            <a:r>
              <a:rPr lang="en" sz="1700">
                <a:solidFill>
                  <a:schemeClr val="dk1"/>
                </a:solidFill>
              </a:rPr>
              <a:t> </a:t>
            </a:r>
            <a:r>
              <a:rPr lang="en" sz="1700"/>
              <a:t>occurs when “the social-ecological system has been able to maintain its identity, function and structure despite changes in the broader social or ecological context. It has the ability to self-organize and the ability to experiment, learn and thus adapt.”</a:t>
            </a:r>
            <a:endParaRPr sz="1700"/>
          </a:p>
          <a:p>
            <a:pPr marL="914400" lvl="0" indent="-336550" algn="just" rtl="0">
              <a:lnSpc>
                <a:spcPct val="100000"/>
              </a:lnSpc>
              <a:spcBef>
                <a:spcPts val="0"/>
              </a:spcBef>
              <a:spcAft>
                <a:spcPts val="0"/>
              </a:spcAft>
              <a:buSzPts val="1700"/>
              <a:buFont typeface="Arial"/>
              <a:buChar char="●"/>
            </a:pPr>
            <a:r>
              <a:rPr lang="en" sz="1700" b="1">
                <a:solidFill>
                  <a:schemeClr val="accent3"/>
                </a:solidFill>
              </a:rPr>
              <a:t>Loss of resilience</a:t>
            </a:r>
            <a:r>
              <a:rPr lang="en" sz="1700">
                <a:solidFill>
                  <a:schemeClr val="accent3"/>
                </a:solidFill>
              </a:rPr>
              <a:t> </a:t>
            </a:r>
            <a:r>
              <a:rPr lang="en" sz="1700"/>
              <a:t>occurs when “there has been a loss of livelihoods, identity, function and structure.” </a:t>
            </a:r>
            <a:endParaRPr sz="1700"/>
          </a:p>
          <a:p>
            <a:pPr marL="914400" lvl="0" indent="-336550" algn="just" rtl="0">
              <a:lnSpc>
                <a:spcPct val="100000"/>
              </a:lnSpc>
              <a:spcBef>
                <a:spcPts val="0"/>
              </a:spcBef>
              <a:spcAft>
                <a:spcPts val="0"/>
              </a:spcAft>
              <a:buSzPts val="1700"/>
              <a:buFont typeface="Arial"/>
              <a:buChar char="●"/>
            </a:pPr>
            <a:r>
              <a:rPr lang="en" sz="1700" b="1">
                <a:solidFill>
                  <a:schemeClr val="accent5"/>
                </a:solidFill>
              </a:rPr>
              <a:t>Transformation</a:t>
            </a:r>
            <a:r>
              <a:rPr lang="en" sz="1700">
                <a:solidFill>
                  <a:schemeClr val="accent5"/>
                </a:solidFill>
              </a:rPr>
              <a:t> </a:t>
            </a:r>
            <a:r>
              <a:rPr lang="en" sz="1700"/>
              <a:t>occurs when “people have acted to purposefully modify the system’s identity, function and structure to better suit their needs” </a:t>
            </a:r>
            <a:endParaRPr sz="1700"/>
          </a:p>
          <a:p>
            <a:pPr marL="0" lvl="0" indent="0" algn="l" rtl="0">
              <a:lnSpc>
                <a:spcPct val="100000"/>
              </a:lnSpc>
              <a:spcBef>
                <a:spcPts val="0"/>
              </a:spcBef>
              <a:spcAft>
                <a:spcPts val="0"/>
              </a:spcAft>
              <a:buClr>
                <a:srgbClr val="000000"/>
              </a:buClr>
              <a:buSzPts val="1100"/>
              <a:buFont typeface="Arial"/>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100"/>
              <a:buFont typeface="Arial"/>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194" name="Google Shape;194;p28"/>
          <p:cNvSpPr txBox="1"/>
          <p:nvPr/>
        </p:nvSpPr>
        <p:spPr>
          <a:xfrm>
            <a:off x="5811650" y="6474900"/>
            <a:ext cx="3332400" cy="38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t>(Huitric, Peterson &amp; Rocha, 2016, p. 100-101)</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Arctic Resilience:</a:t>
            </a:r>
            <a:r>
              <a:rPr lang="en" b="0"/>
              <a:t> Key Factors</a:t>
            </a:r>
            <a:endParaRPr b="0"/>
          </a:p>
        </p:txBody>
      </p:sp>
      <p:sp>
        <p:nvSpPr>
          <p:cNvPr id="200" name="Google Shape;200;p29"/>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Self-organization → using local knowledge, monitoring and assessment, and collaborative decision making</a:t>
            </a:r>
            <a:endParaRPr sz="1800"/>
          </a:p>
          <a:p>
            <a:pPr marL="457200" lvl="0" indent="-342900" algn="l" rtl="0">
              <a:spcBef>
                <a:spcPts val="0"/>
              </a:spcBef>
              <a:spcAft>
                <a:spcPts val="0"/>
              </a:spcAft>
              <a:buSzPts val="1800"/>
              <a:buChar char="●"/>
            </a:pPr>
            <a:r>
              <a:rPr lang="en" sz="1800"/>
              <a:t>Adoption of policies that enable and support self-organization</a:t>
            </a:r>
            <a:endParaRPr sz="1800"/>
          </a:p>
          <a:p>
            <a:pPr marL="457200" lvl="0" indent="-342900" algn="l" rtl="0">
              <a:spcBef>
                <a:spcPts val="0"/>
              </a:spcBef>
              <a:spcAft>
                <a:spcPts val="0"/>
              </a:spcAft>
              <a:buSzPts val="1800"/>
              <a:buChar char="●"/>
            </a:pPr>
            <a:r>
              <a:rPr lang="en" sz="1800"/>
              <a:t>Navigation of change and uncertainty</a:t>
            </a:r>
            <a:endParaRPr sz="1800"/>
          </a:p>
          <a:p>
            <a:pPr marL="457200" lvl="0" indent="-342900" algn="l" rtl="0">
              <a:spcBef>
                <a:spcPts val="0"/>
              </a:spcBef>
              <a:spcAft>
                <a:spcPts val="0"/>
              </a:spcAft>
              <a:buSzPts val="1800"/>
              <a:buChar char="●"/>
            </a:pPr>
            <a:r>
              <a:rPr lang="en" sz="1800"/>
              <a:t>Diversification</a:t>
            </a:r>
            <a:endParaRPr sz="1800"/>
          </a:p>
          <a:p>
            <a:pPr marL="457200" lvl="0" indent="-342900" algn="l" rtl="0">
              <a:spcBef>
                <a:spcPts val="0"/>
              </a:spcBef>
              <a:spcAft>
                <a:spcPts val="0"/>
              </a:spcAft>
              <a:buSzPts val="1800"/>
              <a:buChar char="●"/>
            </a:pPr>
            <a:r>
              <a:rPr lang="en" sz="1800"/>
              <a:t>Combination of different types of knowledge</a:t>
            </a:r>
            <a:endParaRPr sz="1800"/>
          </a:p>
          <a:p>
            <a:pPr marL="457200" lvl="0" indent="-342900" algn="l" rtl="0">
              <a:spcBef>
                <a:spcPts val="0"/>
              </a:spcBef>
              <a:spcAft>
                <a:spcPts val="0"/>
              </a:spcAft>
              <a:buSzPts val="1800"/>
              <a:buChar char="●"/>
            </a:pPr>
            <a:r>
              <a:rPr lang="en" sz="1800"/>
              <a:t>Transformation → adapting ways of living and connecting to nature while maintaining identity</a:t>
            </a:r>
            <a:endParaRPr sz="1800"/>
          </a:p>
        </p:txBody>
      </p:sp>
      <p:sp>
        <p:nvSpPr>
          <p:cNvPr id="201" name="Google Shape;201;p29"/>
          <p:cNvSpPr txBox="1"/>
          <p:nvPr/>
        </p:nvSpPr>
        <p:spPr>
          <a:xfrm>
            <a:off x="6144000" y="6474900"/>
            <a:ext cx="3000000" cy="38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t>(Huitric, Peterson &amp; Rocha, 2016)</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b="0"/>
          </a:p>
        </p:txBody>
      </p:sp>
      <p:sp>
        <p:nvSpPr>
          <p:cNvPr id="207" name="Google Shape;207;p30"/>
          <p:cNvSpPr txBox="1">
            <a:spLocks noGrp="1"/>
          </p:cNvSpPr>
          <p:nvPr>
            <p:ph type="body" idx="1"/>
          </p:nvPr>
        </p:nvSpPr>
        <p:spPr>
          <a:xfrm>
            <a:off x="727650" y="2714683"/>
            <a:ext cx="7688700" cy="3014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600" dirty="0"/>
              <a:t>Theory is presented in the foreground </a:t>
            </a:r>
            <a:endParaRPr sz="1600" dirty="0"/>
          </a:p>
          <a:p>
            <a:pPr marL="457200" lvl="0" indent="-311150" algn="l" rtl="0">
              <a:spcBef>
                <a:spcPts val="0"/>
              </a:spcBef>
              <a:spcAft>
                <a:spcPts val="0"/>
              </a:spcAft>
              <a:buSzPts val="1300"/>
              <a:buChar char="●"/>
            </a:pPr>
            <a:r>
              <a:rPr lang="en" sz="1600" dirty="0"/>
              <a:t>Unclear how rural communities can rely on the capitalist growth machine</a:t>
            </a:r>
            <a:endParaRPr sz="1600" dirty="0"/>
          </a:p>
          <a:p>
            <a:pPr marL="457200" lvl="0" indent="-311150" algn="l" rtl="0">
              <a:spcBef>
                <a:spcPts val="0"/>
              </a:spcBef>
              <a:spcAft>
                <a:spcPts val="0"/>
              </a:spcAft>
              <a:buSzPts val="1300"/>
              <a:buChar char="●"/>
            </a:pPr>
            <a:r>
              <a:rPr lang="en" sz="1600" dirty="0"/>
              <a:t>New development pathways to be imagined and implemented</a:t>
            </a:r>
            <a:endParaRPr sz="1600" dirty="0"/>
          </a:p>
          <a:p>
            <a:pPr marL="457200" lvl="0" indent="-311150" algn="l" rtl="0">
              <a:spcBef>
                <a:spcPts val="0"/>
              </a:spcBef>
              <a:spcAft>
                <a:spcPts val="0"/>
              </a:spcAft>
              <a:buSzPts val="1300"/>
              <a:buChar char="●"/>
            </a:pPr>
            <a:r>
              <a:rPr lang="en" sz="1600" dirty="0"/>
              <a:t>Current representations of rural change deny credibility and reflect capitalist development pathways </a:t>
            </a:r>
            <a:endParaRPr sz="1600" dirty="0"/>
          </a:p>
          <a:p>
            <a:pPr marL="457200" lvl="0" indent="-311150" algn="l" rtl="0">
              <a:spcBef>
                <a:spcPts val="0"/>
              </a:spcBef>
              <a:spcAft>
                <a:spcPts val="0"/>
              </a:spcAft>
              <a:buSzPts val="1300"/>
              <a:buChar char="●"/>
            </a:pPr>
            <a:r>
              <a:rPr lang="en" sz="1600" dirty="0"/>
              <a:t>Community based enterprises bringing credibility to the non-market economic activities</a:t>
            </a:r>
            <a:endParaRPr sz="1600" dirty="0"/>
          </a:p>
          <a:p>
            <a:pPr marL="457200" lvl="0" indent="-311150" algn="l" rtl="0">
              <a:spcBef>
                <a:spcPts val="0"/>
              </a:spcBef>
              <a:spcAft>
                <a:spcPts val="0"/>
              </a:spcAft>
              <a:buSzPts val="1300"/>
              <a:buChar char="●"/>
            </a:pPr>
            <a:r>
              <a:rPr lang="en" sz="1600" dirty="0"/>
              <a:t>Activities promote habitat maintenance and economic resilience and diversity </a:t>
            </a:r>
            <a:endParaRPr sz="1600" dirty="0"/>
          </a:p>
          <a:p>
            <a:pPr marL="457200" lvl="0" indent="-311150" algn="l" rtl="0">
              <a:spcBef>
                <a:spcPts val="0"/>
              </a:spcBef>
              <a:spcAft>
                <a:spcPts val="0"/>
              </a:spcAft>
              <a:buSzPts val="1300"/>
              <a:buChar char="●"/>
            </a:pPr>
            <a:r>
              <a:rPr lang="en" sz="1600" dirty="0"/>
              <a:t>Possibilities for post-capitalist regional development</a:t>
            </a:r>
            <a:endParaRPr sz="1600" dirty="0"/>
          </a:p>
          <a:p>
            <a:pPr marL="457200" lvl="0" indent="0" algn="l" rtl="0">
              <a:spcBef>
                <a:spcPts val="1600"/>
              </a:spcBef>
              <a:spcAft>
                <a:spcPts val="1600"/>
              </a:spcAft>
              <a:buNone/>
            </a:pPr>
            <a:r>
              <a:rPr lang="en" sz="1600" dirty="0"/>
              <a:t>“Think of strategies better suited to imagining and enacting different futures”</a:t>
            </a:r>
            <a:endParaRP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13" name="Google Shape;213;p31"/>
          <p:cNvSpPr txBox="1">
            <a:spLocks noGrp="1"/>
          </p:cNvSpPr>
          <p:nvPr>
            <p:ph type="body" idx="1"/>
          </p:nvPr>
        </p:nvSpPr>
        <p:spPr>
          <a:xfrm>
            <a:off x="729450" y="2471900"/>
            <a:ext cx="7688700" cy="3871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a:t>Huitric, M., Peterson, G., &amp; Rocha, J. C. (2016). What factors build or erode resilience in the Arctic? In M. Carson and G. Peterson (Eds), </a:t>
            </a:r>
            <a:r>
              <a:rPr lang="en" i="1"/>
              <a:t>Arctic resilience report</a:t>
            </a:r>
            <a:r>
              <a:rPr lang="en"/>
              <a:t>,  pp. 96-125. Stockholm, SE: Stockholm Environment Institute and Stockholm Resilience Centre. Retrieved from https://oaarchive.arctic-council.org/handle/11374/1838</a:t>
            </a:r>
            <a:endParaRPr/>
          </a:p>
          <a:p>
            <a:pPr marL="457200" lvl="0" indent="-457200" algn="l" rtl="0">
              <a:spcBef>
                <a:spcPts val="1600"/>
              </a:spcBef>
              <a:spcAft>
                <a:spcPts val="0"/>
              </a:spcAft>
              <a:buNone/>
            </a:pPr>
            <a:r>
              <a:rPr lang="en"/>
              <a:t>Cavanaugh, J. R. (2015). Performativity. </a:t>
            </a:r>
            <a:r>
              <a:rPr lang="en" i="1"/>
              <a:t>Oxford bibliographies.</a:t>
            </a:r>
            <a:r>
              <a:rPr lang="en"/>
              <a:t> Retrieved from http://www.oxfordbibliographies.com/view/document/obo-9780199766567/obo-9780199766567-0114.xml</a:t>
            </a:r>
            <a:endParaRPr/>
          </a:p>
          <a:p>
            <a:pPr marL="457200" lvl="0" indent="-457200" algn="l" rtl="0">
              <a:spcBef>
                <a:spcPts val="1600"/>
              </a:spcBef>
              <a:spcAft>
                <a:spcPts val="0"/>
              </a:spcAft>
              <a:buNone/>
            </a:pPr>
            <a:r>
              <a:rPr lang="en"/>
              <a:t>Gibson, K., Cahill, A., &amp; McKay, D. (2015). Diverse economies, ecologies, and ethics: Rethinking rural transformation in the Philippines. In G. Roelvink, K. S. Martin,  &amp; J. K. Gibson-Graham (Eds.), </a:t>
            </a:r>
            <a:r>
              <a:rPr lang="en" i="1"/>
              <a:t>Making other worlds possible: Performing diverse economies </a:t>
            </a:r>
            <a:r>
              <a:rPr lang="en"/>
              <a:t>(pp.194-224). Minneapolis, MN: University of Minnesota Press.</a:t>
            </a:r>
            <a:endParaRPr/>
          </a:p>
          <a:p>
            <a:pPr marL="457200" lvl="0" indent="-457200" algn="l" rtl="0">
              <a:spcBef>
                <a:spcPts val="1600"/>
              </a:spcBef>
              <a:spcAft>
                <a:spcPts val="0"/>
              </a:spcAft>
              <a:buNone/>
            </a:pPr>
            <a:r>
              <a:rPr lang="en"/>
              <a:t>Olin Wright, E. (2010). </a:t>
            </a:r>
            <a:r>
              <a:rPr lang="en" i="1"/>
              <a:t>Envisioning real utopias</a:t>
            </a:r>
            <a:r>
              <a:rPr lang="en"/>
              <a:t>. London, UK: Verso</a:t>
            </a:r>
            <a:endParaRPr/>
          </a:p>
          <a:p>
            <a:pPr marL="914400" lvl="0" indent="-91440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94" name="Google Shape;94;p1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Summary of Chapter 8 (15 minutes)</a:t>
            </a:r>
            <a:endParaRPr sz="1800"/>
          </a:p>
          <a:p>
            <a:pPr marL="457200" lvl="0" indent="-342900" algn="l" rtl="0">
              <a:spcBef>
                <a:spcPts val="0"/>
              </a:spcBef>
              <a:spcAft>
                <a:spcPts val="0"/>
              </a:spcAft>
              <a:buSzPts val="1800"/>
              <a:buAutoNum type="arabicPeriod"/>
            </a:pPr>
            <a:r>
              <a:rPr lang="en" sz="1800"/>
              <a:t>Activity 1: Start your own local project! (10-15 minutes)</a:t>
            </a:r>
            <a:endParaRPr sz="1800"/>
          </a:p>
          <a:p>
            <a:pPr marL="457200" lvl="0" indent="-342900" algn="l" rtl="0">
              <a:spcBef>
                <a:spcPts val="0"/>
              </a:spcBef>
              <a:spcAft>
                <a:spcPts val="0"/>
              </a:spcAft>
              <a:buSzPts val="1800"/>
              <a:buAutoNum type="arabicPeriod"/>
            </a:pPr>
            <a:r>
              <a:rPr lang="en" sz="1800"/>
              <a:t>Arctic Resilience Report (10 minutes)</a:t>
            </a:r>
            <a:endParaRPr sz="1800"/>
          </a:p>
          <a:p>
            <a:pPr marL="457200" lvl="0" indent="-342900" algn="l" rtl="0">
              <a:spcBef>
                <a:spcPts val="0"/>
              </a:spcBef>
              <a:spcAft>
                <a:spcPts val="0"/>
              </a:spcAft>
              <a:buSzPts val="1800"/>
              <a:buAutoNum type="arabicPeriod"/>
            </a:pPr>
            <a:r>
              <a:rPr lang="en" sz="1800"/>
              <a:t>Activity 2: Case Studies! (10-15 minutes)</a:t>
            </a:r>
            <a:endParaRPr sz="1800"/>
          </a:p>
          <a:p>
            <a:pPr marL="457200" lvl="0" indent="-342900" algn="l" rtl="0">
              <a:spcBef>
                <a:spcPts val="0"/>
              </a:spcBef>
              <a:spcAft>
                <a:spcPts val="0"/>
              </a:spcAft>
              <a:buSzPts val="1800"/>
              <a:buAutoNum type="arabicPeriod"/>
            </a:pPr>
            <a:r>
              <a:rPr lang="en" sz="1800"/>
              <a:t>Conclusion (5 minutes)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Rural Representations | </a:t>
            </a:r>
            <a:r>
              <a:rPr lang="en" b="0"/>
              <a:t>What is rural?</a:t>
            </a:r>
            <a:endParaRPr b="0"/>
          </a:p>
        </p:txBody>
      </p:sp>
      <p:sp>
        <p:nvSpPr>
          <p:cNvPr id="100" name="Google Shape;100;p15"/>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Agriculture-based economies? Informal? Local?</a:t>
            </a:r>
            <a:endParaRPr sz="1800"/>
          </a:p>
          <a:p>
            <a:pPr marL="0" lvl="0" indent="0" algn="l" rtl="0">
              <a:spcBef>
                <a:spcPts val="1600"/>
              </a:spcBef>
              <a:spcAft>
                <a:spcPts val="0"/>
              </a:spcAft>
              <a:buNone/>
            </a:pPr>
            <a:r>
              <a:rPr lang="en" sz="1800"/>
              <a:t>OR</a:t>
            </a:r>
            <a:endParaRPr sz="1800"/>
          </a:p>
          <a:p>
            <a:pPr marL="0" lvl="0" indent="0" algn="l" rtl="0">
              <a:spcBef>
                <a:spcPts val="1600"/>
              </a:spcBef>
              <a:spcAft>
                <a:spcPts val="1600"/>
              </a:spcAft>
              <a:buNone/>
            </a:pPr>
            <a:r>
              <a:rPr lang="en" sz="1800"/>
              <a:t>Diverse economies with a potentially global reach?</a:t>
            </a:r>
            <a:endParaRPr sz="1800"/>
          </a:p>
        </p:txBody>
      </p:sp>
      <p:sp>
        <p:nvSpPr>
          <p:cNvPr id="101" name="Google Shape;101;p15"/>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Performativity | </a:t>
            </a:r>
            <a:r>
              <a:rPr lang="en" b="0"/>
              <a:t>The power of language and discourse</a:t>
            </a:r>
            <a:endParaRPr b="0"/>
          </a:p>
        </p:txBody>
      </p:sp>
      <p:sp>
        <p:nvSpPr>
          <p:cNvPr id="107" name="Google Shape;107;p16"/>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“Performativity is the power of language to effect change in the world: language does not simply describe the world but may instead (or also) function as a form of social action.” (Cavanaugh, 2015)</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Rural Representations | </a:t>
            </a:r>
            <a:r>
              <a:rPr lang="en" b="0"/>
              <a:t>What is the discourse of rural identity and dynamics?</a:t>
            </a:r>
            <a:endParaRPr b="0"/>
          </a:p>
          <a:p>
            <a:pPr marL="0" lvl="0" indent="0" algn="l" rtl="0">
              <a:spcBef>
                <a:spcPts val="0"/>
              </a:spcBef>
              <a:spcAft>
                <a:spcPts val="0"/>
              </a:spcAft>
              <a:buNone/>
            </a:pPr>
            <a:endParaRPr/>
          </a:p>
        </p:txBody>
      </p:sp>
      <p:sp>
        <p:nvSpPr>
          <p:cNvPr id="113" name="Google Shape;113;p17"/>
          <p:cNvSpPr txBox="1">
            <a:spLocks noGrp="1"/>
          </p:cNvSpPr>
          <p:nvPr>
            <p:ph type="body" idx="1"/>
          </p:nvPr>
        </p:nvSpPr>
        <p:spPr>
          <a:xfrm>
            <a:off x="729325" y="2771833"/>
            <a:ext cx="3774300" cy="3014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Unidirectional processes associated with the international expansion of the capitalist growth machine:</a:t>
            </a:r>
            <a:endParaRPr/>
          </a:p>
          <a:p>
            <a:pPr marL="457200" lvl="0" indent="-311150" algn="l" rtl="0">
              <a:spcBef>
                <a:spcPts val="0"/>
              </a:spcBef>
              <a:spcAft>
                <a:spcPts val="0"/>
              </a:spcAft>
              <a:buSzPts val="1300"/>
              <a:buChar char="●"/>
            </a:pPr>
            <a:r>
              <a:rPr lang="en"/>
              <a:t>Commoditization</a:t>
            </a:r>
            <a:endParaRPr/>
          </a:p>
          <a:p>
            <a:pPr marL="457200" lvl="0" indent="-311150" algn="l" rtl="0">
              <a:spcBef>
                <a:spcPts val="0"/>
              </a:spcBef>
              <a:spcAft>
                <a:spcPts val="0"/>
              </a:spcAft>
              <a:buSzPts val="1300"/>
              <a:buChar char="●"/>
            </a:pPr>
            <a:r>
              <a:rPr lang="en"/>
              <a:t>Proletarianization</a:t>
            </a:r>
            <a:endParaRPr/>
          </a:p>
          <a:p>
            <a:pPr marL="457200" lvl="0" indent="-311150" algn="l" rtl="0">
              <a:spcBef>
                <a:spcPts val="0"/>
              </a:spcBef>
              <a:spcAft>
                <a:spcPts val="0"/>
              </a:spcAft>
              <a:buSzPts val="1300"/>
              <a:buChar char="●"/>
            </a:pPr>
            <a:r>
              <a:rPr lang="en"/>
              <a:t>Agricultural mechanization</a:t>
            </a:r>
            <a:endParaRPr/>
          </a:p>
          <a:p>
            <a:pPr marL="457200" lvl="0" indent="-311150" algn="l" rtl="0">
              <a:spcBef>
                <a:spcPts val="0"/>
              </a:spcBef>
              <a:spcAft>
                <a:spcPts val="0"/>
              </a:spcAft>
              <a:buSzPts val="1300"/>
              <a:buChar char="●"/>
            </a:pPr>
            <a:r>
              <a:rPr lang="en"/>
              <a:t>Modernization</a:t>
            </a:r>
            <a:endParaRPr/>
          </a:p>
          <a:p>
            <a:pPr marL="457200" lvl="0" indent="-311150" algn="l" rtl="0">
              <a:spcBef>
                <a:spcPts val="0"/>
              </a:spcBef>
              <a:spcAft>
                <a:spcPts val="0"/>
              </a:spcAft>
              <a:buSzPts val="1300"/>
              <a:buChar char="●"/>
            </a:pPr>
            <a:r>
              <a:rPr lang="en"/>
              <a:t>Monetization</a:t>
            </a:r>
            <a:endParaRPr/>
          </a:p>
          <a:p>
            <a:pPr marL="457200" lvl="0" indent="-311150" algn="l" rtl="0">
              <a:spcBef>
                <a:spcPts val="0"/>
              </a:spcBef>
              <a:spcAft>
                <a:spcPts val="0"/>
              </a:spcAft>
              <a:buSzPts val="1300"/>
              <a:buChar char="●"/>
            </a:pPr>
            <a:r>
              <a:rPr lang="en"/>
              <a:t>Out-migration</a:t>
            </a:r>
            <a:endParaRPr/>
          </a:p>
          <a:p>
            <a:pPr marL="457200" lvl="0" indent="-311150" algn="l" rtl="0">
              <a:spcBef>
                <a:spcPts val="0"/>
              </a:spcBef>
              <a:spcAft>
                <a:spcPts val="0"/>
              </a:spcAft>
              <a:buSzPts val="1300"/>
              <a:buChar char="●"/>
            </a:pPr>
            <a:r>
              <a:rPr lang="en"/>
              <a:t>Non-market to market</a:t>
            </a:r>
            <a:endParaRPr/>
          </a:p>
          <a:p>
            <a:pPr marL="457200" lvl="0" indent="-311150" algn="l" rtl="0">
              <a:spcBef>
                <a:spcPts val="0"/>
              </a:spcBef>
              <a:spcAft>
                <a:spcPts val="0"/>
              </a:spcAft>
              <a:buSzPts val="1300"/>
              <a:buChar char="●"/>
            </a:pPr>
            <a:r>
              <a:rPr lang="en"/>
              <a:t>Agriculture to industry</a:t>
            </a:r>
            <a:endParaRPr/>
          </a:p>
          <a:p>
            <a:pPr marL="457200" lvl="0" indent="-311150" algn="l" rtl="0">
              <a:spcBef>
                <a:spcPts val="0"/>
              </a:spcBef>
              <a:spcAft>
                <a:spcPts val="0"/>
              </a:spcAft>
              <a:buSzPts val="1300"/>
              <a:buChar char="●"/>
            </a:pPr>
            <a:r>
              <a:rPr lang="en"/>
              <a:t>Rural to urban</a:t>
            </a:r>
            <a:endParaRPr/>
          </a:p>
          <a:p>
            <a:pPr marL="0" lvl="0" indent="0" algn="l" rtl="0">
              <a:spcBef>
                <a:spcPts val="1600"/>
              </a:spcBef>
              <a:spcAft>
                <a:spcPts val="1600"/>
              </a:spcAft>
              <a:buNone/>
            </a:pPr>
            <a:br>
              <a:rPr lang="en"/>
            </a:br>
            <a:endParaRPr/>
          </a:p>
        </p:txBody>
      </p:sp>
      <p:sp>
        <p:nvSpPr>
          <p:cNvPr id="114" name="Google Shape;114;p17"/>
          <p:cNvSpPr txBox="1">
            <a:spLocks noGrp="1"/>
          </p:cNvSpPr>
          <p:nvPr>
            <p:ph type="body" idx="2"/>
          </p:nvPr>
        </p:nvSpPr>
        <p:spPr>
          <a:xfrm>
            <a:off x="4643604" y="2771833"/>
            <a:ext cx="3774300" cy="3014700"/>
          </a:xfrm>
          <a:prstGeom prst="rect">
            <a:avLst/>
          </a:prstGeom>
          <a:ln w="952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Diverse processes rooted in local practices and alternative pathways:</a:t>
            </a:r>
            <a:endParaRPr/>
          </a:p>
          <a:p>
            <a:pPr marL="457200" lvl="0" indent="-311150" algn="l" rtl="0">
              <a:spcBef>
                <a:spcPts val="1600"/>
              </a:spcBef>
              <a:spcAft>
                <a:spcPts val="0"/>
              </a:spcAft>
              <a:buSzPts val="1300"/>
              <a:buChar char="●"/>
            </a:pPr>
            <a:r>
              <a:rPr lang="en"/>
              <a:t>Ecological dynamics</a:t>
            </a:r>
            <a:endParaRPr/>
          </a:p>
          <a:p>
            <a:pPr marL="457200" lvl="0" indent="-311150" algn="l" rtl="0">
              <a:spcBef>
                <a:spcPts val="0"/>
              </a:spcBef>
              <a:spcAft>
                <a:spcPts val="0"/>
              </a:spcAft>
              <a:buSzPts val="1300"/>
              <a:buChar char="●"/>
            </a:pPr>
            <a:r>
              <a:rPr lang="en"/>
              <a:t>Ethical dynamics</a:t>
            </a:r>
            <a:endParaRPr/>
          </a:p>
          <a:p>
            <a:pPr marL="457200" lvl="0" indent="-311150" algn="l" rtl="0">
              <a:spcBef>
                <a:spcPts val="0"/>
              </a:spcBef>
              <a:spcAft>
                <a:spcPts val="0"/>
              </a:spcAft>
              <a:buSzPts val="1300"/>
              <a:buChar char="●"/>
            </a:pPr>
            <a:r>
              <a:rPr lang="en"/>
              <a:t>Economic dynamics</a:t>
            </a:r>
            <a:endParaRPr/>
          </a:p>
        </p:txBody>
      </p:sp>
      <p:sp>
        <p:nvSpPr>
          <p:cNvPr id="115" name="Google Shape;115;p17"/>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central claim of the chapter?</a:t>
            </a:r>
            <a:endParaRPr/>
          </a:p>
        </p:txBody>
      </p:sp>
      <p:sp>
        <p:nvSpPr>
          <p:cNvPr id="121" name="Google Shape;121;p18"/>
          <p:cNvSpPr txBox="1">
            <a:spLocks noGrp="1"/>
          </p:cNvSpPr>
          <p:nvPr>
            <p:ph type="body" idx="1"/>
          </p:nvPr>
        </p:nvSpPr>
        <p:spPr>
          <a:xfrm>
            <a:off x="729450" y="2609850"/>
            <a:ext cx="7688700" cy="38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The chapter asks: </a:t>
            </a:r>
            <a:endParaRPr sz="1800"/>
          </a:p>
          <a:p>
            <a:pPr marL="457200" lvl="0" indent="-342900" algn="l" rtl="0">
              <a:spcBef>
                <a:spcPts val="1600"/>
              </a:spcBef>
              <a:spcAft>
                <a:spcPts val="0"/>
              </a:spcAft>
              <a:buSzPts val="1800"/>
              <a:buChar char="●"/>
            </a:pPr>
            <a:r>
              <a:rPr lang="en" sz="1800" b="1"/>
              <a:t>Can we reframe rural identity and dynamics to create more resilient communities?</a:t>
            </a:r>
            <a:endParaRPr sz="1800" b="1"/>
          </a:p>
          <a:p>
            <a:pPr marL="0" lvl="0" indent="0" algn="l" rtl="0">
              <a:spcBef>
                <a:spcPts val="1600"/>
              </a:spcBef>
              <a:spcAft>
                <a:spcPts val="0"/>
              </a:spcAft>
              <a:buNone/>
            </a:pPr>
            <a:r>
              <a:rPr lang="en" sz="1800"/>
              <a:t>The chapter argues: </a:t>
            </a:r>
            <a:endParaRPr sz="1800"/>
          </a:p>
          <a:p>
            <a:pPr marL="457200" lvl="0" indent="-342900" algn="l" rtl="0">
              <a:spcBef>
                <a:spcPts val="1600"/>
              </a:spcBef>
              <a:spcAft>
                <a:spcPts val="0"/>
              </a:spcAft>
              <a:buSzPts val="1800"/>
              <a:buChar char="●"/>
            </a:pPr>
            <a:r>
              <a:rPr lang="en" sz="1800" b="1"/>
              <a:t>The capitalist growth machine is inadequate, imposing and unsustainable in rural communities.</a:t>
            </a:r>
            <a:endParaRPr sz="1800" b="1"/>
          </a:p>
          <a:p>
            <a:pPr marL="457200" lvl="0" indent="-342900" algn="l" rtl="0">
              <a:spcBef>
                <a:spcPts val="0"/>
              </a:spcBef>
              <a:spcAft>
                <a:spcPts val="0"/>
              </a:spcAft>
              <a:buSzPts val="1800"/>
              <a:buChar char="●"/>
            </a:pPr>
            <a:r>
              <a:rPr lang="en" sz="1800" b="1"/>
              <a:t>By changing the language of traditional rural economics, alternative strategies can be put forward on even ground. </a:t>
            </a:r>
            <a:endParaRPr sz="1800" b="1"/>
          </a:p>
          <a:p>
            <a:pPr marL="457200" lvl="0" indent="-342900" algn="l" rtl="0">
              <a:spcBef>
                <a:spcPts val="0"/>
              </a:spcBef>
              <a:spcAft>
                <a:spcPts val="0"/>
              </a:spcAft>
              <a:buSzPts val="1800"/>
              <a:buChar char="●"/>
            </a:pPr>
            <a:r>
              <a:rPr lang="en" sz="1800" b="1"/>
              <a:t>This will strengthen resilience and wellbeing.</a:t>
            </a:r>
            <a:endParaRPr sz="1800" b="1"/>
          </a:p>
        </p:txBody>
      </p:sp>
      <p:sp>
        <p:nvSpPr>
          <p:cNvPr id="122" name="Google Shape;122;p18"/>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Ecological Theory (Robert Chambers)</a:t>
            </a:r>
            <a:endParaRPr/>
          </a:p>
        </p:txBody>
      </p:sp>
      <p:sp>
        <p:nvSpPr>
          <p:cNvPr id="128" name="Google Shape;128;p19"/>
          <p:cNvSpPr txBox="1">
            <a:spLocks noGrp="1"/>
          </p:cNvSpPr>
          <p:nvPr>
            <p:ph type="body" idx="1"/>
          </p:nvPr>
        </p:nvSpPr>
        <p:spPr>
          <a:xfrm>
            <a:off x="729450" y="2590799"/>
            <a:ext cx="7688700" cy="3195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Stems from ecological understandings of natural systems</a:t>
            </a:r>
            <a:endParaRPr sz="1800"/>
          </a:p>
          <a:p>
            <a:pPr marL="457200" lvl="0" indent="-342900" algn="l" rtl="0">
              <a:spcBef>
                <a:spcPts val="0"/>
              </a:spcBef>
              <a:spcAft>
                <a:spcPts val="0"/>
              </a:spcAft>
              <a:buSzPts val="1800"/>
              <a:buChar char="●"/>
            </a:pPr>
            <a:r>
              <a:rPr lang="en" sz="1800"/>
              <a:t>In nature, disturbances can threaten an ecosystem’s health but biodiversity equips nature with greater ability to recover (“resiliency”)</a:t>
            </a:r>
            <a:endParaRPr sz="1800"/>
          </a:p>
          <a:p>
            <a:pPr marL="457200" lvl="0" indent="-342900" algn="l" rtl="0">
              <a:spcBef>
                <a:spcPts val="0"/>
              </a:spcBef>
              <a:spcAft>
                <a:spcPts val="0"/>
              </a:spcAft>
              <a:buSzPts val="1800"/>
              <a:buChar char="●"/>
            </a:pPr>
            <a:r>
              <a:rPr lang="en" sz="1800"/>
              <a:t>In ecological theory, this is applied to humans, suggesting that increased diversity of social reproduction strategies allows for increased human resilience </a:t>
            </a:r>
            <a:endParaRPr sz="1800"/>
          </a:p>
        </p:txBody>
      </p:sp>
      <p:sp>
        <p:nvSpPr>
          <p:cNvPr id="129" name="Google Shape;129;p19"/>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Sustainable Livelihoods Approach (SLA)</a:t>
            </a:r>
            <a:endParaRPr/>
          </a:p>
        </p:txBody>
      </p:sp>
      <p:sp>
        <p:nvSpPr>
          <p:cNvPr id="135" name="Google Shape;135;p20"/>
          <p:cNvSpPr txBox="1">
            <a:spLocks noGrp="1"/>
          </p:cNvSpPr>
          <p:nvPr>
            <p:ph type="body" idx="1"/>
          </p:nvPr>
        </p:nvSpPr>
        <p:spPr>
          <a:xfrm>
            <a:off x="729450" y="2471908"/>
            <a:ext cx="7688700" cy="30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What is SLA?</a:t>
            </a:r>
            <a:endParaRPr sz="1800" b="1"/>
          </a:p>
          <a:p>
            <a:pPr marL="457200" lvl="0" indent="-342900" algn="l" rtl="0">
              <a:spcBef>
                <a:spcPts val="1600"/>
              </a:spcBef>
              <a:spcAft>
                <a:spcPts val="0"/>
              </a:spcAft>
              <a:buSzPts val="1800"/>
              <a:buChar char="●"/>
            </a:pPr>
            <a:r>
              <a:rPr lang="en" sz="1800"/>
              <a:t>A practical and theoretical approach to community intervention </a:t>
            </a:r>
            <a:endParaRPr sz="1800"/>
          </a:p>
          <a:p>
            <a:pPr marL="457200" lvl="0" indent="-342900" algn="l" rtl="0">
              <a:spcBef>
                <a:spcPts val="0"/>
              </a:spcBef>
              <a:spcAft>
                <a:spcPts val="0"/>
              </a:spcAft>
              <a:buSzPts val="1800"/>
              <a:buChar char="●"/>
            </a:pPr>
            <a:r>
              <a:rPr lang="en" sz="1800"/>
              <a:t>Looks at the multiple forms of social reproduction engaged in by poor rural households</a:t>
            </a:r>
            <a:endParaRPr sz="1800"/>
          </a:p>
          <a:p>
            <a:pPr marL="0" lvl="0" indent="0" algn="l" rtl="0">
              <a:spcBef>
                <a:spcPts val="1600"/>
              </a:spcBef>
              <a:spcAft>
                <a:spcPts val="0"/>
              </a:spcAft>
              <a:buNone/>
            </a:pPr>
            <a:r>
              <a:rPr lang="en" sz="1800" b="1"/>
              <a:t>Critiques:</a:t>
            </a:r>
            <a:endParaRPr sz="1800" b="1"/>
          </a:p>
          <a:p>
            <a:pPr marL="457200" lvl="0" indent="-342900" algn="l" rtl="0">
              <a:spcBef>
                <a:spcPts val="1600"/>
              </a:spcBef>
              <a:spcAft>
                <a:spcPts val="0"/>
              </a:spcAft>
              <a:buSzPts val="1800"/>
              <a:buChar char="●"/>
            </a:pPr>
            <a:r>
              <a:rPr lang="en" sz="1800"/>
              <a:t>Represents rural communities in terms of trade-offs between the five “capitals” – natural, physical, financial, human and social</a:t>
            </a:r>
            <a:endParaRPr sz="1800"/>
          </a:p>
          <a:p>
            <a:pPr marL="457200" lvl="0" indent="-342900" algn="l" rtl="0">
              <a:spcBef>
                <a:spcPts val="0"/>
              </a:spcBef>
              <a:spcAft>
                <a:spcPts val="0"/>
              </a:spcAft>
              <a:buSzPts val="1800"/>
              <a:buChar char="●"/>
            </a:pPr>
            <a:r>
              <a:rPr lang="en" sz="1800"/>
              <a:t>Methods therefore promote the strengthening of these five capitals and tends toward reaffirming the capitalist paradigm</a:t>
            </a:r>
            <a:endParaRPr sz="1800"/>
          </a:p>
          <a:p>
            <a:pPr marL="457200" lvl="0" indent="-342900" algn="l" rtl="0">
              <a:spcBef>
                <a:spcPts val="0"/>
              </a:spcBef>
              <a:spcAft>
                <a:spcPts val="0"/>
              </a:spcAft>
              <a:buSzPts val="1800"/>
              <a:buChar char="●"/>
            </a:pPr>
            <a:r>
              <a:rPr lang="en" sz="1800"/>
              <a:t>Uses unidirectional logic</a:t>
            </a:r>
            <a:endParaRPr sz="1800"/>
          </a:p>
        </p:txBody>
      </p:sp>
      <p:sp>
        <p:nvSpPr>
          <p:cNvPr id="136" name="Google Shape;136;p20"/>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Nature of Economies (Jane Jacobs) |</a:t>
            </a:r>
            <a:r>
              <a:rPr lang="en" b="0"/>
              <a:t> The 3 dynamics approach</a:t>
            </a:r>
            <a:endParaRPr b="0"/>
          </a:p>
        </p:txBody>
      </p:sp>
      <p:sp>
        <p:nvSpPr>
          <p:cNvPr id="142" name="Google Shape;142;p21"/>
          <p:cNvSpPr txBox="1">
            <a:spLocks noGrp="1"/>
          </p:cNvSpPr>
          <p:nvPr>
            <p:ph type="body" idx="1"/>
          </p:nvPr>
        </p:nvSpPr>
        <p:spPr>
          <a:xfrm>
            <a:off x="676375" y="3281408"/>
            <a:ext cx="7688700" cy="30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rPr>
              <a:t>1. Habitat maintenance</a:t>
            </a:r>
            <a:endParaRPr sz="1400" b="1">
              <a:solidFill>
                <a:schemeClr val="dk1"/>
              </a:solidFill>
            </a:endParaRPr>
          </a:p>
          <a:p>
            <a:pPr marL="457200" lvl="0" indent="-317500" algn="l" rtl="0">
              <a:spcBef>
                <a:spcPts val="0"/>
              </a:spcBef>
              <a:spcAft>
                <a:spcPts val="0"/>
              </a:spcAft>
              <a:buSzPts val="1400"/>
              <a:buChar char="●"/>
            </a:pPr>
            <a:r>
              <a:rPr lang="en" sz="1400"/>
              <a:t>Supporting the conservation of ecological and cultural health in a community</a:t>
            </a:r>
            <a:endParaRPr sz="1400"/>
          </a:p>
          <a:p>
            <a:pPr marL="0" lvl="0" indent="0" algn="l" rtl="0">
              <a:spcBef>
                <a:spcPts val="0"/>
              </a:spcBef>
              <a:spcAft>
                <a:spcPts val="0"/>
              </a:spcAft>
              <a:buNone/>
            </a:pPr>
            <a:r>
              <a:rPr lang="en" sz="1400" b="1">
                <a:solidFill>
                  <a:schemeClr val="accent3"/>
                </a:solidFill>
              </a:rPr>
              <a:t>2. Diversity and resilience</a:t>
            </a:r>
            <a:endParaRPr sz="1400">
              <a:solidFill>
                <a:schemeClr val="accent3"/>
              </a:solidFill>
            </a:endParaRPr>
          </a:p>
          <a:p>
            <a:pPr marL="457200" lvl="0" indent="-317500" algn="l" rtl="0">
              <a:spcBef>
                <a:spcPts val="0"/>
              </a:spcBef>
              <a:spcAft>
                <a:spcPts val="0"/>
              </a:spcAft>
              <a:buSzPts val="1400"/>
              <a:buChar char="●"/>
            </a:pPr>
            <a:r>
              <a:rPr lang="en" sz="1400"/>
              <a:t>Promoting diversity of niches creates resiliency</a:t>
            </a:r>
            <a:endParaRPr sz="1400"/>
          </a:p>
          <a:p>
            <a:pPr marL="457200" lvl="0" indent="-317500" algn="l" rtl="0">
              <a:spcBef>
                <a:spcPts val="0"/>
              </a:spcBef>
              <a:spcAft>
                <a:spcPts val="0"/>
              </a:spcAft>
              <a:buSzPts val="1400"/>
              <a:buChar char="●"/>
            </a:pPr>
            <a:r>
              <a:rPr lang="en" sz="1400"/>
              <a:t>Circulation of energy in a system: the more energy is re-used, the stronger and more resilient the economy (what Jacobs calls “self-refueling”)</a:t>
            </a:r>
            <a:endParaRPr sz="1400" b="1"/>
          </a:p>
          <a:p>
            <a:pPr marL="0" lvl="0" indent="0" algn="l" rtl="0">
              <a:spcBef>
                <a:spcPts val="0"/>
              </a:spcBef>
              <a:spcAft>
                <a:spcPts val="0"/>
              </a:spcAft>
              <a:buNone/>
            </a:pPr>
            <a:r>
              <a:rPr lang="en" sz="1400" b="1">
                <a:solidFill>
                  <a:schemeClr val="accent5"/>
                </a:solidFill>
              </a:rPr>
              <a:t>3. Interdependence of developments and co-developments</a:t>
            </a:r>
            <a:endParaRPr sz="1400" b="1">
              <a:solidFill>
                <a:schemeClr val="accent5"/>
              </a:solidFill>
            </a:endParaRPr>
          </a:p>
          <a:p>
            <a:pPr marL="457200" lvl="0" indent="-317500" algn="l" rtl="0">
              <a:spcBef>
                <a:spcPts val="0"/>
              </a:spcBef>
              <a:spcAft>
                <a:spcPts val="0"/>
              </a:spcAft>
              <a:buSzPts val="1400"/>
              <a:buChar char="●"/>
            </a:pPr>
            <a:r>
              <a:rPr lang="en" sz="1400"/>
              <a:t>One development triggers multiple and related co-developments</a:t>
            </a:r>
            <a:endParaRPr sz="1400"/>
          </a:p>
          <a:p>
            <a:pPr marL="457200" lvl="0" indent="-317500" algn="l" rtl="0">
              <a:spcBef>
                <a:spcPts val="0"/>
              </a:spcBef>
              <a:spcAft>
                <a:spcPts val="0"/>
              </a:spcAft>
              <a:buSzPts val="1400"/>
              <a:buChar char="●"/>
            </a:pPr>
            <a:r>
              <a:rPr lang="en" sz="1400"/>
              <a:t>Needs monitoring and assessment</a:t>
            </a:r>
            <a:endParaRPr sz="1400"/>
          </a:p>
        </p:txBody>
      </p:sp>
      <p:sp>
        <p:nvSpPr>
          <p:cNvPr id="143" name="Google Shape;143;p21"/>
          <p:cNvSpPr txBox="1"/>
          <p:nvPr/>
        </p:nvSpPr>
        <p:spPr>
          <a:xfrm>
            <a:off x="6144000" y="6398100"/>
            <a:ext cx="3000000" cy="459900"/>
          </a:xfrm>
          <a:prstGeom prst="rect">
            <a:avLst/>
          </a:prstGeom>
          <a:noFill/>
          <a:ln>
            <a:noFill/>
          </a:ln>
        </p:spPr>
        <p:txBody>
          <a:bodyPr spcFirstLastPara="1" wrap="square" lIns="91425" tIns="91425" rIns="91425" bIns="91425" anchor="t" anchorCtr="0">
            <a:noAutofit/>
          </a:bodyPr>
          <a:lstStyle/>
          <a:p>
            <a:pPr marL="457200" lvl="0" indent="-457200" algn="r" rtl="0">
              <a:lnSpc>
                <a:spcPct val="115000"/>
              </a:lnSpc>
              <a:spcBef>
                <a:spcPts val="0"/>
              </a:spcBef>
              <a:spcAft>
                <a:spcPts val="1600"/>
              </a:spcAft>
              <a:buNone/>
            </a:pPr>
            <a:r>
              <a:rPr lang="en" sz="1300">
                <a:solidFill>
                  <a:schemeClr val="accent1"/>
                </a:solidFill>
                <a:latin typeface="Lato"/>
                <a:ea typeface="Lato"/>
                <a:cs typeface="Lato"/>
                <a:sym typeface="Lato"/>
              </a:rPr>
              <a:t>(Gibson, Cahill, &amp; McKay 2015)</a:t>
            </a:r>
            <a:endParaRPr/>
          </a:p>
        </p:txBody>
      </p:sp>
      <p:sp>
        <p:nvSpPr>
          <p:cNvPr id="144" name="Google Shape;144;p21"/>
          <p:cNvSpPr txBox="1"/>
          <p:nvPr/>
        </p:nvSpPr>
        <p:spPr>
          <a:xfrm>
            <a:off x="676375" y="2725025"/>
            <a:ext cx="7688700" cy="62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accent1"/>
                </a:solidFill>
                <a:latin typeface="Lato"/>
                <a:ea typeface="Lato"/>
                <a:cs typeface="Lato"/>
                <a:sym typeface="Lato"/>
              </a:rPr>
              <a:t>Jacobs’ argument: </a:t>
            </a:r>
            <a:r>
              <a:rPr lang="en">
                <a:solidFill>
                  <a:schemeClr val="accent1"/>
                </a:solidFill>
                <a:latin typeface="Lato"/>
                <a:ea typeface="Lato"/>
                <a:cs typeface="Lato"/>
                <a:sym typeface="Lato"/>
              </a:rPr>
              <a:t>Suggests imitating ecological processes to ensure economic sustainability of regions</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3153</Words>
  <Application>Microsoft Office PowerPoint</Application>
  <PresentationFormat>On-screen Show (4:3)</PresentationFormat>
  <Paragraphs>297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Raleway</vt:lpstr>
      <vt:lpstr>Times New Roman</vt:lpstr>
      <vt:lpstr>Lato</vt:lpstr>
      <vt:lpstr>Arial</vt:lpstr>
      <vt:lpstr>Malgun Gothic</vt:lpstr>
      <vt:lpstr>Streamline</vt:lpstr>
      <vt:lpstr>Chapter 8: Diverse Economies, Ecologies and Ethics</vt:lpstr>
      <vt:lpstr>Overview</vt:lpstr>
      <vt:lpstr>Rural Representations | What is rural?</vt:lpstr>
      <vt:lpstr>Performativity | The power of language and discourse</vt:lpstr>
      <vt:lpstr>Rural Representations | What is the discourse of rural identity and dynamics? </vt:lpstr>
      <vt:lpstr>What is the central claim of the chapter?</vt:lpstr>
      <vt:lpstr>Ecological Theory (Robert Chambers)</vt:lpstr>
      <vt:lpstr>Sustainable Livelihoods Approach (SLA)</vt:lpstr>
      <vt:lpstr>The Nature of Economies (Jane Jacobs) | The 3 dynamics approach</vt:lpstr>
      <vt:lpstr>Philippines Case Study | Habitat Maintenance </vt:lpstr>
      <vt:lpstr>Philippines Case Study | Diversity and Resilience</vt:lpstr>
      <vt:lpstr>Philippines Case Study | Development and Co- development</vt:lpstr>
      <vt:lpstr>Activity: Start your own local project!</vt:lpstr>
      <vt:lpstr>Arctic Resilience  Report </vt:lpstr>
      <vt:lpstr>Arctic Resilience  Report | 25 Case  Studies</vt:lpstr>
      <vt:lpstr>Activity: Case Studies!</vt:lpstr>
      <vt:lpstr>Arctic Resilience: Key Factors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Diverse Economies, Ecologies and Ethics</dc:title>
  <dc:creator>Erik Chevrier</dc:creator>
  <cp:lastModifiedBy>Erik Chevrier</cp:lastModifiedBy>
  <cp:revision>2</cp:revision>
  <dcterms:modified xsi:type="dcterms:W3CDTF">2019-03-19T16:45:44Z</dcterms:modified>
</cp:coreProperties>
</file>