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7" r:id="rId2"/>
    <p:sldId id="302" r:id="rId3"/>
    <p:sldId id="295" r:id="rId4"/>
    <p:sldId id="286" r:id="rId5"/>
    <p:sldId id="288" r:id="rId6"/>
    <p:sldId id="287" r:id="rId7"/>
    <p:sldId id="303" r:id="rId8"/>
    <p:sldId id="289" r:id="rId9"/>
    <p:sldId id="304" r:id="rId10"/>
    <p:sldId id="299" r:id="rId11"/>
    <p:sldId id="300" r:id="rId12"/>
    <p:sldId id="290" r:id="rId13"/>
    <p:sldId id="293" r:id="rId14"/>
    <p:sldId id="294" r:id="rId15"/>
    <p:sldId id="301" r:id="rId16"/>
    <p:sldId id="291" r:id="rId17"/>
    <p:sldId id="297" r:id="rId18"/>
    <p:sldId id="296" r:id="rId19"/>
    <p:sldId id="306" r:id="rId20"/>
    <p:sldId id="30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2" autoAdjust="0"/>
    <p:restoredTop sz="94660"/>
  </p:normalViewPr>
  <p:slideViewPr>
    <p:cSldViewPr snapToGrid="0">
      <p:cViewPr>
        <p:scale>
          <a:sx n="75" d="100"/>
          <a:sy n="75" d="100"/>
        </p:scale>
        <p:origin x="644"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9395BF-A852-48DF-B5B0-CDF00B6C9969}" type="datetimeFigureOut">
              <a:rPr lang="en-CA" smtClean="0"/>
              <a:t>2019-04-12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4/12/2019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4/12/2019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4/12/2019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4/12/2019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4/12/2019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4/12/2019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4/12/2019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4/12/2019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thecanadianencyclopedia.ca/en/article/magazines/" TargetMode="External"/><Relationship Id="rId3" Type="http://schemas.openxmlformats.org/officeDocument/2006/relationships/hyperlink" Target="http://publications.gc.ca/site/archivee-archived.html?url=http://publications.gc.ca/collections/collection_2014/bcp-pco/CP32-104-1929-eng.pdf" TargetMode="External"/><Relationship Id="rId7" Type="http://schemas.openxmlformats.org/officeDocument/2006/relationships/hyperlink" Target="http://www.thecanadianencyclopedia.ca/en/article/royal-commission-on-publications/" TargetMode="External"/><Relationship Id="rId12" Type="http://schemas.openxmlformats.org/officeDocument/2006/relationships/hyperlink" Target="https://www.thecanadianencyclopedia.ca/en/article/law-and-the-press" TargetMode="External"/><Relationship Id="rId2" Type="http://schemas.openxmlformats.org/officeDocument/2006/relationships/hyperlink" Target="http://www.thecanadianencyclopedia.ca/en/article/radio-and-television-broadcasting/" TargetMode="External"/><Relationship Id="rId1" Type="http://schemas.openxmlformats.org/officeDocument/2006/relationships/slideLayout" Target="../slideLayouts/slideLayout2.xml"/><Relationship Id="rId6" Type="http://schemas.openxmlformats.org/officeDocument/2006/relationships/hyperlink" Target="http://www.thecanadianencyclopedia.ca/en/article/royal-commission-on-broadcasting/" TargetMode="External"/><Relationship Id="rId11" Type="http://schemas.openxmlformats.org/officeDocument/2006/relationships/hyperlink" Target="http://www.broadcasting-history.ca/history-canadian-broadcast-regulation" TargetMode="External"/><Relationship Id="rId5" Type="http://schemas.openxmlformats.org/officeDocument/2006/relationships/hyperlink" Target="https://www.thecanadianencyclopedia.ca/en/article/massey-commission-emc" TargetMode="External"/><Relationship Id="rId10" Type="http://schemas.openxmlformats.org/officeDocument/2006/relationships/hyperlink" Target="http://www.crtc.gc.ca/eng/archive/2008/pb2008-4.htm" TargetMode="External"/><Relationship Id="rId4" Type="http://schemas.openxmlformats.org/officeDocument/2006/relationships/hyperlink" Target="https://www.collectionscanada.gc.ca/massey/index-e.html" TargetMode="External"/><Relationship Id="rId9" Type="http://schemas.openxmlformats.org/officeDocument/2006/relationships/hyperlink" Target="http://publications.gc.ca/Collection-R/LoPBdP/BP/prb9935-e.ht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crtc.gc.ca/eng/archive/2008/pb2008-4.htm" TargetMode="External"/><Relationship Id="rId2" Type="http://schemas.openxmlformats.org/officeDocument/2006/relationships/hyperlink" Target="http://crtc.gc.ca/eng/bl-el.htm" TargetMode="External"/><Relationship Id="rId1" Type="http://schemas.openxmlformats.org/officeDocument/2006/relationships/slideLayout" Target="../slideLayouts/slideLayout2.xml"/><Relationship Id="rId4" Type="http://schemas.openxmlformats.org/officeDocument/2006/relationships/hyperlink" Target="http://www.cmcrp.org/wp-content/uploads/2016/11/Media_Internet_Concentration_in_Canada_Report_2015.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youtube.com/watch?v=dqQwnqjA-6w" TargetMode="External"/><Relationship Id="rId3" Type="http://schemas.openxmlformats.org/officeDocument/2006/relationships/hyperlink" Target="http://www.parl.gc.ca/content/lop/researchpublications/bp194-e.htm" TargetMode="External"/><Relationship Id="rId7" Type="http://schemas.openxmlformats.org/officeDocument/2006/relationships/hyperlink" Target="http://laws-lois.justice.gc.ca/eng/acts/a-11.7/" TargetMode="External"/><Relationship Id="rId2" Type="http://schemas.openxmlformats.org/officeDocument/2006/relationships/hyperlink" Target="http://laws-lois.justice.gc.ca/eng/const/page-15.html" TargetMode="External"/><Relationship Id="rId1" Type="http://schemas.openxmlformats.org/officeDocument/2006/relationships/slideLayout" Target="../slideLayouts/slideLayout4.xml"/><Relationship Id="rId6" Type="http://schemas.openxmlformats.org/officeDocument/2006/relationships/hyperlink" Target="http://laws-lois.justice.gc.ca/eng/acts/o-5/index.html" TargetMode="External"/><Relationship Id="rId5" Type="http://schemas.openxmlformats.org/officeDocument/2006/relationships/hyperlink" Target="http://laws-lois.justice.gc.ca/eng/acts/p-21/" TargetMode="External"/><Relationship Id="rId4" Type="http://schemas.openxmlformats.org/officeDocument/2006/relationships/hyperlink" Target="http://laws-lois.justice.gc.ca/eng/acts/A-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publications.gc.ca/Collection-R/LoPBdP/BP/prb9935-e.htm" TargetMode="External"/><Relationship Id="rId2" Type="http://schemas.openxmlformats.org/officeDocument/2006/relationships/hyperlink" Target="http://publications.gc.ca/Collection-R/LoPBdP/BP/prb9935-e.htm#A.%20The%20Daveytxt"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924DT22tSWE" TargetMode="External"/><Relationship Id="rId2" Type="http://schemas.openxmlformats.org/officeDocument/2006/relationships/hyperlink" Target="https://www.youtube.com/watch?v=giM4byRspI0" TargetMode="External"/><Relationship Id="rId1" Type="http://schemas.openxmlformats.org/officeDocument/2006/relationships/slideLayout" Target="../slideLayouts/slideLayout4.xml"/><Relationship Id="rId5" Type="http://schemas.openxmlformats.org/officeDocument/2006/relationships/hyperlink" Target="https://www.youtube.com/watch?v=f3rMo5cgaXQ" TargetMode="External"/><Relationship Id="rId4" Type="http://schemas.openxmlformats.org/officeDocument/2006/relationships/hyperlink" Target="https://www.youtube.com/watch?v=P3GINVv9-9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Br1AIvMrvAE"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v3abZ4aAGUU"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hyperlink" Target="https://www.chrc-ccdp.gc.ca/eng" TargetMode="External"/><Relationship Id="rId3" Type="http://schemas.openxmlformats.org/officeDocument/2006/relationships/hyperlink" Target="http://www.crtc.gc.ca/eng/cancon/mandate.htm" TargetMode="External"/><Relationship Id="rId7" Type="http://schemas.openxmlformats.org/officeDocument/2006/relationships/hyperlink" Target="https://adstandards.ca/about/public-service-announcement/truth-in-advertising-matters/" TargetMode="External"/><Relationship Id="rId2" Type="http://schemas.openxmlformats.org/officeDocument/2006/relationships/hyperlink" Target="http://laws-lois.justice.gc.ca/PDF/B-9.01.pdf" TargetMode="External"/><Relationship Id="rId1" Type="http://schemas.openxmlformats.org/officeDocument/2006/relationships/slideLayout" Target="../slideLayouts/slideLayout2.xml"/><Relationship Id="rId6" Type="http://schemas.openxmlformats.org/officeDocument/2006/relationships/hyperlink" Target="https://www.cbsc.ca/" TargetMode="External"/><Relationship Id="rId5" Type="http://schemas.openxmlformats.org/officeDocument/2006/relationships/hyperlink" Target="http://www.ombudsman.cbc.radio-canada.ca/en/contact-us/" TargetMode="External"/><Relationship Id="rId4" Type="http://schemas.openxmlformats.org/officeDocument/2006/relationships/hyperlink" Target="http://www.crtc.gc.ca/eng/info_sht/g8.htm" TargetMode="External"/><Relationship Id="rId9" Type="http://schemas.openxmlformats.org/officeDocument/2006/relationships/hyperlink" Target="https://www.cybertip.ca/app/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Media, Technology and Politics</a:t>
            </a:r>
          </a:p>
        </p:txBody>
      </p:sp>
      <p:sp>
        <p:nvSpPr>
          <p:cNvPr id="3" name="Subtitle 2"/>
          <p:cNvSpPr>
            <a:spLocks noGrp="1"/>
          </p:cNvSpPr>
          <p:nvPr>
            <p:ph type="subTitle" idx="1"/>
          </p:nvPr>
        </p:nvSpPr>
        <p:spPr/>
        <p:txBody>
          <a:bodyPr>
            <a:normAutofit fontScale="85000" lnSpcReduction="20000"/>
          </a:bodyPr>
          <a:lstStyle/>
          <a:p>
            <a:r>
              <a:rPr lang="en-CA" dirty="0"/>
              <a:t>The state and political regulating of the media</a:t>
            </a:r>
          </a:p>
          <a:p>
            <a:r>
              <a:rPr lang="en-CA" dirty="0"/>
              <a:t>Erik Chevrier</a:t>
            </a:r>
          </a:p>
          <a:p>
            <a:r>
              <a:rPr lang="en-CA" dirty="0"/>
              <a:t>March 15, 2019</a:t>
            </a:r>
          </a:p>
        </p:txBody>
      </p:sp>
    </p:spTree>
    <p:extLst>
      <p:ext uri="{BB962C8B-B14F-4D97-AF65-F5344CB8AC3E}">
        <p14:creationId xmlns:p14="http://schemas.microsoft.com/office/powerpoint/2010/main" val="258128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a:rPr>
              <a:t>History of the State as a Regulator</a:t>
            </a:r>
            <a:endParaRPr lang="en-US" dirty="0"/>
          </a:p>
        </p:txBody>
      </p:sp>
      <p:sp>
        <p:nvSpPr>
          <p:cNvPr id="3" name="Content Placeholder 2"/>
          <p:cNvSpPr>
            <a:spLocks noGrp="1"/>
          </p:cNvSpPr>
          <p:nvPr>
            <p:ph idx="1"/>
          </p:nvPr>
        </p:nvSpPr>
        <p:spPr>
          <a:xfrm>
            <a:off x="1097280" y="1845734"/>
            <a:ext cx="10058400" cy="4023360"/>
          </a:xfrm>
        </p:spPr>
        <p:txBody>
          <a:bodyPr>
            <a:noAutofit/>
          </a:bodyPr>
          <a:lstStyle/>
          <a:p>
            <a:r>
              <a:rPr lang="en-US" sz="900" dirty="0">
                <a:hlinkClick r:id="rId3"/>
              </a:rPr>
              <a:t>Aird Commission </a:t>
            </a:r>
            <a:r>
              <a:rPr lang="en-US" sz="900" dirty="0"/>
              <a:t>(Canadian Radio League lobbied for public broadcasting)</a:t>
            </a:r>
          </a:p>
          <a:p>
            <a:r>
              <a:rPr lang="en-US" sz="900" dirty="0"/>
              <a:t>1932 – </a:t>
            </a:r>
            <a:r>
              <a:rPr lang="en-US" sz="900" b="1" dirty="0"/>
              <a:t>Canadian Radio Broadcasting Corporation (CRBC) – </a:t>
            </a:r>
            <a:r>
              <a:rPr lang="en-US" sz="900" dirty="0"/>
              <a:t>Regulate, Control and Carry Out Broadcasting</a:t>
            </a:r>
          </a:p>
          <a:p>
            <a:r>
              <a:rPr lang="en-US" sz="900" dirty="0"/>
              <a:t>1936 – Canadian Broadcasting Corporation (CBC)</a:t>
            </a:r>
          </a:p>
          <a:p>
            <a:r>
              <a:rPr lang="en-US" sz="900" dirty="0"/>
              <a:t>1941 – </a:t>
            </a:r>
            <a:r>
              <a:rPr lang="en-CA" sz="900" dirty="0"/>
              <a:t>Société du Radio Canada </a:t>
            </a:r>
          </a:p>
          <a:p>
            <a:r>
              <a:rPr lang="en-US" sz="900" dirty="0"/>
              <a:t>1951 – </a:t>
            </a:r>
            <a:r>
              <a:rPr lang="en-US" sz="900" dirty="0">
                <a:hlinkClick r:id="rId4"/>
              </a:rPr>
              <a:t>Massey Commission </a:t>
            </a:r>
            <a:r>
              <a:rPr lang="en-US" sz="900" dirty="0"/>
              <a:t>- </a:t>
            </a:r>
            <a:r>
              <a:rPr lang="en-CA" sz="900" b="1" dirty="0"/>
              <a:t>Royal Commission on National Development in the Arts, Letters and Sciences (National Library &amp; Canada Council for the Arts) </a:t>
            </a:r>
            <a:r>
              <a:rPr lang="en-CA" sz="900" b="1" dirty="0">
                <a:hlinkClick r:id="rId5"/>
              </a:rPr>
              <a:t>Massey Commission Link</a:t>
            </a:r>
            <a:endParaRPr lang="en-US" sz="900" dirty="0"/>
          </a:p>
          <a:p>
            <a:r>
              <a:rPr lang="en-US" sz="900" dirty="0"/>
              <a:t>1957 &amp; 1965 – </a:t>
            </a:r>
            <a:r>
              <a:rPr lang="en-US" sz="900" dirty="0">
                <a:hlinkClick r:id="rId6"/>
              </a:rPr>
              <a:t>Fowler Commission</a:t>
            </a:r>
            <a:endParaRPr lang="en-US" sz="900" dirty="0"/>
          </a:p>
          <a:p>
            <a:r>
              <a:rPr lang="en-US" sz="900" dirty="0"/>
              <a:t>1958 – 1968 – Board of Broadcasting Governors (BBG) </a:t>
            </a:r>
          </a:p>
          <a:p>
            <a:r>
              <a:rPr lang="en-US" sz="900" dirty="0"/>
              <a:t>1960 – </a:t>
            </a:r>
            <a:r>
              <a:rPr lang="en-US" sz="900" dirty="0">
                <a:hlinkClick r:id="rId7"/>
              </a:rPr>
              <a:t>O’Leary Commission </a:t>
            </a:r>
            <a:r>
              <a:rPr lang="en-US" sz="900" dirty="0"/>
              <a:t>– (1964 Legislation covering periodicals and newspapers Times, Readers Digest) – (1976 </a:t>
            </a:r>
            <a:r>
              <a:rPr lang="en-US" sz="900" dirty="0">
                <a:hlinkClick r:id="rId8"/>
              </a:rPr>
              <a:t>Bill C-58</a:t>
            </a:r>
            <a:r>
              <a:rPr lang="en-US" sz="900" dirty="0"/>
              <a:t>) </a:t>
            </a:r>
          </a:p>
          <a:p>
            <a:r>
              <a:rPr lang="en-US" sz="900" dirty="0"/>
              <a:t>1968 – Canadian Radio Telecommunications Commission (CRTC)</a:t>
            </a:r>
          </a:p>
          <a:p>
            <a:r>
              <a:rPr lang="en-US" sz="900" dirty="0"/>
              <a:t>1969 – Davey Report</a:t>
            </a:r>
          </a:p>
          <a:p>
            <a:r>
              <a:rPr lang="en-US" sz="900" dirty="0"/>
              <a:t>1981 – </a:t>
            </a:r>
            <a:r>
              <a:rPr lang="en-US" sz="900" dirty="0">
                <a:hlinkClick r:id="rId9"/>
              </a:rPr>
              <a:t>Kent Commission</a:t>
            </a:r>
            <a:endParaRPr lang="en-US" sz="900" dirty="0"/>
          </a:p>
          <a:p>
            <a:r>
              <a:rPr lang="en-US" sz="900" dirty="0"/>
              <a:t>1991 – Newest Broadcasting Act</a:t>
            </a:r>
          </a:p>
          <a:p>
            <a:r>
              <a:rPr lang="en-US" sz="900" dirty="0">
                <a:hlinkClick r:id="rId10"/>
              </a:rPr>
              <a:t>2008 – Diversity of Voices Policy</a:t>
            </a:r>
            <a:endParaRPr lang="en-US" sz="900" dirty="0"/>
          </a:p>
          <a:p>
            <a:r>
              <a:rPr lang="en-US" sz="900" dirty="0">
                <a:hlinkClick r:id="rId11"/>
              </a:rPr>
              <a:t>COMPLETE HISTORY OF CANADIAN BROADCASTING REGULATIONS</a:t>
            </a:r>
            <a:endParaRPr lang="en-US" sz="900" dirty="0"/>
          </a:p>
          <a:p>
            <a:r>
              <a:rPr lang="en-US" sz="900" dirty="0">
                <a:hlinkClick r:id="rId12"/>
              </a:rPr>
              <a:t>Law and the Press</a:t>
            </a:r>
            <a:endParaRPr lang="en-US" sz="900" dirty="0"/>
          </a:p>
          <a:p>
            <a:endParaRPr lang="en-US" sz="1000" dirty="0"/>
          </a:p>
        </p:txBody>
      </p:sp>
    </p:spTree>
    <p:extLst>
      <p:ext uri="{BB962C8B-B14F-4D97-AF65-F5344CB8AC3E}">
        <p14:creationId xmlns:p14="http://schemas.microsoft.com/office/powerpoint/2010/main" val="40487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CRTC Regulations </a:t>
            </a:r>
          </a:p>
        </p:txBody>
      </p:sp>
      <p:sp>
        <p:nvSpPr>
          <p:cNvPr id="3" name="Content Placeholder 2"/>
          <p:cNvSpPr>
            <a:spLocks noGrp="1"/>
          </p:cNvSpPr>
          <p:nvPr>
            <p:ph idx="1"/>
          </p:nvPr>
        </p:nvSpPr>
        <p:spPr/>
        <p:txBody>
          <a:bodyPr/>
          <a:lstStyle/>
          <a:p>
            <a:r>
              <a:rPr lang="en-US" dirty="0">
                <a:hlinkClick r:id="rId2"/>
              </a:rPr>
              <a:t>CRTC Businesses and Licensing</a:t>
            </a:r>
            <a:endParaRPr lang="en-US" dirty="0"/>
          </a:p>
          <a:p>
            <a:r>
              <a:rPr lang="en-US" dirty="0">
                <a:hlinkClick r:id="rId3"/>
              </a:rPr>
              <a:t>Diversity of Voices Polity</a:t>
            </a:r>
            <a:endParaRPr lang="en-US" dirty="0"/>
          </a:p>
          <a:p>
            <a:pPr lvl="1"/>
            <a:r>
              <a:rPr lang="en-US" dirty="0"/>
              <a:t> 2 out of 3 – Newspaper, Television, Radio Station in same market</a:t>
            </a:r>
          </a:p>
          <a:p>
            <a:pPr lvl="1"/>
            <a:r>
              <a:rPr lang="en-US" dirty="0"/>
              <a:t>Ownership caps –  35% - 45% potentially threatening, over 45% rejected</a:t>
            </a:r>
          </a:p>
          <a:p>
            <a:pPr lvl="1"/>
            <a:r>
              <a:rPr lang="en-US" dirty="0"/>
              <a:t>Incumbent telephone and cable companies cannot consolidate to ‘control the internet’</a:t>
            </a:r>
          </a:p>
          <a:p>
            <a:pPr lvl="1"/>
            <a:r>
              <a:rPr lang="en-US" dirty="0"/>
              <a:t>Vertical integration of programming – ¾ have to be produced from outside sources, 25% Canadian programming from independent producers</a:t>
            </a:r>
          </a:p>
          <a:p>
            <a:pPr lvl="1"/>
            <a:endParaRPr lang="en-US" dirty="0"/>
          </a:p>
          <a:p>
            <a:pPr marL="201168" lvl="1" indent="0">
              <a:buNone/>
            </a:pPr>
            <a:r>
              <a:rPr lang="en-US" dirty="0">
                <a:hlinkClick r:id="rId4"/>
              </a:rPr>
              <a:t>Examples of CRTC rulings regarding these regulations are contained in this report  </a:t>
            </a:r>
            <a:endParaRPr lang="en-US" dirty="0"/>
          </a:p>
          <a:p>
            <a:pPr marL="201168" lvl="1" indent="0">
              <a:buNone/>
            </a:pPr>
            <a:endParaRPr lang="en-US" dirty="0"/>
          </a:p>
        </p:txBody>
      </p:sp>
    </p:spTree>
    <p:extLst>
      <p:ext uri="{BB962C8B-B14F-4D97-AF65-F5344CB8AC3E}">
        <p14:creationId xmlns:p14="http://schemas.microsoft.com/office/powerpoint/2010/main" val="1426001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Canada and the Media</a:t>
            </a:r>
          </a:p>
        </p:txBody>
      </p:sp>
      <p:sp>
        <p:nvSpPr>
          <p:cNvPr id="3" name="Content Placeholder 2"/>
          <p:cNvSpPr>
            <a:spLocks noGrp="1"/>
          </p:cNvSpPr>
          <p:nvPr>
            <p:ph sz="half" idx="1"/>
          </p:nvPr>
        </p:nvSpPr>
        <p:spPr>
          <a:xfrm>
            <a:off x="1097278" y="1845734"/>
            <a:ext cx="10058401" cy="4023360"/>
          </a:xfrm>
        </p:spPr>
        <p:txBody>
          <a:bodyPr>
            <a:normAutofit lnSpcReduction="10000"/>
          </a:bodyPr>
          <a:lstStyle/>
          <a:p>
            <a:r>
              <a:rPr lang="en-CA" dirty="0"/>
              <a:t>Since 1982 Supreme court can interpret the Charter of Rights and their decisions cannot be removed by the Canadian Parliament. </a:t>
            </a:r>
          </a:p>
          <a:p>
            <a:endParaRPr lang="en-CA" dirty="0"/>
          </a:p>
          <a:p>
            <a:r>
              <a:rPr lang="en-CA" dirty="0"/>
              <a:t>Charter of Rights and Freedoms</a:t>
            </a:r>
          </a:p>
          <a:p>
            <a:pPr lvl="1"/>
            <a:r>
              <a:rPr lang="en-CA" dirty="0">
                <a:hlinkClick r:id="rId2"/>
              </a:rPr>
              <a:t>Freedom of expression &amp; of the press, section 2(b)</a:t>
            </a:r>
            <a:endParaRPr lang="en-CA" dirty="0"/>
          </a:p>
          <a:p>
            <a:pPr lvl="1"/>
            <a:r>
              <a:rPr lang="en-CA" dirty="0">
                <a:hlinkClick r:id="rId3"/>
              </a:rPr>
              <a:t>Notwithstanding clause</a:t>
            </a:r>
            <a:endParaRPr lang="en-CA" dirty="0"/>
          </a:p>
          <a:p>
            <a:pPr lvl="1"/>
            <a:r>
              <a:rPr lang="en-CA" dirty="0">
                <a:hlinkClick r:id="rId4"/>
              </a:rPr>
              <a:t>Access to Information Act</a:t>
            </a:r>
            <a:endParaRPr lang="en-CA" dirty="0"/>
          </a:p>
          <a:p>
            <a:pPr lvl="1"/>
            <a:r>
              <a:rPr lang="en-CA" dirty="0">
                <a:hlinkClick r:id="rId5"/>
              </a:rPr>
              <a:t>Privacy Act</a:t>
            </a:r>
            <a:endParaRPr lang="en-CA" dirty="0"/>
          </a:p>
          <a:p>
            <a:pPr lvl="1"/>
            <a:r>
              <a:rPr lang="en-CA" dirty="0">
                <a:hlinkClick r:id="rId6"/>
              </a:rPr>
              <a:t>Security of Information Act</a:t>
            </a:r>
            <a:endParaRPr lang="en-CA" dirty="0"/>
          </a:p>
          <a:p>
            <a:pPr lvl="1"/>
            <a:r>
              <a:rPr lang="en-CA" dirty="0">
                <a:hlinkClick r:id="rId7"/>
              </a:rPr>
              <a:t>Anti-Terrorism Act</a:t>
            </a:r>
            <a:endParaRPr lang="en-CA" dirty="0"/>
          </a:p>
          <a:p>
            <a:pPr lvl="1"/>
            <a:endParaRPr lang="en-CA" dirty="0"/>
          </a:p>
          <a:p>
            <a:pPr marL="201168" lvl="1" indent="0">
              <a:buNone/>
            </a:pPr>
            <a:r>
              <a:rPr lang="en-CA" dirty="0">
                <a:hlinkClick r:id="rId8"/>
              </a:rPr>
              <a:t>Interview with Osama Bin Laden</a:t>
            </a:r>
            <a:r>
              <a:rPr lang="en-CA" dirty="0"/>
              <a:t> – Should Canada prevent people from interviewing “terrorists”?</a:t>
            </a:r>
          </a:p>
          <a:p>
            <a:pPr lvl="1"/>
            <a:endParaRPr lang="en-CA" dirty="0"/>
          </a:p>
        </p:txBody>
      </p:sp>
    </p:spTree>
    <p:extLst>
      <p:ext uri="{BB962C8B-B14F-4D97-AF65-F5344CB8AC3E}">
        <p14:creationId xmlns:p14="http://schemas.microsoft.com/office/powerpoint/2010/main" val="1590984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Davey Report &amp; Kent Commission</a:t>
            </a:r>
          </a:p>
        </p:txBody>
      </p:sp>
      <p:sp>
        <p:nvSpPr>
          <p:cNvPr id="3" name="Content Placeholder 2"/>
          <p:cNvSpPr>
            <a:spLocks noGrp="1"/>
          </p:cNvSpPr>
          <p:nvPr>
            <p:ph sz="half" idx="1"/>
          </p:nvPr>
        </p:nvSpPr>
        <p:spPr>
          <a:xfrm>
            <a:off x="1097278" y="1845734"/>
            <a:ext cx="10058401" cy="4023360"/>
          </a:xfrm>
        </p:spPr>
        <p:txBody>
          <a:bodyPr>
            <a:normAutofit/>
          </a:bodyPr>
          <a:lstStyle/>
          <a:p>
            <a:pPr marL="201168" lvl="1" indent="0">
              <a:buNone/>
            </a:pPr>
            <a:r>
              <a:rPr lang="en-CA" dirty="0">
                <a:hlinkClick r:id="rId2"/>
              </a:rPr>
              <a:t>Davey Report</a:t>
            </a:r>
            <a:endParaRPr lang="en-CA" dirty="0"/>
          </a:p>
          <a:p>
            <a:pPr marL="201168" lvl="1" indent="0">
              <a:buNone/>
            </a:pPr>
            <a:r>
              <a:rPr lang="en-CA" dirty="0"/>
              <a:t>- Establish a Press Ownership Review Board to approve and reject acquisitions and mergers of newspapers and periodicals</a:t>
            </a:r>
          </a:p>
          <a:p>
            <a:pPr marL="201168" lvl="1" indent="0">
              <a:buNone/>
            </a:pPr>
            <a:endParaRPr lang="en-CA" dirty="0"/>
          </a:p>
          <a:p>
            <a:pPr marL="201168" lvl="1" indent="0">
              <a:buNone/>
            </a:pPr>
            <a:endParaRPr lang="en-CA" dirty="0"/>
          </a:p>
          <a:p>
            <a:pPr marL="201168" lvl="1" indent="0">
              <a:buNone/>
            </a:pPr>
            <a:r>
              <a:rPr lang="en-CA" dirty="0">
                <a:hlinkClick r:id="rId3"/>
              </a:rPr>
              <a:t>Kent Commission (1981)</a:t>
            </a:r>
            <a:endParaRPr lang="en-CA" dirty="0"/>
          </a:p>
          <a:p>
            <a:pPr marL="201168" lvl="1" indent="0">
              <a:buNone/>
            </a:pPr>
            <a:r>
              <a:rPr lang="en-CA" dirty="0"/>
              <a:t>- Corporate mindset takes over newsrooms</a:t>
            </a:r>
            <a:br>
              <a:rPr lang="en-CA" dirty="0"/>
            </a:br>
            <a:r>
              <a:rPr lang="en-CA" dirty="0"/>
              <a:t>- Media concentration reduces the range of diversity of viewpoints</a:t>
            </a:r>
            <a:br>
              <a:rPr lang="en-CA" dirty="0"/>
            </a:br>
            <a:r>
              <a:rPr lang="en-CA" dirty="0"/>
              <a:t>- Media concentration increases pro-business editorializing</a:t>
            </a:r>
            <a:br>
              <a:rPr lang="en-CA" dirty="0"/>
            </a:br>
            <a:r>
              <a:rPr lang="en-CA" dirty="0"/>
              <a:t>- Growing commercialization leads to reliance on American sources</a:t>
            </a:r>
            <a:br>
              <a:rPr lang="en-CA" dirty="0"/>
            </a:br>
            <a:r>
              <a:rPr lang="en-CA" dirty="0"/>
              <a:t>- Corporate media concentration leads to reduced accountability </a:t>
            </a:r>
            <a:br>
              <a:rPr lang="en-CA" dirty="0"/>
            </a:br>
            <a:r>
              <a:rPr lang="en-CA" dirty="0"/>
              <a:t>- Large corporations bully the government for tax breaks and subsidies</a:t>
            </a:r>
          </a:p>
          <a:p>
            <a:pPr lvl="1"/>
            <a:endParaRPr lang="en-CA" dirty="0"/>
          </a:p>
          <a:p>
            <a:pPr marL="201168" lvl="1" indent="0">
              <a:buNone/>
            </a:pPr>
            <a:endParaRPr lang="en-CA" dirty="0"/>
          </a:p>
        </p:txBody>
      </p:sp>
    </p:spTree>
    <p:extLst>
      <p:ext uri="{BB962C8B-B14F-4D97-AF65-F5344CB8AC3E}">
        <p14:creationId xmlns:p14="http://schemas.microsoft.com/office/powerpoint/2010/main" val="2027059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Media and Politics – Dual Control</a:t>
            </a:r>
          </a:p>
        </p:txBody>
      </p:sp>
      <p:sp>
        <p:nvSpPr>
          <p:cNvPr id="3" name="Content Placeholder 2"/>
          <p:cNvSpPr>
            <a:spLocks noGrp="1"/>
          </p:cNvSpPr>
          <p:nvPr>
            <p:ph sz="half" idx="1"/>
          </p:nvPr>
        </p:nvSpPr>
        <p:spPr>
          <a:xfrm>
            <a:off x="1097279" y="1845734"/>
            <a:ext cx="10058401" cy="4023360"/>
          </a:xfrm>
        </p:spPr>
        <p:txBody>
          <a:bodyPr>
            <a:normAutofit fontScale="70000" lnSpcReduction="20000"/>
          </a:bodyPr>
          <a:lstStyle/>
          <a:p>
            <a:r>
              <a:rPr lang="en-CA" dirty="0"/>
              <a:t>Jamieson and Campbell identify a number of ways where media organizations and politicians control each other:</a:t>
            </a:r>
          </a:p>
          <a:p>
            <a:r>
              <a:rPr lang="en-CA" dirty="0"/>
              <a:t>1 – Use of spin-doctors</a:t>
            </a:r>
          </a:p>
          <a:p>
            <a:r>
              <a:rPr lang="en-CA" dirty="0"/>
              <a:t>2 – Staging of press conferences</a:t>
            </a:r>
          </a:p>
          <a:p>
            <a:r>
              <a:rPr lang="en-CA" dirty="0"/>
              <a:t>3 – Venues, seating arrangements and camera angles</a:t>
            </a:r>
          </a:p>
          <a:p>
            <a:r>
              <a:rPr lang="en-CA" dirty="0"/>
              <a:t>4 – Timing of statements to be released to the general public</a:t>
            </a:r>
          </a:p>
          <a:p>
            <a:r>
              <a:rPr lang="en-CA" dirty="0"/>
              <a:t>5 – Negative announcements timed for release</a:t>
            </a:r>
          </a:p>
          <a:p>
            <a:r>
              <a:rPr lang="en-CA" dirty="0"/>
              <a:t>6 – Trial balloons used to deal with proposals when a politician is uncertain</a:t>
            </a:r>
          </a:p>
          <a:p>
            <a:r>
              <a:rPr lang="en-CA" dirty="0"/>
              <a:t>7 – Leaks employed to weaken an enemy</a:t>
            </a:r>
          </a:p>
          <a:p>
            <a:r>
              <a:rPr lang="en-CA" dirty="0"/>
              <a:t>8 – Direct recipient addresses</a:t>
            </a:r>
          </a:p>
          <a:p>
            <a:r>
              <a:rPr lang="en-CA" dirty="0"/>
              <a:t>9 – Access and denial of access to reward journalists who are supportive and punish those that are critical</a:t>
            </a:r>
          </a:p>
          <a:p>
            <a:endParaRPr lang="en-CA" dirty="0"/>
          </a:p>
          <a:p>
            <a:r>
              <a:rPr lang="en-CA" dirty="0"/>
              <a:t>Activity, please think of examples of these dual control relationships between politicians and the media.  </a:t>
            </a:r>
          </a:p>
        </p:txBody>
      </p:sp>
    </p:spTree>
    <p:extLst>
      <p:ext uri="{BB962C8B-B14F-4D97-AF65-F5344CB8AC3E}">
        <p14:creationId xmlns:p14="http://schemas.microsoft.com/office/powerpoint/2010/main" val="2087799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CA" dirty="0"/>
              <a:t>State and Media Control</a:t>
            </a:r>
            <a:endParaRPr lang="en-US" dirty="0"/>
          </a:p>
        </p:txBody>
      </p:sp>
      <p:sp>
        <p:nvSpPr>
          <p:cNvPr id="9" name="Content Placeholder 8"/>
          <p:cNvSpPr>
            <a:spLocks noGrp="1"/>
          </p:cNvSpPr>
          <p:nvPr>
            <p:ph idx="1"/>
          </p:nvPr>
        </p:nvSpPr>
        <p:spPr/>
        <p:txBody>
          <a:bodyPr/>
          <a:lstStyle/>
          <a:p>
            <a:r>
              <a:rPr lang="en-CA" dirty="0"/>
              <a:t>John Keane – There are four categories that are identified as tools that the state uses to promote its interests through media control.</a:t>
            </a:r>
          </a:p>
          <a:p>
            <a:pPr lvl="1"/>
            <a:r>
              <a:rPr lang="en-CA" dirty="0"/>
              <a:t>Invoke emergency powers</a:t>
            </a:r>
          </a:p>
          <a:p>
            <a:pPr lvl="1"/>
            <a:r>
              <a:rPr lang="en-CA" dirty="0"/>
              <a:t>Through armed secrecy</a:t>
            </a:r>
          </a:p>
          <a:p>
            <a:pPr lvl="1"/>
            <a:r>
              <a:rPr lang="en-CA" dirty="0"/>
              <a:t>Providing information to mislead the public</a:t>
            </a:r>
          </a:p>
          <a:p>
            <a:pPr lvl="1"/>
            <a:r>
              <a:rPr lang="en-CA" dirty="0"/>
              <a:t>Mobilizes people through advertising</a:t>
            </a:r>
          </a:p>
          <a:p>
            <a:endParaRPr lang="en-US" dirty="0"/>
          </a:p>
        </p:txBody>
      </p:sp>
    </p:spTree>
    <p:extLst>
      <p:ext uri="{BB962C8B-B14F-4D97-AF65-F5344CB8AC3E}">
        <p14:creationId xmlns:p14="http://schemas.microsoft.com/office/powerpoint/2010/main" val="4037497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Libel in Canada</a:t>
            </a:r>
          </a:p>
        </p:txBody>
      </p:sp>
      <p:sp>
        <p:nvSpPr>
          <p:cNvPr id="3" name="Content Placeholder 2"/>
          <p:cNvSpPr>
            <a:spLocks noGrp="1"/>
          </p:cNvSpPr>
          <p:nvPr>
            <p:ph sz="half" idx="1"/>
          </p:nvPr>
        </p:nvSpPr>
        <p:spPr>
          <a:xfrm>
            <a:off x="1097278" y="1845734"/>
            <a:ext cx="10058401" cy="4023360"/>
          </a:xfrm>
        </p:spPr>
        <p:txBody>
          <a:bodyPr/>
          <a:lstStyle/>
          <a:p>
            <a:pPr marL="91440" lvl="1" indent="-91440">
              <a:spcBef>
                <a:spcPts val="1200"/>
              </a:spcBef>
              <a:spcAft>
                <a:spcPts val="200"/>
              </a:spcAft>
              <a:buSzPct val="100000"/>
              <a:buFont typeface="Calibri" panose="020F0502020204030204" pitchFamily="34" charset="0"/>
              <a:buChar char=" "/>
            </a:pPr>
            <a:r>
              <a:rPr lang="en-CA" dirty="0"/>
              <a:t>1843 – Defendants can defend libel by demonstrating the truth</a:t>
            </a:r>
          </a:p>
          <a:p>
            <a:r>
              <a:rPr lang="en-CA" dirty="0"/>
              <a:t>Libel is an “unjustified statement, published or broadcast, that subjects a person to hatred, ridicule, or contempt or, put differently, is a false statement to a person’s discredit” </a:t>
            </a:r>
          </a:p>
          <a:p>
            <a:r>
              <a:rPr lang="en-CA" dirty="0"/>
              <a:t>3 defences against libel include:</a:t>
            </a:r>
          </a:p>
          <a:p>
            <a:pPr lvl="1"/>
            <a:r>
              <a:rPr lang="en-CA" dirty="0"/>
              <a:t>Statements were true</a:t>
            </a:r>
          </a:p>
          <a:p>
            <a:pPr lvl="1"/>
            <a:r>
              <a:rPr lang="en-CA" dirty="0"/>
              <a:t>Comments were fair or opinion (highly critical must be based on facts)</a:t>
            </a:r>
          </a:p>
          <a:p>
            <a:pPr lvl="1"/>
            <a:r>
              <a:rPr lang="en-CA" dirty="0"/>
              <a:t>Consent is an acceptable defence if the party said that it was acceptable to make the comments</a:t>
            </a:r>
          </a:p>
          <a:p>
            <a:pPr marL="201168" lvl="1" indent="0">
              <a:buNone/>
            </a:pPr>
            <a:br>
              <a:rPr lang="en-CA" dirty="0"/>
            </a:br>
            <a:r>
              <a:rPr lang="en-CA" dirty="0"/>
              <a:t>	</a:t>
            </a:r>
            <a:r>
              <a:rPr lang="en-CA" i="1" dirty="0"/>
              <a:t>The Sourcebook on Canadian Media Law</a:t>
            </a:r>
          </a:p>
        </p:txBody>
      </p:sp>
    </p:spTree>
    <p:extLst>
      <p:ext uri="{BB962C8B-B14F-4D97-AF65-F5344CB8AC3E}">
        <p14:creationId xmlns:p14="http://schemas.microsoft.com/office/powerpoint/2010/main" val="2504626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Wartime Reporting</a:t>
            </a:r>
          </a:p>
        </p:txBody>
      </p:sp>
      <p:sp>
        <p:nvSpPr>
          <p:cNvPr id="3" name="Content Placeholder 2"/>
          <p:cNvSpPr>
            <a:spLocks noGrp="1"/>
          </p:cNvSpPr>
          <p:nvPr>
            <p:ph sz="half" idx="1"/>
          </p:nvPr>
        </p:nvSpPr>
        <p:spPr>
          <a:xfrm>
            <a:off x="1097278" y="1845734"/>
            <a:ext cx="10058401" cy="4023360"/>
          </a:xfrm>
        </p:spPr>
        <p:txBody>
          <a:bodyPr>
            <a:normAutofit fontScale="92500" lnSpcReduction="10000"/>
          </a:bodyPr>
          <a:lstStyle/>
          <a:p>
            <a:r>
              <a:rPr lang="en-CA" sz="2800" dirty="0">
                <a:hlinkClick r:id="rId2"/>
              </a:rPr>
              <a:t>Frontline – Iraq War</a:t>
            </a:r>
            <a:endParaRPr lang="en-CA" sz="2800" dirty="0"/>
          </a:p>
          <a:p>
            <a:endParaRPr lang="en-CA" sz="2800" dirty="0">
              <a:hlinkClick r:id="rId3"/>
            </a:endParaRPr>
          </a:p>
          <a:p>
            <a:r>
              <a:rPr lang="en-CA" sz="2800" dirty="0">
                <a:hlinkClick r:id="rId3"/>
              </a:rPr>
              <a:t>John Stewart – Grills Miller</a:t>
            </a:r>
            <a:endParaRPr lang="en-CA" sz="2800" dirty="0"/>
          </a:p>
          <a:p>
            <a:endParaRPr lang="en-CA" sz="2800" dirty="0">
              <a:hlinkClick r:id="rId4"/>
            </a:endParaRPr>
          </a:p>
          <a:p>
            <a:r>
              <a:rPr lang="en-CA" sz="2800" dirty="0">
                <a:hlinkClick r:id="rId4"/>
              </a:rPr>
              <a:t>Operation Persuasion: What is the role of the media in modern day war reporting</a:t>
            </a:r>
            <a:endParaRPr lang="en-CA" sz="2800" dirty="0"/>
          </a:p>
          <a:p>
            <a:endParaRPr lang="en-CA" sz="2800" dirty="0">
              <a:hlinkClick r:id="rId5"/>
            </a:endParaRPr>
          </a:p>
          <a:p>
            <a:r>
              <a:rPr lang="en-CA" sz="2800" dirty="0">
                <a:hlinkClick r:id="rId5"/>
              </a:rPr>
              <a:t>Control Room – Propaganda of the Iraq War</a:t>
            </a:r>
            <a:br>
              <a:rPr lang="en-CA" sz="2800" dirty="0"/>
            </a:br>
            <a:endParaRPr lang="en-CA" sz="2800" dirty="0"/>
          </a:p>
        </p:txBody>
      </p:sp>
    </p:spTree>
    <p:extLst>
      <p:ext uri="{BB962C8B-B14F-4D97-AF65-F5344CB8AC3E}">
        <p14:creationId xmlns:p14="http://schemas.microsoft.com/office/powerpoint/2010/main" val="3712119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Media and Freedom of Expression</a:t>
            </a:r>
          </a:p>
        </p:txBody>
      </p:sp>
      <p:sp>
        <p:nvSpPr>
          <p:cNvPr id="3" name="Content Placeholder 2"/>
          <p:cNvSpPr>
            <a:spLocks noGrp="1"/>
          </p:cNvSpPr>
          <p:nvPr>
            <p:ph sz="half" idx="1"/>
          </p:nvPr>
        </p:nvSpPr>
        <p:spPr>
          <a:xfrm>
            <a:off x="1097278" y="1845734"/>
            <a:ext cx="10058401" cy="4023360"/>
          </a:xfrm>
        </p:spPr>
        <p:txBody>
          <a:bodyPr>
            <a:normAutofit/>
          </a:bodyPr>
          <a:lstStyle/>
          <a:p>
            <a:r>
              <a:rPr lang="en-CA" sz="2800" dirty="0"/>
              <a:t>Should censorship take place in social media like Facebook or twitter? </a:t>
            </a:r>
            <a:br>
              <a:rPr lang="en-CA" sz="2800" dirty="0"/>
            </a:br>
            <a:br>
              <a:rPr lang="en-CA" sz="2800" dirty="0"/>
            </a:br>
            <a:r>
              <a:rPr lang="en-CA" sz="2800" dirty="0"/>
              <a:t>What consequences occur in an environment of censorship vs unregulated social media?</a:t>
            </a:r>
            <a:br>
              <a:rPr lang="en-CA" sz="2800" dirty="0"/>
            </a:br>
            <a:endParaRPr lang="en-CA" sz="2800" dirty="0"/>
          </a:p>
          <a:p>
            <a:r>
              <a:rPr lang="en-CA" sz="2800" dirty="0"/>
              <a:t>Would you censor people who spread hateful messages?</a:t>
            </a:r>
          </a:p>
          <a:p>
            <a:endParaRPr lang="en-CA" sz="2800" dirty="0"/>
          </a:p>
          <a:p>
            <a:pPr marL="0" indent="0">
              <a:buNone/>
            </a:pPr>
            <a:endParaRPr lang="en-CA" sz="2800" dirty="0"/>
          </a:p>
        </p:txBody>
      </p:sp>
    </p:spTree>
    <p:extLst>
      <p:ext uri="{BB962C8B-B14F-4D97-AF65-F5344CB8AC3E}">
        <p14:creationId xmlns:p14="http://schemas.microsoft.com/office/powerpoint/2010/main" val="1599735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F9B37-CB7A-4105-816E-7E8E8EFEB2AD}"/>
              </a:ext>
            </a:extLst>
          </p:cNvPr>
          <p:cNvSpPr>
            <a:spLocks noGrp="1"/>
          </p:cNvSpPr>
          <p:nvPr>
            <p:ph type="title"/>
          </p:nvPr>
        </p:nvSpPr>
        <p:spPr/>
        <p:txBody>
          <a:bodyPr/>
          <a:lstStyle/>
          <a:p>
            <a:r>
              <a:rPr lang="en-US" dirty="0"/>
              <a:t>Learning Check</a:t>
            </a:r>
          </a:p>
        </p:txBody>
      </p:sp>
      <p:sp>
        <p:nvSpPr>
          <p:cNvPr id="3" name="Content Placeholder 2">
            <a:extLst>
              <a:ext uri="{FF2B5EF4-FFF2-40B4-BE49-F238E27FC236}">
                <a16:creationId xmlns:a16="http://schemas.microsoft.com/office/drawing/2014/main" id="{F6E1F3AC-A330-4995-AB97-BFD4FB49ADB2}"/>
              </a:ext>
            </a:extLst>
          </p:cNvPr>
          <p:cNvSpPr>
            <a:spLocks noGrp="1"/>
          </p:cNvSpPr>
          <p:nvPr>
            <p:ph idx="1"/>
          </p:nvPr>
        </p:nvSpPr>
        <p:spPr/>
        <p:txBody>
          <a:bodyPr>
            <a:normAutofit fontScale="77500" lnSpcReduction="20000"/>
          </a:bodyPr>
          <a:lstStyle/>
          <a:p>
            <a:r>
              <a:rPr lang="en-CA" sz="1600" b="1" dirty="0"/>
              <a:t>What does David </a:t>
            </a:r>
            <a:r>
              <a:rPr lang="en-CA" sz="1600" b="1" dirty="0" err="1"/>
              <a:t>Puttnam</a:t>
            </a:r>
            <a:r>
              <a:rPr lang="en-CA" sz="1600" b="1" dirty="0"/>
              <a:t> mean by the media should abide by a duty of care in his Ted Talk ‘What happens when the media's priority is profit?’</a:t>
            </a:r>
            <a:br>
              <a:rPr lang="en-CA" sz="1600" b="1" dirty="0"/>
            </a:br>
            <a:r>
              <a:rPr lang="en-CA" sz="1600" b="1" dirty="0"/>
              <a:t>	What is a ‘state’ according to Nesbitt-Larking, Immanuel Wallerstein and Max Weber? What is the role of a ‘state’? What kind of ‘nation/state’ is 	Canada? </a:t>
            </a:r>
            <a:br>
              <a:rPr lang="en-CA" sz="1600" b="1" dirty="0"/>
            </a:br>
            <a:r>
              <a:rPr lang="en-CA" sz="1600" dirty="0"/>
              <a:t>According to Nesbitt-Larking, the state has multiple roles in relation with media apparatuses. Please name and describe these roles. Please provide an example 	for each one.  </a:t>
            </a:r>
            <a:br>
              <a:rPr lang="en-CA" sz="1600" dirty="0"/>
            </a:br>
            <a:r>
              <a:rPr lang="en-CA" sz="1600" dirty="0"/>
              <a:t>What is the CRTC? When was the CRTC formed? What does the CRTC do? Does the CRTC censor media in Canada? </a:t>
            </a:r>
            <a:br>
              <a:rPr lang="en-CA" sz="1600" dirty="0"/>
            </a:br>
            <a:r>
              <a:rPr lang="en-CA" sz="1600" dirty="0"/>
              <a:t>Please define what role the following organizations play in regards to ‘regulating media content’ in Canada: </a:t>
            </a:r>
            <a:r>
              <a:rPr lang="en-US" sz="1600" dirty="0"/>
              <a:t>Canadian Broadcast Standards Council, AD Standards, Canadian Human Rights Commission and CyberTip. </a:t>
            </a:r>
            <a:br>
              <a:rPr lang="en-US" sz="1600" dirty="0"/>
            </a:br>
            <a:r>
              <a:rPr lang="en-US" sz="1600" dirty="0"/>
              <a:t>Please recount the history of the Government of Canada as a regulator of media.</a:t>
            </a:r>
            <a:br>
              <a:rPr lang="en-US" sz="1600" dirty="0"/>
            </a:br>
            <a:r>
              <a:rPr lang="en-US" sz="1600" dirty="0"/>
              <a:t>What is the Diversity of Voices Policy? </a:t>
            </a:r>
            <a:br>
              <a:rPr lang="en-US" sz="1600" dirty="0"/>
            </a:br>
            <a:r>
              <a:rPr lang="en-US" sz="1600" dirty="0"/>
              <a:t>What is the CRBC? What roles did it have? When was it founded? </a:t>
            </a:r>
            <a:br>
              <a:rPr lang="en-US" sz="1600" dirty="0"/>
            </a:br>
            <a:r>
              <a:rPr lang="en-US" sz="1600" dirty="0"/>
              <a:t>What is the CBC? What roles does it currently have? What roles did it have when it was first established? When was it founded? </a:t>
            </a:r>
            <a:br>
              <a:rPr lang="en-US" sz="1600" dirty="0"/>
            </a:br>
            <a:r>
              <a:rPr lang="en-US" sz="1600" dirty="0"/>
              <a:t>What is the Massey Commission? </a:t>
            </a:r>
            <a:br>
              <a:rPr lang="en-US" sz="1600" dirty="0"/>
            </a:br>
            <a:r>
              <a:rPr lang="en-US" sz="1600" dirty="0"/>
              <a:t>What is the Arid Commission? </a:t>
            </a:r>
            <a:br>
              <a:rPr lang="en-US" sz="1600" dirty="0"/>
            </a:br>
            <a:r>
              <a:rPr lang="en-US" sz="1600" dirty="0"/>
              <a:t>What is the O’Leary Commission?</a:t>
            </a:r>
            <a:br>
              <a:rPr lang="en-US" sz="1600" dirty="0"/>
            </a:br>
            <a:r>
              <a:rPr lang="en-US" sz="1600" dirty="0"/>
              <a:t>What is the Fowler Commission? </a:t>
            </a:r>
            <a:br>
              <a:rPr lang="en-US" sz="1600" dirty="0"/>
            </a:br>
            <a:r>
              <a:rPr lang="en-US" sz="1600" dirty="0"/>
              <a:t>What is the Board of Broadcasting Governors? </a:t>
            </a:r>
            <a:br>
              <a:rPr lang="en-US" sz="1600" dirty="0"/>
            </a:br>
            <a:r>
              <a:rPr lang="en-US" sz="1600" dirty="0"/>
              <a:t>What is the Davey Report? </a:t>
            </a:r>
            <a:br>
              <a:rPr lang="en-US" sz="1600" dirty="0"/>
            </a:br>
            <a:r>
              <a:rPr lang="en-US" sz="1600" dirty="0"/>
              <a:t>What is the Kent Commission? What were the findings of the Kent Commission? </a:t>
            </a:r>
            <a:br>
              <a:rPr lang="en-US" sz="1600" dirty="0"/>
            </a:br>
            <a:r>
              <a:rPr lang="en-US" sz="1600" dirty="0"/>
              <a:t>When was the Canadian Charter of Rights and Freedoms established? </a:t>
            </a:r>
            <a:br>
              <a:rPr lang="en-US" sz="1600" dirty="0"/>
            </a:br>
            <a:r>
              <a:rPr lang="en-US" sz="1600" dirty="0"/>
              <a:t>What sections of the Charter of Rights and Freedoms upholds freedom of expression? What are limits to freedom of expression in Canada? </a:t>
            </a:r>
            <a:br>
              <a:rPr lang="en-US" sz="1600" dirty="0"/>
            </a:br>
            <a:r>
              <a:rPr lang="en-CA" sz="1600" dirty="0"/>
              <a:t>According to Nesbitt-Larking, Jamieson and Campbell identify a number of ways where media organizations and politicians control each other. Please name and 	describe these ways. Please provide examples for each. </a:t>
            </a:r>
            <a:br>
              <a:rPr lang="en-CA" sz="1600" dirty="0"/>
            </a:br>
            <a:r>
              <a:rPr lang="en-CA" sz="1600" dirty="0"/>
              <a:t>According to Nesbitt-Larking, John Keane suggests that there are four categories that are identified as tools that the state uses to promote its interests through 	media control. What are these categories? Please provide examples for each. </a:t>
            </a:r>
            <a:br>
              <a:rPr lang="en-CA" sz="1600" dirty="0"/>
            </a:br>
            <a:r>
              <a:rPr lang="en-CA" sz="1600" dirty="0"/>
              <a:t>How can someone defend themselves against libel in Canada? </a:t>
            </a:r>
            <a:br>
              <a:rPr lang="en-CA" sz="1600" dirty="0"/>
            </a:br>
            <a:r>
              <a:rPr lang="en-CA" sz="1600" dirty="0"/>
              <a:t>How do states control the media during wartime? Please provide some examples. </a:t>
            </a:r>
            <a:br>
              <a:rPr lang="en-CA" dirty="0"/>
            </a:br>
            <a:endParaRPr lang="en-CA" dirty="0"/>
          </a:p>
          <a:p>
            <a:endParaRPr lang="en-CA" dirty="0"/>
          </a:p>
          <a:p>
            <a:endParaRPr lang="en-US" dirty="0"/>
          </a:p>
          <a:p>
            <a:endParaRPr lang="en-US" dirty="0"/>
          </a:p>
          <a:p>
            <a:endParaRPr lang="en-CA" dirty="0"/>
          </a:p>
          <a:p>
            <a:endParaRPr lang="en-CA" b="1" dirty="0"/>
          </a:p>
          <a:p>
            <a:endParaRPr lang="en-CA" b="1" dirty="0"/>
          </a:p>
          <a:p>
            <a:endParaRPr lang="en-US" dirty="0"/>
          </a:p>
        </p:txBody>
      </p:sp>
    </p:spTree>
    <p:extLst>
      <p:ext uri="{BB962C8B-B14F-4D97-AF65-F5344CB8AC3E}">
        <p14:creationId xmlns:p14="http://schemas.microsoft.com/office/powerpoint/2010/main" val="850564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2123A-7410-4206-B1B4-529436EE6A71}"/>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0B14DA8-3A4E-4AF6-A04A-F562DDCC2415}"/>
              </a:ext>
            </a:extLst>
          </p:cNvPr>
          <p:cNvSpPr>
            <a:spLocks noGrp="1"/>
          </p:cNvSpPr>
          <p:nvPr>
            <p:ph idx="1"/>
          </p:nvPr>
        </p:nvSpPr>
        <p:spPr/>
        <p:txBody>
          <a:bodyPr/>
          <a:lstStyle/>
          <a:p>
            <a:r>
              <a:rPr lang="en-US" sz="2600" dirty="0"/>
              <a:t>Do you believe that ‘free speech’ should be a fundamental human right? </a:t>
            </a:r>
          </a:p>
          <a:p>
            <a:endParaRPr lang="en-US" sz="2600" dirty="0"/>
          </a:p>
          <a:p>
            <a:r>
              <a:rPr lang="en-US" sz="2600" dirty="0"/>
              <a:t>Should there be limits to ‘free speech’? If so, what should they be? </a:t>
            </a:r>
          </a:p>
          <a:p>
            <a:endParaRPr lang="en-US" sz="2600" dirty="0"/>
          </a:p>
          <a:p>
            <a:r>
              <a:rPr lang="en-US" sz="2600" dirty="0"/>
              <a:t>Are there presently any limits to ‘free speech’ in Canada? If so, what are they? </a:t>
            </a:r>
          </a:p>
          <a:p>
            <a:endParaRPr lang="en-US" dirty="0"/>
          </a:p>
        </p:txBody>
      </p:sp>
    </p:spTree>
    <p:extLst>
      <p:ext uri="{BB962C8B-B14F-4D97-AF65-F5344CB8AC3E}">
        <p14:creationId xmlns:p14="http://schemas.microsoft.com/office/powerpoint/2010/main" val="1304325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BC58186-E6A5-40C0-AF3B-FE891B51B46E}"/>
              </a:ext>
            </a:extLst>
          </p:cNvPr>
          <p:cNvSpPr>
            <a:spLocks noGrp="1"/>
          </p:cNvSpPr>
          <p:nvPr>
            <p:ph type="title"/>
          </p:nvPr>
        </p:nvSpPr>
        <p:spPr/>
        <p:txBody>
          <a:bodyPr/>
          <a:lstStyle/>
          <a:p>
            <a:r>
              <a:rPr lang="en-US" dirty="0"/>
              <a:t>Questions Concerns</a:t>
            </a:r>
          </a:p>
        </p:txBody>
      </p:sp>
      <p:sp>
        <p:nvSpPr>
          <p:cNvPr id="8" name="Content Placeholder 7">
            <a:extLst>
              <a:ext uri="{FF2B5EF4-FFF2-40B4-BE49-F238E27FC236}">
                <a16:creationId xmlns:a16="http://schemas.microsoft.com/office/drawing/2014/main" id="{0A28E0EE-0507-4D1E-8EAD-EA7CA8C33183}"/>
              </a:ext>
            </a:extLst>
          </p:cNvPr>
          <p:cNvSpPr>
            <a:spLocks noGrp="1"/>
          </p:cNvSpPr>
          <p:nvPr>
            <p:ph idx="1"/>
          </p:nvPr>
        </p:nvSpPr>
        <p:spPr/>
        <p:txBody>
          <a:bodyPr/>
          <a:lstStyle/>
          <a:p>
            <a:r>
              <a:rPr lang="en-US" dirty="0"/>
              <a:t>Thank You!</a:t>
            </a:r>
          </a:p>
          <a:p>
            <a:r>
              <a:rPr lang="en-US" dirty="0"/>
              <a:t>Have a great week!</a:t>
            </a:r>
          </a:p>
        </p:txBody>
      </p:sp>
    </p:spTree>
    <p:extLst>
      <p:ext uri="{BB962C8B-B14F-4D97-AF65-F5344CB8AC3E}">
        <p14:creationId xmlns:p14="http://schemas.microsoft.com/office/powerpoint/2010/main" val="1400019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Video</a:t>
            </a:r>
          </a:p>
        </p:txBody>
      </p:sp>
      <p:sp>
        <p:nvSpPr>
          <p:cNvPr id="3" name="Content Placeholder 2"/>
          <p:cNvSpPr>
            <a:spLocks noGrp="1"/>
          </p:cNvSpPr>
          <p:nvPr>
            <p:ph sz="half" idx="1"/>
          </p:nvPr>
        </p:nvSpPr>
        <p:spPr>
          <a:xfrm>
            <a:off x="1097279" y="1845734"/>
            <a:ext cx="10058402" cy="4023360"/>
          </a:xfrm>
        </p:spPr>
        <p:txBody>
          <a:bodyPr>
            <a:normAutofit fontScale="85000" lnSpcReduction="10000"/>
          </a:bodyPr>
          <a:lstStyle/>
          <a:p>
            <a:r>
              <a:rPr lang="en-CA" sz="3200" dirty="0">
                <a:hlinkClick r:id="rId2"/>
              </a:rPr>
              <a:t>What happens when the media’s priority is profit?</a:t>
            </a:r>
            <a:endParaRPr lang="en-CA" sz="3200" dirty="0"/>
          </a:p>
          <a:p>
            <a:endParaRPr lang="en-CA" sz="3200" dirty="0"/>
          </a:p>
          <a:p>
            <a:r>
              <a:rPr lang="en-CA" sz="3200" dirty="0"/>
              <a:t>How can we balance freedom of expression with social responsibility?</a:t>
            </a:r>
          </a:p>
          <a:p>
            <a:endParaRPr lang="en-CA" sz="3200" dirty="0"/>
          </a:p>
          <a:p>
            <a:r>
              <a:rPr lang="en-CA" sz="3200" dirty="0"/>
              <a:t>What are reasonable limits to expression? </a:t>
            </a:r>
          </a:p>
          <a:p>
            <a:endParaRPr lang="en-CA" sz="3200" dirty="0"/>
          </a:p>
          <a:p>
            <a:r>
              <a:rPr lang="en-CA" sz="3200" dirty="0"/>
              <a:t>What is (or should be) the role of the state in regulating and/or censoring media? </a:t>
            </a:r>
          </a:p>
          <a:p>
            <a:endParaRPr lang="en-CA" sz="3200" dirty="0"/>
          </a:p>
          <a:p>
            <a:endParaRPr lang="en-CA" sz="3200" dirty="0"/>
          </a:p>
          <a:p>
            <a:endParaRPr lang="en-CA" sz="3200" dirty="0"/>
          </a:p>
        </p:txBody>
      </p:sp>
    </p:spTree>
    <p:extLst>
      <p:ext uri="{BB962C8B-B14F-4D97-AF65-F5344CB8AC3E}">
        <p14:creationId xmlns:p14="http://schemas.microsoft.com/office/powerpoint/2010/main" val="1830600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State</a:t>
            </a:r>
          </a:p>
        </p:txBody>
      </p:sp>
      <p:sp>
        <p:nvSpPr>
          <p:cNvPr id="3" name="Content Placeholder 2"/>
          <p:cNvSpPr>
            <a:spLocks noGrp="1"/>
          </p:cNvSpPr>
          <p:nvPr>
            <p:ph sz="half" idx="1"/>
          </p:nvPr>
        </p:nvSpPr>
        <p:spPr>
          <a:xfrm>
            <a:off x="1097278" y="1845734"/>
            <a:ext cx="10058401" cy="4023360"/>
          </a:xfrm>
        </p:spPr>
        <p:txBody>
          <a:bodyPr>
            <a:normAutofit lnSpcReduction="10000"/>
          </a:bodyPr>
          <a:lstStyle/>
          <a:p>
            <a:r>
              <a:rPr lang="en-CA" dirty="0"/>
              <a:t>Max Weber – A compulsory organization with a territorial basis… The use of </a:t>
            </a:r>
            <a:r>
              <a:rPr lang="en-CA" i="1" dirty="0"/>
              <a:t>force</a:t>
            </a:r>
            <a:r>
              <a:rPr lang="en-CA" dirty="0"/>
              <a:t> is regarded as </a:t>
            </a:r>
            <a:r>
              <a:rPr lang="en-CA" i="1" dirty="0"/>
              <a:t>legitimate</a:t>
            </a:r>
            <a:r>
              <a:rPr lang="en-CA" dirty="0"/>
              <a:t> only so far as it is either permitted by the state or prescribed by it. </a:t>
            </a:r>
          </a:p>
          <a:p>
            <a:endParaRPr lang="en-CA" dirty="0"/>
          </a:p>
          <a:p>
            <a:r>
              <a:rPr lang="en-CA" dirty="0"/>
              <a:t>Nesbitt-Larking – A bundle of formal and more-or-less permanent institutions, notably the executive, the legislature, the judiciary, the constitution, the armed forces, the public services, and other state organizations. </a:t>
            </a:r>
          </a:p>
          <a:p>
            <a:endParaRPr lang="en-CA" dirty="0"/>
          </a:p>
          <a:p>
            <a:r>
              <a:rPr lang="en-CA" dirty="0"/>
              <a:t>The state uses the media as a mechanism to construct ideology and shape culture. However, media mechanisms also lead politicians to shape their political messages. </a:t>
            </a:r>
          </a:p>
          <a:p>
            <a:endParaRPr lang="en-CA" dirty="0"/>
          </a:p>
          <a:p>
            <a:r>
              <a:rPr lang="en-CA" dirty="0"/>
              <a:t>Liberal market vs totalitarian states = Media apparatuses are controlled by different actors</a:t>
            </a:r>
          </a:p>
        </p:txBody>
      </p:sp>
    </p:spTree>
    <p:extLst>
      <p:ext uri="{BB962C8B-B14F-4D97-AF65-F5344CB8AC3E}">
        <p14:creationId xmlns:p14="http://schemas.microsoft.com/office/powerpoint/2010/main" val="380715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State (Immanuel Wallerstein)</a:t>
            </a:r>
          </a:p>
        </p:txBody>
      </p:sp>
      <p:sp>
        <p:nvSpPr>
          <p:cNvPr id="3" name="Content Placeholder 2"/>
          <p:cNvSpPr>
            <a:spLocks noGrp="1"/>
          </p:cNvSpPr>
          <p:nvPr>
            <p:ph sz="half" idx="1"/>
          </p:nvPr>
        </p:nvSpPr>
        <p:spPr/>
        <p:txBody>
          <a:bodyPr>
            <a:normAutofit/>
          </a:bodyPr>
          <a:lstStyle/>
          <a:p>
            <a:pPr>
              <a:lnSpc>
                <a:spcPct val="100000"/>
              </a:lnSpc>
              <a:buClrTx/>
              <a:buNone/>
            </a:pPr>
            <a:r>
              <a:rPr lang="en-US" altLang="en-US" sz="3600" dirty="0">
                <a:solidFill>
                  <a:schemeClr val="tx1"/>
                </a:solidFill>
              </a:rPr>
              <a:t>States </a:t>
            </a:r>
          </a:p>
          <a:p>
            <a:pPr lvl="1">
              <a:lnSpc>
                <a:spcPct val="100000"/>
              </a:lnSpc>
              <a:buClrTx/>
              <a:buNone/>
            </a:pPr>
            <a:endParaRPr lang="en-US" altLang="en-US" dirty="0">
              <a:solidFill>
                <a:schemeClr val="tx1"/>
              </a:solidFill>
            </a:endParaRPr>
          </a:p>
          <a:p>
            <a:pPr lvl="1">
              <a:lnSpc>
                <a:spcPct val="100000"/>
              </a:lnSpc>
              <a:buClrTx/>
              <a:buNone/>
            </a:pPr>
            <a:r>
              <a:rPr lang="en-US" altLang="en-US" sz="2200" dirty="0">
                <a:solidFill>
                  <a:schemeClr val="tx1"/>
                </a:solidFill>
              </a:rPr>
              <a:t>Sovereignty</a:t>
            </a:r>
          </a:p>
          <a:p>
            <a:pPr lvl="1">
              <a:lnSpc>
                <a:spcPct val="100000"/>
              </a:lnSpc>
              <a:buClrTx/>
              <a:buNone/>
            </a:pPr>
            <a:r>
              <a:rPr lang="en-US" altLang="en-US" sz="2200" dirty="0">
                <a:solidFill>
                  <a:schemeClr val="tx1"/>
                </a:solidFill>
              </a:rPr>
              <a:t>Borders</a:t>
            </a:r>
          </a:p>
          <a:p>
            <a:pPr lvl="1">
              <a:lnSpc>
                <a:spcPct val="100000"/>
              </a:lnSpc>
              <a:buClrTx/>
              <a:buNone/>
            </a:pPr>
            <a:r>
              <a:rPr lang="en-US" altLang="en-US" sz="2200" dirty="0">
                <a:solidFill>
                  <a:schemeClr val="tx1"/>
                </a:solidFill>
              </a:rPr>
              <a:t>Reciprocal Recognition from other States</a:t>
            </a:r>
          </a:p>
          <a:p>
            <a:pPr lvl="1">
              <a:lnSpc>
                <a:spcPct val="100000"/>
              </a:lnSpc>
              <a:buClrTx/>
              <a:buNone/>
            </a:pPr>
            <a:r>
              <a:rPr lang="en-US" altLang="en-US" sz="2200" dirty="0">
                <a:solidFill>
                  <a:schemeClr val="tx1"/>
                </a:solidFill>
              </a:rPr>
              <a:t>Legitimacy</a:t>
            </a:r>
          </a:p>
          <a:p>
            <a:pPr lvl="1">
              <a:lnSpc>
                <a:spcPct val="100000"/>
              </a:lnSpc>
              <a:buClrTx/>
              <a:buNone/>
            </a:pPr>
            <a:r>
              <a:rPr lang="en-US" altLang="en-US" sz="2200" dirty="0">
                <a:solidFill>
                  <a:schemeClr val="tx1"/>
                </a:solidFill>
              </a:rPr>
              <a:t>Part of an Interstate System</a:t>
            </a:r>
          </a:p>
        </p:txBody>
      </p:sp>
      <p:sp>
        <p:nvSpPr>
          <p:cNvPr id="5" name="Content Placeholder 4"/>
          <p:cNvSpPr>
            <a:spLocks noGrp="1"/>
          </p:cNvSpPr>
          <p:nvPr>
            <p:ph sz="half" idx="2"/>
          </p:nvPr>
        </p:nvSpPr>
        <p:spPr/>
        <p:txBody>
          <a:bodyPr>
            <a:noAutofit/>
          </a:bodyPr>
          <a:lstStyle/>
          <a:p>
            <a:pPr>
              <a:lnSpc>
                <a:spcPct val="100000"/>
              </a:lnSpc>
              <a:buClrTx/>
              <a:buNone/>
            </a:pPr>
            <a:r>
              <a:rPr lang="en-US" altLang="en-US" sz="2800" dirty="0">
                <a:solidFill>
                  <a:schemeClr val="tx1"/>
                </a:solidFill>
              </a:rPr>
              <a:t>States assert authority in at least seven principal arenas of direct interest to them</a:t>
            </a:r>
            <a:endParaRPr lang="en-US" altLang="en-US" dirty="0">
              <a:solidFill>
                <a:schemeClr val="tx1"/>
              </a:solidFill>
            </a:endParaRPr>
          </a:p>
          <a:p>
            <a:pPr lvl="1">
              <a:lnSpc>
                <a:spcPct val="100000"/>
              </a:lnSpc>
              <a:buClrTx/>
              <a:buNone/>
            </a:pPr>
            <a:r>
              <a:rPr lang="en-US" altLang="en-US" sz="1600" dirty="0">
                <a:solidFill>
                  <a:schemeClr val="tx1"/>
                </a:solidFill>
              </a:rPr>
              <a:t>1 – Sets rules on how capital &amp; </a:t>
            </a:r>
            <a:r>
              <a:rPr lang="en-US" altLang="en-US" sz="1600" dirty="0" err="1">
                <a:solidFill>
                  <a:schemeClr val="tx1"/>
                </a:solidFill>
              </a:rPr>
              <a:t>labour</a:t>
            </a:r>
            <a:r>
              <a:rPr lang="en-US" altLang="en-US" sz="1600" dirty="0">
                <a:solidFill>
                  <a:schemeClr val="tx1"/>
                </a:solidFill>
              </a:rPr>
              <a:t> flows in and out of its border (people, capital and goods)</a:t>
            </a:r>
          </a:p>
          <a:p>
            <a:pPr lvl="1">
              <a:lnSpc>
                <a:spcPct val="100000"/>
              </a:lnSpc>
              <a:buClrTx/>
              <a:buNone/>
            </a:pPr>
            <a:r>
              <a:rPr lang="en-US" altLang="en-US" sz="1600" dirty="0">
                <a:solidFill>
                  <a:schemeClr val="tx1"/>
                </a:solidFill>
              </a:rPr>
              <a:t>2 – Sets rules on property</a:t>
            </a:r>
          </a:p>
          <a:p>
            <a:pPr lvl="1">
              <a:lnSpc>
                <a:spcPct val="100000"/>
              </a:lnSpc>
              <a:buClrTx/>
              <a:buNone/>
            </a:pPr>
            <a:r>
              <a:rPr lang="en-US" altLang="en-US" sz="1600" dirty="0">
                <a:solidFill>
                  <a:schemeClr val="tx1"/>
                </a:solidFill>
              </a:rPr>
              <a:t>3 – Sets rules about employment and compensation</a:t>
            </a:r>
          </a:p>
          <a:p>
            <a:pPr lvl="1">
              <a:lnSpc>
                <a:spcPct val="100000"/>
              </a:lnSpc>
              <a:buClrTx/>
              <a:buNone/>
            </a:pPr>
            <a:r>
              <a:rPr lang="en-US" altLang="en-US" sz="1600" dirty="0">
                <a:solidFill>
                  <a:schemeClr val="tx1"/>
                </a:solidFill>
              </a:rPr>
              <a:t>4 – Decides which costs are internalized</a:t>
            </a:r>
          </a:p>
          <a:p>
            <a:pPr lvl="1">
              <a:lnSpc>
                <a:spcPct val="100000"/>
              </a:lnSpc>
              <a:buClrTx/>
              <a:buNone/>
            </a:pPr>
            <a:r>
              <a:rPr lang="en-US" altLang="en-US" sz="1600" dirty="0">
                <a:solidFill>
                  <a:schemeClr val="tx1"/>
                </a:solidFill>
              </a:rPr>
              <a:t>5 – Decides which economic process may be monopolized and to what degree</a:t>
            </a:r>
          </a:p>
          <a:p>
            <a:pPr lvl="1">
              <a:lnSpc>
                <a:spcPct val="100000"/>
              </a:lnSpc>
              <a:buClrTx/>
              <a:buNone/>
            </a:pPr>
            <a:r>
              <a:rPr lang="en-US" altLang="en-US" sz="1600" dirty="0">
                <a:solidFill>
                  <a:schemeClr val="tx1"/>
                </a:solidFill>
              </a:rPr>
              <a:t>6 -  They tax</a:t>
            </a:r>
          </a:p>
          <a:p>
            <a:pPr lvl="1">
              <a:lnSpc>
                <a:spcPct val="100000"/>
              </a:lnSpc>
              <a:buClrTx/>
              <a:buNone/>
            </a:pPr>
            <a:r>
              <a:rPr lang="en-US" altLang="en-US" sz="1600" dirty="0">
                <a:solidFill>
                  <a:schemeClr val="tx1"/>
                </a:solidFill>
              </a:rPr>
              <a:t>7 – They protect its own core production process internationally</a:t>
            </a:r>
          </a:p>
          <a:p>
            <a:endParaRPr lang="en-CA" dirty="0">
              <a:solidFill>
                <a:schemeClr val="tx1"/>
              </a:solidFill>
            </a:endParaRPr>
          </a:p>
        </p:txBody>
      </p:sp>
    </p:spTree>
    <p:extLst>
      <p:ext uri="{BB962C8B-B14F-4D97-AF65-F5344CB8AC3E}">
        <p14:creationId xmlns:p14="http://schemas.microsoft.com/office/powerpoint/2010/main" val="3721535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Institutions in a Capitalist World Economy (Immanuel Wallerstein)</a:t>
            </a:r>
          </a:p>
        </p:txBody>
      </p:sp>
      <p:sp>
        <p:nvSpPr>
          <p:cNvPr id="3" name="Content Placeholder 2"/>
          <p:cNvSpPr>
            <a:spLocks noGrp="1"/>
          </p:cNvSpPr>
          <p:nvPr>
            <p:ph sz="half" idx="1"/>
          </p:nvPr>
        </p:nvSpPr>
        <p:spPr>
          <a:xfrm>
            <a:off x="1097280" y="1845735"/>
            <a:ext cx="4937760" cy="4023360"/>
          </a:xfrm>
        </p:spPr>
        <p:txBody>
          <a:bodyPr>
            <a:noAutofit/>
          </a:bodyPr>
          <a:lstStyle/>
          <a:p>
            <a:pPr>
              <a:lnSpc>
                <a:spcPct val="100000"/>
              </a:lnSpc>
              <a:buClrTx/>
              <a:buNone/>
            </a:pPr>
            <a:r>
              <a:rPr lang="en-US" altLang="en-US" sz="2400" dirty="0">
                <a:solidFill>
                  <a:schemeClr val="tx1"/>
                </a:solidFill>
              </a:rPr>
              <a:t>Market</a:t>
            </a:r>
            <a:br>
              <a:rPr lang="en-US" altLang="en-US" dirty="0">
                <a:solidFill>
                  <a:schemeClr val="tx1"/>
                </a:solidFill>
              </a:rPr>
            </a:br>
            <a:r>
              <a:rPr lang="en-US" altLang="en-US" dirty="0">
                <a:solidFill>
                  <a:schemeClr val="tx1"/>
                </a:solidFill>
              </a:rPr>
              <a:t>- </a:t>
            </a:r>
            <a:r>
              <a:rPr lang="en-US" altLang="en-US" sz="2000" dirty="0">
                <a:solidFill>
                  <a:schemeClr val="tx1"/>
                </a:solidFill>
              </a:rPr>
              <a:t>Concrete &amp; Virtual</a:t>
            </a:r>
            <a:br>
              <a:rPr lang="en-US" altLang="en-US" sz="2000" dirty="0">
                <a:solidFill>
                  <a:schemeClr val="tx1"/>
                </a:solidFill>
              </a:rPr>
            </a:br>
            <a:r>
              <a:rPr lang="en-US" altLang="en-US" sz="2000" dirty="0">
                <a:solidFill>
                  <a:schemeClr val="tx1"/>
                </a:solidFill>
              </a:rPr>
              <a:t>- Quasi-Monopoly</a:t>
            </a:r>
          </a:p>
          <a:p>
            <a:pPr marL="91440" lvl="3" indent="-91440">
              <a:lnSpc>
                <a:spcPct val="100000"/>
              </a:lnSpc>
              <a:spcBef>
                <a:spcPts val="1200"/>
              </a:spcBef>
              <a:spcAft>
                <a:spcPts val="200"/>
              </a:spcAft>
              <a:buClrTx/>
              <a:buSzPct val="100000"/>
              <a:buNone/>
            </a:pPr>
            <a:r>
              <a:rPr lang="en-US" altLang="en-US" sz="2400" dirty="0">
                <a:solidFill>
                  <a:schemeClr val="tx1"/>
                </a:solidFill>
              </a:rPr>
              <a:t>Firms</a:t>
            </a:r>
            <a:br>
              <a:rPr lang="en-US" altLang="en-US" dirty="0">
                <a:solidFill>
                  <a:schemeClr val="tx1"/>
                </a:solidFill>
              </a:rPr>
            </a:br>
            <a:r>
              <a:rPr lang="en-US" altLang="en-US" sz="2000" dirty="0">
                <a:solidFill>
                  <a:schemeClr val="tx1"/>
                </a:solidFill>
              </a:rPr>
              <a:t>- Main actors in the market</a:t>
            </a:r>
            <a:br>
              <a:rPr lang="en-US" altLang="en-US" sz="2000" dirty="0">
                <a:solidFill>
                  <a:schemeClr val="tx1"/>
                </a:solidFill>
              </a:rPr>
            </a:br>
            <a:r>
              <a:rPr lang="en-US" altLang="en-US" sz="2000" dirty="0">
                <a:solidFill>
                  <a:schemeClr val="tx1"/>
                </a:solidFill>
              </a:rPr>
              <a:t>- Cyclical rhythm and Curve (Kondratieff 	Cycles)</a:t>
            </a:r>
            <a:br>
              <a:rPr lang="en-US" altLang="en-US" sz="2000" dirty="0">
                <a:solidFill>
                  <a:schemeClr val="tx1"/>
                </a:solidFill>
              </a:rPr>
            </a:br>
            <a:r>
              <a:rPr lang="en-US" altLang="en-US" sz="2000" dirty="0">
                <a:solidFill>
                  <a:schemeClr val="tx1"/>
                </a:solidFill>
              </a:rPr>
              <a:t>- Core, periphery, semi-periphery </a:t>
            </a:r>
          </a:p>
          <a:p>
            <a:pPr lvl="3">
              <a:lnSpc>
                <a:spcPct val="100000"/>
              </a:lnSpc>
              <a:buClrTx/>
              <a:buNone/>
            </a:pPr>
            <a:r>
              <a:rPr lang="en-US" altLang="en-US" sz="2000" dirty="0">
                <a:solidFill>
                  <a:schemeClr val="tx1"/>
                </a:solidFill>
              </a:rPr>
              <a:t>(degree of profitability in the production process) </a:t>
            </a:r>
          </a:p>
          <a:p>
            <a:endParaRPr lang="en-CA" dirty="0">
              <a:solidFill>
                <a:schemeClr val="tx1"/>
              </a:solidFill>
            </a:endParaRPr>
          </a:p>
        </p:txBody>
      </p:sp>
      <p:sp>
        <p:nvSpPr>
          <p:cNvPr id="4" name="Content Placeholder 3"/>
          <p:cNvSpPr>
            <a:spLocks noGrp="1"/>
          </p:cNvSpPr>
          <p:nvPr>
            <p:ph sz="half" idx="2"/>
          </p:nvPr>
        </p:nvSpPr>
        <p:spPr/>
        <p:txBody>
          <a:bodyPr>
            <a:normAutofit/>
          </a:bodyPr>
          <a:lstStyle/>
          <a:p>
            <a:pPr>
              <a:lnSpc>
                <a:spcPct val="100000"/>
              </a:lnSpc>
              <a:buClrTx/>
              <a:buNone/>
            </a:pPr>
            <a:r>
              <a:rPr lang="en-US" altLang="en-US" sz="2400" dirty="0">
                <a:solidFill>
                  <a:schemeClr val="tx1"/>
                </a:solidFill>
              </a:rPr>
              <a:t>State maintains quasi-monopolies by:</a:t>
            </a:r>
          </a:p>
          <a:p>
            <a:pPr>
              <a:lnSpc>
                <a:spcPct val="100000"/>
              </a:lnSpc>
              <a:buClrTx/>
              <a:buNone/>
            </a:pPr>
            <a:r>
              <a:rPr lang="en-US" altLang="en-US" dirty="0">
                <a:solidFill>
                  <a:schemeClr val="tx1"/>
                </a:solidFill>
              </a:rPr>
              <a:t>	</a:t>
            </a:r>
          </a:p>
          <a:p>
            <a:pPr>
              <a:lnSpc>
                <a:spcPct val="100000"/>
              </a:lnSpc>
              <a:buClrTx/>
              <a:buNone/>
            </a:pPr>
            <a:r>
              <a:rPr lang="en-US" altLang="en-US" dirty="0">
                <a:solidFill>
                  <a:schemeClr val="tx1"/>
                </a:solidFill>
              </a:rPr>
              <a:t>	- Maintaining patents</a:t>
            </a:r>
          </a:p>
          <a:p>
            <a:pPr>
              <a:lnSpc>
                <a:spcPct val="100000"/>
              </a:lnSpc>
              <a:buClrTx/>
              <a:buNone/>
            </a:pPr>
            <a:r>
              <a:rPr lang="en-US" altLang="en-US" dirty="0">
                <a:solidFill>
                  <a:schemeClr val="tx1"/>
                </a:solidFill>
              </a:rPr>
              <a:t>	- Putting restrictions on imports</a:t>
            </a:r>
          </a:p>
          <a:p>
            <a:pPr>
              <a:lnSpc>
                <a:spcPct val="100000"/>
              </a:lnSpc>
              <a:buClrTx/>
              <a:buNone/>
            </a:pPr>
            <a:r>
              <a:rPr lang="en-US" altLang="en-US" dirty="0">
                <a:solidFill>
                  <a:schemeClr val="tx1"/>
                </a:solidFill>
              </a:rPr>
              <a:t>	- Providing subsidies and tax benefits</a:t>
            </a:r>
          </a:p>
          <a:p>
            <a:pPr>
              <a:lnSpc>
                <a:spcPct val="100000"/>
              </a:lnSpc>
              <a:buClrTx/>
              <a:buNone/>
            </a:pPr>
            <a:r>
              <a:rPr lang="en-US" altLang="en-US" dirty="0">
                <a:solidFill>
                  <a:schemeClr val="tx1"/>
                </a:solidFill>
              </a:rPr>
              <a:t>	- Regulations</a:t>
            </a:r>
          </a:p>
          <a:p>
            <a:endParaRPr lang="en-CA" dirty="0">
              <a:solidFill>
                <a:schemeClr val="tx1"/>
              </a:solidFill>
            </a:endParaRPr>
          </a:p>
        </p:txBody>
      </p:sp>
    </p:spTree>
    <p:extLst>
      <p:ext uri="{BB962C8B-B14F-4D97-AF65-F5344CB8AC3E}">
        <p14:creationId xmlns:p14="http://schemas.microsoft.com/office/powerpoint/2010/main" val="4166118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EC31D-15C2-4A22-B53A-19EC705E9331}"/>
              </a:ext>
            </a:extLst>
          </p:cNvPr>
          <p:cNvSpPr>
            <a:spLocks noGrp="1"/>
          </p:cNvSpPr>
          <p:nvPr>
            <p:ph type="title"/>
          </p:nvPr>
        </p:nvSpPr>
        <p:spPr/>
        <p:txBody>
          <a:bodyPr/>
          <a:lstStyle/>
          <a:p>
            <a:r>
              <a:rPr lang="en-US" dirty="0"/>
              <a:t>Canada as a State</a:t>
            </a:r>
          </a:p>
        </p:txBody>
      </p:sp>
      <p:sp>
        <p:nvSpPr>
          <p:cNvPr id="5" name="Content Placeholder 4">
            <a:extLst>
              <a:ext uri="{FF2B5EF4-FFF2-40B4-BE49-F238E27FC236}">
                <a16:creationId xmlns:a16="http://schemas.microsoft.com/office/drawing/2014/main" id="{A2CBC82A-82D6-40D9-A329-454B35F5AC4B}"/>
              </a:ext>
            </a:extLst>
          </p:cNvPr>
          <p:cNvSpPr>
            <a:spLocks noGrp="1"/>
          </p:cNvSpPr>
          <p:nvPr>
            <p:ph idx="1"/>
          </p:nvPr>
        </p:nvSpPr>
        <p:spPr/>
        <p:txBody>
          <a:bodyPr/>
          <a:lstStyle/>
          <a:p>
            <a:r>
              <a:rPr lang="en-US" dirty="0"/>
              <a:t>Canada has two branches of government</a:t>
            </a:r>
          </a:p>
          <a:p>
            <a:pPr lvl="1"/>
            <a:r>
              <a:rPr lang="en-US" dirty="0"/>
              <a:t>Parliament </a:t>
            </a:r>
          </a:p>
          <a:p>
            <a:pPr lvl="1"/>
            <a:r>
              <a:rPr lang="en-US" dirty="0"/>
              <a:t>Supreme court </a:t>
            </a:r>
          </a:p>
          <a:p>
            <a:pPr lvl="2"/>
            <a:r>
              <a:rPr lang="en-US" dirty="0"/>
              <a:t>1982 – Charter of rights</a:t>
            </a:r>
          </a:p>
          <a:p>
            <a:pPr lvl="2"/>
            <a:endParaRPr lang="en-US" dirty="0"/>
          </a:p>
          <a:p>
            <a:pPr lvl="1"/>
            <a:r>
              <a:rPr lang="en-US" dirty="0"/>
              <a:t>Canada is a mixed economy that is predominantly capitalist: </a:t>
            </a:r>
          </a:p>
          <a:p>
            <a:pPr lvl="2"/>
            <a:r>
              <a:rPr lang="en-US" dirty="0"/>
              <a:t>Liberal pluralism </a:t>
            </a:r>
          </a:p>
          <a:p>
            <a:pPr lvl="2"/>
            <a:r>
              <a:rPr lang="en-US" dirty="0"/>
              <a:t>1980 &amp; 1990s neoliberal &amp; globalization policies – cuts to public broadcasting</a:t>
            </a:r>
          </a:p>
          <a:p>
            <a:pPr lvl="2"/>
            <a:endParaRPr lang="en-US" dirty="0"/>
          </a:p>
        </p:txBody>
      </p:sp>
    </p:spTree>
    <p:extLst>
      <p:ext uri="{BB962C8B-B14F-4D97-AF65-F5344CB8AC3E}">
        <p14:creationId xmlns:p14="http://schemas.microsoft.com/office/powerpoint/2010/main" val="2063935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State and the Media </a:t>
            </a:r>
            <a:r>
              <a:rPr lang="en-CA" sz="4400" dirty="0"/>
              <a:t>(Nesbitt-Larking)</a:t>
            </a:r>
            <a:endParaRPr lang="en-CA" dirty="0"/>
          </a:p>
        </p:txBody>
      </p:sp>
      <p:sp>
        <p:nvSpPr>
          <p:cNvPr id="3" name="Content Placeholder 2"/>
          <p:cNvSpPr>
            <a:spLocks noGrp="1"/>
          </p:cNvSpPr>
          <p:nvPr>
            <p:ph sz="half" idx="1"/>
          </p:nvPr>
        </p:nvSpPr>
        <p:spPr>
          <a:xfrm>
            <a:off x="1097278" y="1845734"/>
            <a:ext cx="10058401" cy="4023360"/>
          </a:xfrm>
        </p:spPr>
        <p:txBody>
          <a:bodyPr>
            <a:normAutofit fontScale="92500" lnSpcReduction="20000"/>
          </a:bodyPr>
          <a:lstStyle/>
          <a:p>
            <a:r>
              <a:rPr lang="en-CA" dirty="0"/>
              <a:t>The state has multiple roles in relation with media apparatuses.</a:t>
            </a:r>
          </a:p>
          <a:p>
            <a:pPr lvl="1"/>
            <a:r>
              <a:rPr lang="en-CA" dirty="0"/>
              <a:t>Proprietor</a:t>
            </a:r>
          </a:p>
          <a:p>
            <a:pPr lvl="1"/>
            <a:r>
              <a:rPr lang="en-CA" dirty="0"/>
              <a:t>Custodian of national heritage</a:t>
            </a:r>
          </a:p>
          <a:p>
            <a:pPr lvl="1"/>
            <a:r>
              <a:rPr lang="en-CA" dirty="0"/>
              <a:t>Regulator</a:t>
            </a:r>
          </a:p>
          <a:p>
            <a:pPr lvl="1"/>
            <a:r>
              <a:rPr lang="en-CA" dirty="0"/>
              <a:t>Censor</a:t>
            </a:r>
          </a:p>
          <a:p>
            <a:pPr lvl="1"/>
            <a:r>
              <a:rPr lang="en-CA" dirty="0"/>
              <a:t>Patron (awards, prizes and grants)</a:t>
            </a:r>
          </a:p>
          <a:p>
            <a:pPr lvl="1"/>
            <a:r>
              <a:rPr lang="en-CA" dirty="0"/>
              <a:t>Catalyst (subsidies) </a:t>
            </a:r>
          </a:p>
          <a:p>
            <a:pPr lvl="1"/>
            <a:r>
              <a:rPr lang="en-CA" dirty="0"/>
              <a:t>Actor (providing content)</a:t>
            </a:r>
          </a:p>
          <a:p>
            <a:pPr lvl="1"/>
            <a:r>
              <a:rPr lang="en-CA" dirty="0"/>
              <a:t>Masseur (managing news releases)</a:t>
            </a:r>
          </a:p>
          <a:p>
            <a:pPr lvl="1"/>
            <a:r>
              <a:rPr lang="en-CA" dirty="0"/>
              <a:t>Ideologue (shaping political reality)</a:t>
            </a:r>
          </a:p>
          <a:p>
            <a:pPr lvl="1"/>
            <a:r>
              <a:rPr lang="en-CA" dirty="0"/>
              <a:t>Conspirator </a:t>
            </a:r>
          </a:p>
          <a:p>
            <a:pPr lvl="1"/>
            <a:endParaRPr lang="en-CA" dirty="0"/>
          </a:p>
          <a:p>
            <a:pPr lvl="1"/>
            <a:r>
              <a:rPr lang="en-CA" dirty="0">
                <a:hlinkClick r:id="rId2"/>
              </a:rPr>
              <a:t>Bully?</a:t>
            </a:r>
            <a:endParaRPr lang="en-CA" dirty="0"/>
          </a:p>
          <a:p>
            <a:pPr lvl="1"/>
            <a:endParaRPr lang="en-CA" dirty="0"/>
          </a:p>
          <a:p>
            <a:pPr lvl="1"/>
            <a:r>
              <a:rPr lang="en-CA" i="1" dirty="0"/>
              <a:t>Activity – Please find examples of each.</a:t>
            </a:r>
          </a:p>
        </p:txBody>
      </p:sp>
    </p:spTree>
    <p:extLst>
      <p:ext uri="{BB962C8B-B14F-4D97-AF65-F5344CB8AC3E}">
        <p14:creationId xmlns:p14="http://schemas.microsoft.com/office/powerpoint/2010/main" val="321742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Canadian Context of Media Regulation</a:t>
            </a:r>
          </a:p>
        </p:txBody>
      </p:sp>
      <p:sp>
        <p:nvSpPr>
          <p:cNvPr id="3" name="Content Placeholder 2"/>
          <p:cNvSpPr>
            <a:spLocks noGrp="1"/>
          </p:cNvSpPr>
          <p:nvPr>
            <p:ph idx="1"/>
          </p:nvPr>
        </p:nvSpPr>
        <p:spPr/>
        <p:txBody>
          <a:bodyPr>
            <a:normAutofit fontScale="92500" lnSpcReduction="10000"/>
          </a:bodyPr>
          <a:lstStyle/>
          <a:p>
            <a:r>
              <a:rPr lang="en-US" dirty="0">
                <a:hlinkClick r:id="rId2"/>
              </a:rPr>
              <a:t>CRTC Upholds the Broadcasting Act</a:t>
            </a:r>
            <a:r>
              <a:rPr lang="en-US" dirty="0"/>
              <a:t> – </a:t>
            </a:r>
            <a:r>
              <a:rPr lang="en-US" dirty="0">
                <a:hlinkClick r:id="rId3"/>
              </a:rPr>
              <a:t>Content that meets the needs and Interests of Canadians</a:t>
            </a:r>
            <a:endParaRPr lang="en-US" dirty="0"/>
          </a:p>
          <a:p>
            <a:r>
              <a:rPr lang="en-US" dirty="0">
                <a:hlinkClick r:id="rId4"/>
              </a:rPr>
              <a:t>CRCT regarding censorship</a:t>
            </a:r>
            <a:r>
              <a:rPr lang="en-US" dirty="0"/>
              <a:t> – </a:t>
            </a:r>
            <a:r>
              <a:rPr lang="en-CA" sz="1600" dirty="0"/>
              <a:t>The CRTC is not a board of censors, and can't tell broadcasters what they can air. However, certain standards apply to the content of programs, and broadcasters are expected to comply with these standards.</a:t>
            </a:r>
            <a:endParaRPr lang="en-US" sz="1600" dirty="0"/>
          </a:p>
          <a:p>
            <a:endParaRPr lang="en-US" dirty="0"/>
          </a:p>
          <a:p>
            <a:r>
              <a:rPr lang="en-US" dirty="0"/>
              <a:t>Complaints regarding content should be directed to the broadcaster in question</a:t>
            </a:r>
          </a:p>
          <a:p>
            <a:r>
              <a:rPr lang="en-US" dirty="0">
                <a:hlinkClick r:id="rId5"/>
              </a:rPr>
              <a:t>CBC complaints go to the CBC Ombudsperson</a:t>
            </a:r>
            <a:endParaRPr lang="en-US" dirty="0">
              <a:hlinkClick r:id="" action="ppaction://noaction"/>
            </a:endParaRPr>
          </a:p>
          <a:p>
            <a:r>
              <a:rPr lang="en-US" dirty="0">
                <a:hlinkClick r:id="rId6"/>
              </a:rPr>
              <a:t>Canadian Broadcast Standards Council </a:t>
            </a:r>
            <a:r>
              <a:rPr lang="en-US" dirty="0"/>
              <a:t>– Handles broadcast complaints from members.</a:t>
            </a:r>
          </a:p>
          <a:p>
            <a:r>
              <a:rPr lang="en-US" dirty="0">
                <a:hlinkClick r:id="rId7"/>
              </a:rPr>
              <a:t>AD Standards </a:t>
            </a:r>
            <a:r>
              <a:rPr lang="en-US" dirty="0"/>
              <a:t>– Handles broadcast complaints from advertisers</a:t>
            </a:r>
          </a:p>
          <a:p>
            <a:r>
              <a:rPr lang="en-US" dirty="0"/>
              <a:t>Hate speech is handled by the </a:t>
            </a:r>
            <a:r>
              <a:rPr lang="en-US" dirty="0">
                <a:hlinkClick r:id="rId8"/>
              </a:rPr>
              <a:t>Canadian Human Rights Commission </a:t>
            </a:r>
            <a:endParaRPr lang="en-US" dirty="0"/>
          </a:p>
          <a:p>
            <a:r>
              <a:rPr lang="en-US" dirty="0"/>
              <a:t>For sexual harassment and child sex abuse – </a:t>
            </a:r>
            <a:r>
              <a:rPr lang="en-US" dirty="0">
                <a:hlinkClick r:id="rId9"/>
              </a:rPr>
              <a:t>Complaints are to be directed to CyberTip</a:t>
            </a:r>
            <a:endParaRPr lang="en-US" dirty="0"/>
          </a:p>
        </p:txBody>
      </p:sp>
    </p:spTree>
    <p:extLst>
      <p:ext uri="{BB962C8B-B14F-4D97-AF65-F5344CB8AC3E}">
        <p14:creationId xmlns:p14="http://schemas.microsoft.com/office/powerpoint/2010/main" val="373782264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961</TotalTime>
  <Words>1291</Words>
  <Application>Microsoft Office PowerPoint</Application>
  <PresentationFormat>Widescreen</PresentationFormat>
  <Paragraphs>180</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Calibri</vt:lpstr>
      <vt:lpstr>Calibri Light</vt:lpstr>
      <vt:lpstr>Retrospect</vt:lpstr>
      <vt:lpstr>Media, Technology and Politics</vt:lpstr>
      <vt:lpstr>Discussion</vt:lpstr>
      <vt:lpstr>Video</vt:lpstr>
      <vt:lpstr>The State</vt:lpstr>
      <vt:lpstr>The State (Immanuel Wallerstein)</vt:lpstr>
      <vt:lpstr>Institutions in a Capitalist World Economy (Immanuel Wallerstein)</vt:lpstr>
      <vt:lpstr>Canada as a State</vt:lpstr>
      <vt:lpstr>The State and the Media (Nesbitt-Larking)</vt:lpstr>
      <vt:lpstr>Canadian Context of Media Regulation</vt:lpstr>
      <vt:lpstr>History of the State as a Regulator</vt:lpstr>
      <vt:lpstr>CRTC Regulations </vt:lpstr>
      <vt:lpstr>Canada and the Media</vt:lpstr>
      <vt:lpstr>Davey Report &amp; Kent Commission</vt:lpstr>
      <vt:lpstr>Media and Politics – Dual Control</vt:lpstr>
      <vt:lpstr>State and Media Control</vt:lpstr>
      <vt:lpstr>Libel in Canada</vt:lpstr>
      <vt:lpstr>Wartime Reporting</vt:lpstr>
      <vt:lpstr>Social Media and Freedom of Expression</vt:lpstr>
      <vt:lpstr>Learning Check</vt:lpstr>
      <vt:lpstr>Questions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132</cp:revision>
  <dcterms:created xsi:type="dcterms:W3CDTF">2016-01-27T06:10:50Z</dcterms:created>
  <dcterms:modified xsi:type="dcterms:W3CDTF">2019-04-12T05:17:56Z</dcterms:modified>
</cp:coreProperties>
</file>