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90" r:id="rId3"/>
    <p:sldId id="287" r:id="rId4"/>
    <p:sldId id="288" r:id="rId5"/>
    <p:sldId id="289" r:id="rId6"/>
    <p:sldId id="310" r:id="rId7"/>
    <p:sldId id="307" r:id="rId8"/>
    <p:sldId id="291" r:id="rId9"/>
    <p:sldId id="292" r:id="rId10"/>
    <p:sldId id="293" r:id="rId11"/>
    <p:sldId id="294" r:id="rId12"/>
    <p:sldId id="295" r:id="rId13"/>
    <p:sldId id="296" r:id="rId14"/>
    <p:sldId id="297" r:id="rId15"/>
    <p:sldId id="308" r:id="rId16"/>
    <p:sldId id="298" r:id="rId17"/>
    <p:sldId id="299" r:id="rId18"/>
    <p:sldId id="300" r:id="rId19"/>
    <p:sldId id="301" r:id="rId20"/>
    <p:sldId id="302" r:id="rId21"/>
    <p:sldId id="303" r:id="rId22"/>
    <p:sldId id="304" r:id="rId23"/>
    <p:sldId id="305" r:id="rId24"/>
    <p:sldId id="306" r:id="rId25"/>
    <p:sldId id="331" r:id="rId26"/>
    <p:sldId id="286" r:id="rId27"/>
    <p:sldId id="27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49" autoAdjust="0"/>
    <p:restoredTop sz="94660"/>
  </p:normalViewPr>
  <p:slideViewPr>
    <p:cSldViewPr snapToGrid="0">
      <p:cViewPr varScale="1">
        <p:scale>
          <a:sx n="91" d="100"/>
          <a:sy n="91" d="100"/>
        </p:scale>
        <p:origin x="64" y="2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2019-04-10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2019-04-10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2019-04-10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2019-04-10</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2019-04-10</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2019-04-10</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2019-04-10</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ed.com/talks/dan_ariely_asks_are_we_in_control_of_our_own_decision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Motivation and Emotion in Daily Life</a:t>
            </a:r>
          </a:p>
        </p:txBody>
      </p:sp>
      <p:sp>
        <p:nvSpPr>
          <p:cNvPr id="3" name="Subtitle 2"/>
          <p:cNvSpPr>
            <a:spLocks noGrp="1"/>
          </p:cNvSpPr>
          <p:nvPr>
            <p:ph type="subTitle" idx="1"/>
          </p:nvPr>
        </p:nvSpPr>
        <p:spPr/>
        <p:txBody>
          <a:bodyPr>
            <a:normAutofit fontScale="85000" lnSpcReduction="20000"/>
          </a:bodyPr>
          <a:lstStyle/>
          <a:p>
            <a:r>
              <a:rPr lang="en-CA" dirty="0"/>
              <a:t>Personal Control Beliefs</a:t>
            </a:r>
          </a:p>
          <a:p>
            <a:r>
              <a:rPr lang="en-CA" dirty="0"/>
              <a:t>March 18</a:t>
            </a:r>
            <a:r>
              <a:rPr lang="en-CA" baseline="30000" dirty="0"/>
              <a:t>th</a:t>
            </a:r>
            <a:r>
              <a:rPr lang="en-CA" dirty="0"/>
              <a:t>, 2019 </a:t>
            </a:r>
          </a:p>
          <a:p>
            <a:r>
              <a:rPr lang="en-CA" dirty="0"/>
              <a:t>Erik Chevrier</a:t>
            </a:r>
          </a:p>
          <a:p>
            <a:endParaRPr lang="en-CA" dirty="0"/>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52ABB703-2B0E-4C3B-B4A2-F3973548E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3A2B25-ECCB-405D-B73C-E9D16839312D}"/>
              </a:ext>
            </a:extLst>
          </p:cNvPr>
          <p:cNvSpPr>
            <a:spLocks noGrp="1"/>
          </p:cNvSpPr>
          <p:nvPr>
            <p:ph type="title"/>
          </p:nvPr>
        </p:nvSpPr>
        <p:spPr>
          <a:xfrm>
            <a:off x="6411685" y="634946"/>
            <a:ext cx="5127171" cy="1450757"/>
          </a:xfrm>
        </p:spPr>
        <p:txBody>
          <a:bodyPr>
            <a:normAutofit/>
          </a:bodyPr>
          <a:lstStyle/>
          <a:p>
            <a:r>
              <a:rPr lang="en-US" dirty="0"/>
              <a:t>Sources of Self-Efficacy</a:t>
            </a:r>
          </a:p>
        </p:txBody>
      </p:sp>
      <p:pic>
        <p:nvPicPr>
          <p:cNvPr id="8" name="Picture 7" descr="A close up of a logo&#10;&#10;Description generated with high confidence">
            <a:extLst>
              <a:ext uri="{FF2B5EF4-FFF2-40B4-BE49-F238E27FC236}">
                <a16:creationId xmlns:a16="http://schemas.microsoft.com/office/drawing/2014/main" id="{D2277082-642D-40E4-89F5-6127806B62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192" y="1490386"/>
            <a:ext cx="5451627" cy="3557186"/>
          </a:xfrm>
          <a:prstGeom prst="rect">
            <a:avLst/>
          </a:prstGeom>
        </p:spPr>
      </p:pic>
      <p:cxnSp>
        <p:nvCxnSpPr>
          <p:cNvPr id="34" name="Straight Connector 33">
            <a:extLst>
              <a:ext uri="{FF2B5EF4-FFF2-40B4-BE49-F238E27FC236}">
                <a16:creationId xmlns:a16="http://schemas.microsoft.com/office/drawing/2014/main" id="{9C21570E-E159-49A6-9891-FA397B7A92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11684" y="2086188"/>
            <a:ext cx="474880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F038C2D-100C-4765-8384-2698C0918F2D}"/>
              </a:ext>
            </a:extLst>
          </p:cNvPr>
          <p:cNvSpPr>
            <a:spLocks noGrp="1"/>
          </p:cNvSpPr>
          <p:nvPr>
            <p:ph idx="1"/>
          </p:nvPr>
        </p:nvSpPr>
        <p:spPr>
          <a:xfrm>
            <a:off x="6411684" y="2198914"/>
            <a:ext cx="5127172" cy="3670180"/>
          </a:xfrm>
        </p:spPr>
        <p:txBody>
          <a:bodyPr>
            <a:normAutofit/>
          </a:bodyPr>
          <a:lstStyle/>
          <a:p>
            <a:r>
              <a:rPr lang="en-US" sz="1300" dirty="0"/>
              <a:t>Self-efficacy beliefs arise from:</a:t>
            </a:r>
          </a:p>
          <a:p>
            <a:pPr lvl="1"/>
            <a:r>
              <a:rPr lang="en-US" sz="1300" dirty="0"/>
              <a:t>One’s personal behavioral history in trying to execute that particular behaviour or way of coping**</a:t>
            </a:r>
          </a:p>
          <a:p>
            <a:pPr lvl="1"/>
            <a:r>
              <a:rPr lang="en-US" sz="1300" dirty="0"/>
              <a:t>Observations of similar others who also try to execute that behaviour, especially for novice learners</a:t>
            </a:r>
            <a:r>
              <a:rPr lang="en-US" sz="1300" i="1" dirty="0"/>
              <a:t> ** </a:t>
            </a:r>
            <a:endParaRPr lang="en-US" sz="1300" dirty="0"/>
          </a:p>
          <a:p>
            <a:pPr lvl="1"/>
            <a:r>
              <a:rPr lang="en-US" sz="1300" dirty="0"/>
              <a:t>Verbal persuasions from others</a:t>
            </a:r>
          </a:p>
          <a:p>
            <a:pPr lvl="1"/>
            <a:r>
              <a:rPr lang="en-US" sz="1300" dirty="0"/>
              <a:t>Physiological states </a:t>
            </a:r>
          </a:p>
          <a:p>
            <a:r>
              <a:rPr lang="en-US" sz="1300" dirty="0"/>
              <a:t>Self-efficacy affects</a:t>
            </a:r>
          </a:p>
          <a:p>
            <a:pPr lvl="1"/>
            <a:r>
              <a:rPr lang="en-US" sz="1300" dirty="0"/>
              <a:t>Choice</a:t>
            </a:r>
          </a:p>
          <a:p>
            <a:pPr lvl="1"/>
            <a:r>
              <a:rPr lang="en-US" sz="1300" dirty="0"/>
              <a:t>Effort and persistence</a:t>
            </a:r>
          </a:p>
          <a:p>
            <a:pPr lvl="1"/>
            <a:r>
              <a:rPr lang="en-US" sz="1300" dirty="0"/>
              <a:t>Thinking and decision making</a:t>
            </a:r>
          </a:p>
          <a:p>
            <a:pPr lvl="1"/>
            <a:r>
              <a:rPr lang="en-US" sz="1300" dirty="0"/>
              <a:t>Emotional Reactions</a:t>
            </a:r>
          </a:p>
          <a:p>
            <a:pPr lvl="1"/>
            <a:endParaRPr lang="en-US" sz="1300" dirty="0"/>
          </a:p>
          <a:p>
            <a:pPr marL="201168" lvl="1" indent="0">
              <a:buNone/>
            </a:pPr>
            <a:r>
              <a:rPr lang="en-US" sz="1300" i="1" dirty="0"/>
              <a:t>** stronger source of efficacy beliefs</a:t>
            </a:r>
          </a:p>
          <a:p>
            <a:pPr lvl="1"/>
            <a:endParaRPr lang="en-US" sz="1300" dirty="0"/>
          </a:p>
        </p:txBody>
      </p:sp>
      <p:sp>
        <p:nvSpPr>
          <p:cNvPr id="36" name="Rectangle 35">
            <a:extLst>
              <a:ext uri="{FF2B5EF4-FFF2-40B4-BE49-F238E27FC236}">
                <a16:creationId xmlns:a16="http://schemas.microsoft.com/office/drawing/2014/main" id="{E95DA498-D9A2-4DA9-B9DA-B3776E08C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a:extLst>
              <a:ext uri="{FF2B5EF4-FFF2-40B4-BE49-F238E27FC236}">
                <a16:creationId xmlns:a16="http://schemas.microsoft.com/office/drawing/2014/main" id="{82A73093-4B9D-420D-B17E-52293703A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36975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BEE24-AD37-43BF-8B94-631D1D9F2632}"/>
              </a:ext>
            </a:extLst>
          </p:cNvPr>
          <p:cNvSpPr>
            <a:spLocks noGrp="1"/>
          </p:cNvSpPr>
          <p:nvPr>
            <p:ph type="title"/>
          </p:nvPr>
        </p:nvSpPr>
        <p:spPr/>
        <p:txBody>
          <a:bodyPr/>
          <a:lstStyle/>
          <a:p>
            <a:r>
              <a:rPr lang="en-US" dirty="0"/>
              <a:t>Sources of Self-Efficacy</a:t>
            </a:r>
          </a:p>
        </p:txBody>
      </p:sp>
      <p:sp>
        <p:nvSpPr>
          <p:cNvPr id="3" name="Content Placeholder 2">
            <a:extLst>
              <a:ext uri="{FF2B5EF4-FFF2-40B4-BE49-F238E27FC236}">
                <a16:creationId xmlns:a16="http://schemas.microsoft.com/office/drawing/2014/main" id="{E1225A41-CBB6-4828-ACB8-A33E3EAEFF6A}"/>
              </a:ext>
            </a:extLst>
          </p:cNvPr>
          <p:cNvSpPr>
            <a:spLocks noGrp="1"/>
          </p:cNvSpPr>
          <p:nvPr>
            <p:ph idx="1"/>
          </p:nvPr>
        </p:nvSpPr>
        <p:spPr/>
        <p:txBody>
          <a:bodyPr/>
          <a:lstStyle/>
          <a:p>
            <a:r>
              <a:rPr lang="en-US" dirty="0"/>
              <a:t>Personal behavioural history</a:t>
            </a:r>
          </a:p>
          <a:p>
            <a:pPr lvl="1"/>
            <a:r>
              <a:rPr lang="en-US" dirty="0"/>
              <a:t>The extent to which a person believes they can competently enact a particular course of action stems from their personal history of trying to enact that course of action in the past. </a:t>
            </a:r>
          </a:p>
          <a:p>
            <a:pPr lvl="1"/>
            <a:r>
              <a:rPr lang="en-US" dirty="0"/>
              <a:t>People learn their current self-efficacy from their interpretations and memories of past attempts to execute the same behaviour. </a:t>
            </a:r>
          </a:p>
          <a:p>
            <a:pPr lvl="1"/>
            <a:r>
              <a:rPr lang="en-US" dirty="0"/>
              <a:t>Previous competent attempts raise self-efficacy and previous incompetent past attempts lower self-efficacy</a:t>
            </a:r>
          </a:p>
          <a:p>
            <a:pPr lvl="1"/>
            <a:r>
              <a:rPr lang="en-US" dirty="0"/>
              <a:t>Strength of past experience is important. </a:t>
            </a:r>
          </a:p>
          <a:p>
            <a:pPr lvl="2"/>
            <a:r>
              <a:rPr lang="en-US" dirty="0"/>
              <a:t>Strong competent associations in the face of occasional incompetent situations do not lower self-efficacy much. The opposite also applies. </a:t>
            </a:r>
          </a:p>
          <a:p>
            <a:pPr lvl="1"/>
            <a:r>
              <a:rPr lang="en-US" dirty="0"/>
              <a:t>Experience is also important. </a:t>
            </a:r>
          </a:p>
          <a:p>
            <a:pPr lvl="2"/>
            <a:r>
              <a:rPr lang="en-US" dirty="0"/>
              <a:t>If someone is not experienced, competent and incompetent enactments will influence future expectancy of efficacy. </a:t>
            </a:r>
          </a:p>
          <a:p>
            <a:pPr marL="0" indent="0">
              <a:buNone/>
            </a:pPr>
            <a:endParaRPr lang="en-US" dirty="0"/>
          </a:p>
        </p:txBody>
      </p:sp>
    </p:spTree>
    <p:extLst>
      <p:ext uri="{BB962C8B-B14F-4D97-AF65-F5344CB8AC3E}">
        <p14:creationId xmlns:p14="http://schemas.microsoft.com/office/powerpoint/2010/main" val="3943167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4D41B-A2A6-4D82-A9D5-DA52715A5507}"/>
              </a:ext>
            </a:extLst>
          </p:cNvPr>
          <p:cNvSpPr>
            <a:spLocks noGrp="1"/>
          </p:cNvSpPr>
          <p:nvPr>
            <p:ph type="title"/>
          </p:nvPr>
        </p:nvSpPr>
        <p:spPr/>
        <p:txBody>
          <a:bodyPr/>
          <a:lstStyle/>
          <a:p>
            <a:r>
              <a:rPr lang="en-US" dirty="0"/>
              <a:t>Vicarious Experience</a:t>
            </a:r>
          </a:p>
        </p:txBody>
      </p:sp>
      <p:sp>
        <p:nvSpPr>
          <p:cNvPr id="3" name="Content Placeholder 2">
            <a:extLst>
              <a:ext uri="{FF2B5EF4-FFF2-40B4-BE49-F238E27FC236}">
                <a16:creationId xmlns:a16="http://schemas.microsoft.com/office/drawing/2014/main" id="{9F5F4C1C-2DD0-4706-B92D-BC51E883C6ED}"/>
              </a:ext>
            </a:extLst>
          </p:cNvPr>
          <p:cNvSpPr>
            <a:spLocks noGrp="1"/>
          </p:cNvSpPr>
          <p:nvPr>
            <p:ph idx="1"/>
          </p:nvPr>
        </p:nvSpPr>
        <p:spPr/>
        <p:txBody>
          <a:bodyPr/>
          <a:lstStyle/>
          <a:p>
            <a:r>
              <a:rPr lang="en-US" dirty="0"/>
              <a:t>Vicarious experience involves observing a model enact the same course of action the performer is about to enact. </a:t>
            </a:r>
          </a:p>
          <a:p>
            <a:pPr lvl="1"/>
            <a:r>
              <a:rPr lang="en-US" dirty="0"/>
              <a:t>Seeing others perform masterfully raises an observers sense of self-efficacy. </a:t>
            </a:r>
          </a:p>
          <a:p>
            <a:pPr lvl="1"/>
            <a:r>
              <a:rPr lang="en-US" dirty="0"/>
              <a:t>Seeing others perform and fail lowers our sense of self-efficacy</a:t>
            </a:r>
          </a:p>
          <a:p>
            <a:pPr lvl="1"/>
            <a:r>
              <a:rPr lang="en-US" dirty="0"/>
              <a:t>The extent to which a model’s enactment affects our own efficacy depends on:</a:t>
            </a:r>
          </a:p>
          <a:p>
            <a:pPr lvl="2"/>
            <a:r>
              <a:rPr lang="en-US" dirty="0"/>
              <a:t>The greater similarity between the model and observer</a:t>
            </a:r>
          </a:p>
          <a:p>
            <a:pPr lvl="2"/>
            <a:r>
              <a:rPr lang="en-US" dirty="0"/>
              <a:t>The less experienced observer is at the behaviour, the greater the impact of the vicarious experience. </a:t>
            </a:r>
          </a:p>
        </p:txBody>
      </p:sp>
    </p:spTree>
    <p:extLst>
      <p:ext uri="{BB962C8B-B14F-4D97-AF65-F5344CB8AC3E}">
        <p14:creationId xmlns:p14="http://schemas.microsoft.com/office/powerpoint/2010/main" val="2499852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0A9E1-B5E4-49BF-B002-458EAAC5C28B}"/>
              </a:ext>
            </a:extLst>
          </p:cNvPr>
          <p:cNvSpPr>
            <a:spLocks noGrp="1"/>
          </p:cNvSpPr>
          <p:nvPr>
            <p:ph type="title"/>
          </p:nvPr>
        </p:nvSpPr>
        <p:spPr/>
        <p:txBody>
          <a:bodyPr/>
          <a:lstStyle/>
          <a:p>
            <a:r>
              <a:rPr lang="en-US" dirty="0"/>
              <a:t>Verbal Persuasion</a:t>
            </a:r>
          </a:p>
        </p:txBody>
      </p:sp>
      <p:sp>
        <p:nvSpPr>
          <p:cNvPr id="3" name="Content Placeholder 2">
            <a:extLst>
              <a:ext uri="{FF2B5EF4-FFF2-40B4-BE49-F238E27FC236}">
                <a16:creationId xmlns:a16="http://schemas.microsoft.com/office/drawing/2014/main" id="{77D6C7ED-68DE-44C1-BA65-682DCE64AE36}"/>
              </a:ext>
            </a:extLst>
          </p:cNvPr>
          <p:cNvSpPr>
            <a:spLocks noGrp="1"/>
          </p:cNvSpPr>
          <p:nvPr>
            <p:ph idx="1"/>
          </p:nvPr>
        </p:nvSpPr>
        <p:spPr/>
        <p:txBody>
          <a:bodyPr/>
          <a:lstStyle/>
          <a:p>
            <a:r>
              <a:rPr lang="en-US" dirty="0"/>
              <a:t>Verbal persuasions:</a:t>
            </a:r>
          </a:p>
          <a:p>
            <a:pPr lvl="1"/>
            <a:r>
              <a:rPr lang="en-US" dirty="0"/>
              <a:t>shift a performer’s attention from sources of inefficacy to sources of efficacy. </a:t>
            </a:r>
          </a:p>
          <a:p>
            <a:pPr lvl="1"/>
            <a:r>
              <a:rPr lang="en-US" dirty="0"/>
              <a:t>does not work well if it contradicts actual experience – limited by the boundaries of the possible.</a:t>
            </a:r>
          </a:p>
          <a:p>
            <a:pPr lvl="1"/>
            <a:r>
              <a:rPr lang="en-US" dirty="0"/>
              <a:t>depend on the credibility, trustworthiness, and expertise of the persuader. </a:t>
            </a:r>
          </a:p>
          <a:p>
            <a:pPr lvl="1"/>
            <a:r>
              <a:rPr lang="en-US" dirty="0"/>
              <a:t>people can self-persuade to boost efficacy.</a:t>
            </a:r>
          </a:p>
          <a:p>
            <a:pPr lvl="1"/>
            <a:r>
              <a:rPr lang="en-US" dirty="0"/>
              <a:t>works to the extent that it provides the performer with enough of a temporary and provisional efficacy boost to generate the motivation necessary for another try.</a:t>
            </a:r>
          </a:p>
          <a:p>
            <a:pPr lvl="1"/>
            <a:endParaRPr lang="en-US" dirty="0"/>
          </a:p>
          <a:p>
            <a:pPr lvl="1"/>
            <a:endParaRPr lang="en-US" dirty="0"/>
          </a:p>
          <a:p>
            <a:pPr marL="201168" lvl="1" indent="0">
              <a:buNone/>
            </a:pPr>
            <a:endParaRPr lang="en-US" dirty="0"/>
          </a:p>
          <a:p>
            <a:pPr lvl="1"/>
            <a:endParaRPr lang="en-US" dirty="0"/>
          </a:p>
        </p:txBody>
      </p:sp>
    </p:spTree>
    <p:extLst>
      <p:ext uri="{BB962C8B-B14F-4D97-AF65-F5344CB8AC3E}">
        <p14:creationId xmlns:p14="http://schemas.microsoft.com/office/powerpoint/2010/main" val="2428876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A2AB6-45B6-4A7A-AFA1-F9651C8D57CC}"/>
              </a:ext>
            </a:extLst>
          </p:cNvPr>
          <p:cNvSpPr>
            <a:spLocks noGrp="1"/>
          </p:cNvSpPr>
          <p:nvPr>
            <p:ph type="title"/>
          </p:nvPr>
        </p:nvSpPr>
        <p:spPr/>
        <p:txBody>
          <a:bodyPr/>
          <a:lstStyle/>
          <a:p>
            <a:r>
              <a:rPr lang="en-US" dirty="0"/>
              <a:t>Physiological State</a:t>
            </a:r>
          </a:p>
        </p:txBody>
      </p:sp>
      <p:sp>
        <p:nvSpPr>
          <p:cNvPr id="3" name="Content Placeholder 2">
            <a:extLst>
              <a:ext uri="{FF2B5EF4-FFF2-40B4-BE49-F238E27FC236}">
                <a16:creationId xmlns:a16="http://schemas.microsoft.com/office/drawing/2014/main" id="{8EC334B0-BFDB-4251-B49A-2D7D2EBAE782}"/>
              </a:ext>
            </a:extLst>
          </p:cNvPr>
          <p:cNvSpPr>
            <a:spLocks noGrp="1"/>
          </p:cNvSpPr>
          <p:nvPr>
            <p:ph idx="1"/>
          </p:nvPr>
        </p:nvSpPr>
        <p:spPr/>
        <p:txBody>
          <a:bodyPr/>
          <a:lstStyle/>
          <a:p>
            <a:r>
              <a:rPr lang="en-US" dirty="0"/>
              <a:t>An abnormal physiological state is a private, yet attention-getting, message that contributes to one’s sense of inefficacy. </a:t>
            </a:r>
          </a:p>
          <a:p>
            <a:pPr lvl="1"/>
            <a:r>
              <a:rPr lang="en-US" dirty="0"/>
              <a:t>The causal direction between efficacy and physiological activity is bidirectional – inefficacy heightens arousal and heightened arousal fuels perceived inefficacy. </a:t>
            </a:r>
          </a:p>
          <a:p>
            <a:pPr lvl="1"/>
            <a:r>
              <a:rPr lang="en-US" dirty="0"/>
              <a:t>Physiological information communicates efficiently information most when initial efficacy is uncertain. </a:t>
            </a:r>
          </a:p>
          <a:p>
            <a:pPr lvl="1"/>
            <a:r>
              <a:rPr lang="en-US" dirty="0"/>
              <a:t>When efficacy is relatedly assured, people sometimes interpret their physiological cues in a positive fashion. </a:t>
            </a:r>
          </a:p>
          <a:p>
            <a:endParaRPr lang="en-US" dirty="0"/>
          </a:p>
        </p:txBody>
      </p:sp>
    </p:spTree>
    <p:extLst>
      <p:ext uri="{BB962C8B-B14F-4D97-AF65-F5344CB8AC3E}">
        <p14:creationId xmlns:p14="http://schemas.microsoft.com/office/powerpoint/2010/main" val="173567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199F0-7B3C-453B-90F0-AAB15E449C98}"/>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8BFFA703-4FAF-41B6-BB69-D62C6A55A3B9}"/>
              </a:ext>
            </a:extLst>
          </p:cNvPr>
          <p:cNvSpPr>
            <a:spLocks noGrp="1"/>
          </p:cNvSpPr>
          <p:nvPr>
            <p:ph idx="1"/>
          </p:nvPr>
        </p:nvSpPr>
        <p:spPr/>
        <p:txBody>
          <a:bodyPr/>
          <a:lstStyle/>
          <a:p>
            <a:r>
              <a:rPr lang="en-US" dirty="0"/>
              <a:t>Please use the same activity as before – when you assessed your efficacy and outcome expectations. </a:t>
            </a:r>
          </a:p>
          <a:p>
            <a:r>
              <a:rPr lang="en-US" dirty="0"/>
              <a:t>Please evaluate that activity in regards to:</a:t>
            </a:r>
          </a:p>
          <a:p>
            <a:pPr lvl="1"/>
            <a:r>
              <a:rPr lang="en-US" dirty="0"/>
              <a:t>One’s personal behavioral history in trying to execute that particular behaviour or way of coping**</a:t>
            </a:r>
          </a:p>
          <a:p>
            <a:pPr lvl="1"/>
            <a:r>
              <a:rPr lang="en-US" dirty="0"/>
              <a:t>Observations of similar others who also try to execute that behaviour**</a:t>
            </a:r>
          </a:p>
          <a:p>
            <a:pPr lvl="1"/>
            <a:r>
              <a:rPr lang="en-US" dirty="0"/>
              <a:t>Verbal persuasions from others</a:t>
            </a:r>
          </a:p>
          <a:p>
            <a:pPr lvl="1"/>
            <a:r>
              <a:rPr lang="en-US" dirty="0"/>
              <a:t>Physiological states </a:t>
            </a:r>
          </a:p>
          <a:p>
            <a:pPr lvl="1"/>
            <a:endParaRPr lang="en-US" dirty="0"/>
          </a:p>
          <a:p>
            <a:pPr marL="201168" lvl="1" indent="0">
              <a:buNone/>
            </a:pPr>
            <a:endParaRPr lang="en-US" dirty="0"/>
          </a:p>
          <a:p>
            <a:endParaRPr lang="en-US" dirty="0"/>
          </a:p>
        </p:txBody>
      </p:sp>
    </p:spTree>
    <p:extLst>
      <p:ext uri="{BB962C8B-B14F-4D97-AF65-F5344CB8AC3E}">
        <p14:creationId xmlns:p14="http://schemas.microsoft.com/office/powerpoint/2010/main" val="1432913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32D6C-F80B-4FDC-92E2-8D1A82D8AD98}"/>
              </a:ext>
            </a:extLst>
          </p:cNvPr>
          <p:cNvSpPr>
            <a:spLocks noGrp="1"/>
          </p:cNvSpPr>
          <p:nvPr>
            <p:ph type="title"/>
          </p:nvPr>
        </p:nvSpPr>
        <p:spPr/>
        <p:txBody>
          <a:bodyPr/>
          <a:lstStyle/>
          <a:p>
            <a:r>
              <a:rPr lang="en-US" dirty="0"/>
              <a:t>Self-Efficacy on Behaviour</a:t>
            </a:r>
          </a:p>
        </p:txBody>
      </p:sp>
      <p:sp>
        <p:nvSpPr>
          <p:cNvPr id="3" name="Content Placeholder 2">
            <a:extLst>
              <a:ext uri="{FF2B5EF4-FFF2-40B4-BE49-F238E27FC236}">
                <a16:creationId xmlns:a16="http://schemas.microsoft.com/office/drawing/2014/main" id="{17F18545-9961-4728-BFC0-7D613F47A945}"/>
              </a:ext>
            </a:extLst>
          </p:cNvPr>
          <p:cNvSpPr>
            <a:spLocks noGrp="1"/>
          </p:cNvSpPr>
          <p:nvPr>
            <p:ph idx="1"/>
          </p:nvPr>
        </p:nvSpPr>
        <p:spPr/>
        <p:txBody>
          <a:bodyPr/>
          <a:lstStyle/>
          <a:p>
            <a:r>
              <a:rPr lang="en-US" dirty="0"/>
              <a:t>Both skill and self-efficacy affect each other; although the effect that skilled performance has on self-efficacy is stronger than is the effect that self-efficacy has on skilled performance. </a:t>
            </a:r>
          </a:p>
          <a:p>
            <a:r>
              <a:rPr lang="en-US" dirty="0"/>
              <a:t>When people expect that they can perform an action, they are willing to put forth effort and persistence in the face of difficulties. In contrast, when people do not expect that they can perform the required task, they are not willing to engage in activities requiring such behaviour. </a:t>
            </a:r>
          </a:p>
          <a:p>
            <a:r>
              <a:rPr lang="en-US" dirty="0"/>
              <a:t>Self-efficacy beliefs affect:</a:t>
            </a:r>
          </a:p>
          <a:p>
            <a:pPr lvl="1"/>
            <a:r>
              <a:rPr lang="en-US" dirty="0"/>
              <a:t>Choice</a:t>
            </a:r>
          </a:p>
          <a:p>
            <a:pPr lvl="1"/>
            <a:r>
              <a:rPr lang="en-US" dirty="0"/>
              <a:t>Effort and persistence</a:t>
            </a:r>
          </a:p>
          <a:p>
            <a:pPr lvl="1"/>
            <a:r>
              <a:rPr lang="en-US" dirty="0"/>
              <a:t>Thinking and decision making</a:t>
            </a:r>
          </a:p>
          <a:p>
            <a:pPr lvl="1"/>
            <a:r>
              <a:rPr lang="en-US" dirty="0"/>
              <a:t>Emotionality </a:t>
            </a:r>
          </a:p>
          <a:p>
            <a:pPr lvl="1"/>
            <a:r>
              <a:rPr lang="en-US" dirty="0"/>
              <a:t>Learning and coping</a:t>
            </a:r>
          </a:p>
        </p:txBody>
      </p:sp>
    </p:spTree>
    <p:extLst>
      <p:ext uri="{BB962C8B-B14F-4D97-AF65-F5344CB8AC3E}">
        <p14:creationId xmlns:p14="http://schemas.microsoft.com/office/powerpoint/2010/main" val="4241074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9ED84-ECA1-43E1-9603-FB4F356A6CEB}"/>
              </a:ext>
            </a:extLst>
          </p:cNvPr>
          <p:cNvSpPr>
            <a:spLocks noGrp="1"/>
          </p:cNvSpPr>
          <p:nvPr>
            <p:ph type="title"/>
          </p:nvPr>
        </p:nvSpPr>
        <p:spPr/>
        <p:txBody>
          <a:bodyPr/>
          <a:lstStyle/>
          <a:p>
            <a:r>
              <a:rPr lang="en-US" dirty="0"/>
              <a:t>Choice</a:t>
            </a:r>
          </a:p>
        </p:txBody>
      </p:sp>
      <p:sp>
        <p:nvSpPr>
          <p:cNvPr id="3" name="Content Placeholder 2">
            <a:extLst>
              <a:ext uri="{FF2B5EF4-FFF2-40B4-BE49-F238E27FC236}">
                <a16:creationId xmlns:a16="http://schemas.microsoft.com/office/drawing/2014/main" id="{0A5CC687-B6D2-4DE5-B4C0-8491AFDE4EC4}"/>
              </a:ext>
            </a:extLst>
          </p:cNvPr>
          <p:cNvSpPr>
            <a:spLocks noGrp="1"/>
          </p:cNvSpPr>
          <p:nvPr>
            <p:ph idx="1"/>
          </p:nvPr>
        </p:nvSpPr>
        <p:spPr/>
        <p:txBody>
          <a:bodyPr/>
          <a:lstStyle/>
          <a:p>
            <a:r>
              <a:rPr lang="en-US" dirty="0"/>
              <a:t>People seek out and approach activities/situations that they feel capable of adjusting or handling while they shun and avoid activities/situations that they see as likely to overwhelm, their coping capacities. </a:t>
            </a:r>
          </a:p>
          <a:p>
            <a:r>
              <a:rPr lang="en-US" dirty="0"/>
              <a:t>Doubt-plagued avoidance exert a profound and detrimental effect on a person’s long-term development – it arrests development potentials. </a:t>
            </a:r>
          </a:p>
          <a:p>
            <a:r>
              <a:rPr lang="en-US" dirty="0"/>
              <a:t>Avoiding activities makes self-doubt more entrenched because doubters never get to prove themselves wrong. </a:t>
            </a:r>
          </a:p>
          <a:p>
            <a:endParaRPr lang="en-US" dirty="0"/>
          </a:p>
        </p:txBody>
      </p:sp>
    </p:spTree>
    <p:extLst>
      <p:ext uri="{BB962C8B-B14F-4D97-AF65-F5344CB8AC3E}">
        <p14:creationId xmlns:p14="http://schemas.microsoft.com/office/powerpoint/2010/main" val="1814696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8997B-7A56-4002-8529-A64554DC00CB}"/>
              </a:ext>
            </a:extLst>
          </p:cNvPr>
          <p:cNvSpPr>
            <a:spLocks noGrp="1"/>
          </p:cNvSpPr>
          <p:nvPr>
            <p:ph type="title"/>
          </p:nvPr>
        </p:nvSpPr>
        <p:spPr/>
        <p:txBody>
          <a:bodyPr/>
          <a:lstStyle/>
          <a:p>
            <a:r>
              <a:rPr lang="en-US" dirty="0"/>
              <a:t>Effort and Persistence</a:t>
            </a:r>
          </a:p>
        </p:txBody>
      </p:sp>
      <p:sp>
        <p:nvSpPr>
          <p:cNvPr id="3" name="Content Placeholder 2">
            <a:extLst>
              <a:ext uri="{FF2B5EF4-FFF2-40B4-BE49-F238E27FC236}">
                <a16:creationId xmlns:a16="http://schemas.microsoft.com/office/drawing/2014/main" id="{CB271C05-04D3-4576-B3DB-E03CD9FC6A58}"/>
              </a:ext>
            </a:extLst>
          </p:cNvPr>
          <p:cNvSpPr>
            <a:spLocks noGrp="1"/>
          </p:cNvSpPr>
          <p:nvPr>
            <p:ph idx="1"/>
          </p:nvPr>
        </p:nvSpPr>
        <p:spPr/>
        <p:txBody>
          <a:bodyPr/>
          <a:lstStyle/>
          <a:p>
            <a:r>
              <a:rPr lang="en-US" dirty="0"/>
              <a:t>Strong self-efficacy beliefs produce persistent coping efforts aimed at overcoming setbacks and difficulties. </a:t>
            </a:r>
          </a:p>
          <a:p>
            <a:r>
              <a:rPr lang="en-US" dirty="0"/>
              <a:t>Doubt leads to people to slacken their efforts when they encounter difficulties and perhaps give up or settle for mediocre solutions. Self-efficacy leads to a quick recovery of self-assurances following setbacks. </a:t>
            </a:r>
          </a:p>
        </p:txBody>
      </p:sp>
    </p:spTree>
    <p:extLst>
      <p:ext uri="{BB962C8B-B14F-4D97-AF65-F5344CB8AC3E}">
        <p14:creationId xmlns:p14="http://schemas.microsoft.com/office/powerpoint/2010/main" val="1352692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D9E19-81B6-4E71-A9F9-DCC9F9B60BD2}"/>
              </a:ext>
            </a:extLst>
          </p:cNvPr>
          <p:cNvSpPr>
            <a:spLocks noGrp="1"/>
          </p:cNvSpPr>
          <p:nvPr>
            <p:ph type="title"/>
          </p:nvPr>
        </p:nvSpPr>
        <p:spPr/>
        <p:txBody>
          <a:bodyPr/>
          <a:lstStyle/>
          <a:p>
            <a:r>
              <a:rPr lang="en-US" dirty="0"/>
              <a:t>Thinking and Decision Making</a:t>
            </a:r>
          </a:p>
        </p:txBody>
      </p:sp>
      <p:sp>
        <p:nvSpPr>
          <p:cNvPr id="3" name="Content Placeholder 2">
            <a:extLst>
              <a:ext uri="{FF2B5EF4-FFF2-40B4-BE49-F238E27FC236}">
                <a16:creationId xmlns:a16="http://schemas.microsoft.com/office/drawing/2014/main" id="{0F6C495E-BEA8-4A8E-B897-DE93F1C53461}"/>
              </a:ext>
            </a:extLst>
          </p:cNvPr>
          <p:cNvSpPr>
            <a:spLocks noGrp="1"/>
          </p:cNvSpPr>
          <p:nvPr>
            <p:ph idx="1"/>
          </p:nvPr>
        </p:nvSpPr>
        <p:spPr/>
        <p:txBody>
          <a:bodyPr/>
          <a:lstStyle/>
          <a:p>
            <a:r>
              <a:rPr lang="en-US" dirty="0"/>
              <a:t>People who believe strongly in their efficacy for solving problems: </a:t>
            </a:r>
          </a:p>
          <a:p>
            <a:pPr lvl="1"/>
            <a:r>
              <a:rPr lang="en-US" dirty="0"/>
              <a:t>remain remarkably efficient in their analytic thinking during stressful episodes</a:t>
            </a:r>
          </a:p>
          <a:p>
            <a:pPr lvl="1"/>
            <a:r>
              <a:rPr lang="en-US" dirty="0"/>
              <a:t>allows a performer to stay focused in the face of stressful situations</a:t>
            </a:r>
          </a:p>
          <a:p>
            <a:pPr lvl="1"/>
            <a:r>
              <a:rPr lang="en-US" dirty="0"/>
              <a:t>buffers the quality of a performers thinking and decision making</a:t>
            </a:r>
          </a:p>
          <a:p>
            <a:pPr lvl="1"/>
            <a:r>
              <a:rPr lang="en-US" dirty="0"/>
              <a:t>allows people to analyze feedback</a:t>
            </a:r>
          </a:p>
          <a:p>
            <a:pPr marL="0" indent="0">
              <a:buNone/>
            </a:pPr>
            <a:endParaRPr lang="en-US" dirty="0"/>
          </a:p>
          <a:p>
            <a:r>
              <a:rPr lang="en-US" dirty="0"/>
              <a:t>People who doubt their problem-solving: </a:t>
            </a:r>
          </a:p>
          <a:p>
            <a:pPr lvl="1"/>
            <a:r>
              <a:rPr lang="en-US" dirty="0"/>
              <a:t>think erratically, show confusion and negative thinking</a:t>
            </a:r>
          </a:p>
          <a:p>
            <a:pPr lvl="1"/>
            <a:r>
              <a:rPr lang="en-US" dirty="0"/>
              <a:t>distracts decision makers away from such task-focused thinking </a:t>
            </a:r>
          </a:p>
          <a:p>
            <a:pPr lvl="1"/>
            <a:r>
              <a:rPr lang="en-US" dirty="0"/>
              <a:t>doubt deteriorates the quality of a performers thinking and decision making</a:t>
            </a:r>
          </a:p>
          <a:p>
            <a:endParaRPr lang="en-US" dirty="0"/>
          </a:p>
        </p:txBody>
      </p:sp>
    </p:spTree>
    <p:extLst>
      <p:ext uri="{BB962C8B-B14F-4D97-AF65-F5344CB8AC3E}">
        <p14:creationId xmlns:p14="http://schemas.microsoft.com/office/powerpoint/2010/main" val="1845719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348FF-ECC2-4851-AE0B-BC635E661E2E}"/>
              </a:ext>
            </a:extLst>
          </p:cNvPr>
          <p:cNvSpPr>
            <a:spLocks noGrp="1"/>
          </p:cNvSpPr>
          <p:nvPr>
            <p:ph type="title"/>
          </p:nvPr>
        </p:nvSpPr>
        <p:spPr/>
        <p:txBody>
          <a:bodyPr/>
          <a:lstStyle/>
          <a:p>
            <a:r>
              <a:rPr lang="en-US" dirty="0"/>
              <a:t>Check In</a:t>
            </a:r>
          </a:p>
        </p:txBody>
      </p:sp>
      <p:sp>
        <p:nvSpPr>
          <p:cNvPr id="3" name="Content Placeholder 2">
            <a:extLst>
              <a:ext uri="{FF2B5EF4-FFF2-40B4-BE49-F238E27FC236}">
                <a16:creationId xmlns:a16="http://schemas.microsoft.com/office/drawing/2014/main" id="{7D24954F-A9ED-40BA-8386-12EAB9C941C8}"/>
              </a:ext>
            </a:extLst>
          </p:cNvPr>
          <p:cNvSpPr>
            <a:spLocks noGrp="1"/>
          </p:cNvSpPr>
          <p:nvPr>
            <p:ph idx="1"/>
          </p:nvPr>
        </p:nvSpPr>
        <p:spPr/>
        <p:txBody>
          <a:bodyPr>
            <a:normAutofit/>
          </a:bodyPr>
          <a:lstStyle/>
          <a:p>
            <a:r>
              <a:rPr lang="en-US" dirty="0"/>
              <a:t>How is everything going? </a:t>
            </a:r>
          </a:p>
          <a:p>
            <a:pPr lvl="1"/>
            <a:r>
              <a:rPr lang="en-US" dirty="0"/>
              <a:t>What is going well?</a:t>
            </a:r>
          </a:p>
          <a:p>
            <a:pPr lvl="1"/>
            <a:r>
              <a:rPr lang="en-US" dirty="0"/>
              <a:t>What could be improved on?</a:t>
            </a:r>
          </a:p>
          <a:p>
            <a:r>
              <a:rPr lang="en-US" dirty="0"/>
              <a:t>Is this class meeting your expectations? </a:t>
            </a:r>
          </a:p>
          <a:p>
            <a:pPr lvl="1"/>
            <a:r>
              <a:rPr lang="en-US" dirty="0"/>
              <a:t>Why? </a:t>
            </a:r>
          </a:p>
          <a:p>
            <a:pPr lvl="1"/>
            <a:r>
              <a:rPr lang="en-US" dirty="0"/>
              <a:t>Why not? </a:t>
            </a:r>
          </a:p>
          <a:p>
            <a:r>
              <a:rPr lang="en-US" dirty="0"/>
              <a:t>Are you enjoying the material? </a:t>
            </a:r>
          </a:p>
          <a:p>
            <a:pPr lvl="1"/>
            <a:r>
              <a:rPr lang="en-US" dirty="0"/>
              <a:t>Are the readings difficult, easy, or what was expected?</a:t>
            </a:r>
          </a:p>
          <a:p>
            <a:r>
              <a:rPr lang="en-US" dirty="0"/>
              <a:t>What could help you improve your experience in this class? </a:t>
            </a:r>
          </a:p>
          <a:p>
            <a:pPr lvl="1"/>
            <a:r>
              <a:rPr lang="en-US" dirty="0"/>
              <a:t>Class format/structure? </a:t>
            </a:r>
          </a:p>
          <a:p>
            <a:pPr lvl="1"/>
            <a:r>
              <a:rPr lang="en-US" dirty="0"/>
              <a:t>Learning activities? </a:t>
            </a:r>
          </a:p>
          <a:p>
            <a:pPr lvl="1"/>
            <a:endParaRPr lang="en-US" dirty="0"/>
          </a:p>
        </p:txBody>
      </p:sp>
    </p:spTree>
    <p:extLst>
      <p:ext uri="{BB962C8B-B14F-4D97-AF65-F5344CB8AC3E}">
        <p14:creationId xmlns:p14="http://schemas.microsoft.com/office/powerpoint/2010/main" val="16919507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1E17-6EAF-44E6-9F3A-989159655FF3}"/>
              </a:ext>
            </a:extLst>
          </p:cNvPr>
          <p:cNvSpPr>
            <a:spLocks noGrp="1"/>
          </p:cNvSpPr>
          <p:nvPr>
            <p:ph type="title"/>
          </p:nvPr>
        </p:nvSpPr>
        <p:spPr/>
        <p:txBody>
          <a:bodyPr/>
          <a:lstStyle/>
          <a:p>
            <a:r>
              <a:rPr lang="en-US" dirty="0"/>
              <a:t>Emotionality</a:t>
            </a:r>
          </a:p>
        </p:txBody>
      </p:sp>
      <p:sp>
        <p:nvSpPr>
          <p:cNvPr id="3" name="Content Placeholder 2">
            <a:extLst>
              <a:ext uri="{FF2B5EF4-FFF2-40B4-BE49-F238E27FC236}">
                <a16:creationId xmlns:a16="http://schemas.microsoft.com/office/drawing/2014/main" id="{1EA91336-ADE8-4F3C-A261-52D76063AE9B}"/>
              </a:ext>
            </a:extLst>
          </p:cNvPr>
          <p:cNvSpPr>
            <a:spLocks noGrp="1"/>
          </p:cNvSpPr>
          <p:nvPr>
            <p:ph idx="1"/>
          </p:nvPr>
        </p:nvSpPr>
        <p:spPr/>
        <p:txBody>
          <a:bodyPr/>
          <a:lstStyle/>
          <a:p>
            <a:r>
              <a:rPr lang="en-US" dirty="0"/>
              <a:t>Performers with a strong sense of efficacy: </a:t>
            </a:r>
          </a:p>
          <a:p>
            <a:pPr lvl="1"/>
            <a:r>
              <a:rPr lang="en-US" dirty="0"/>
              <a:t>Attend to the demands of the challenge</a:t>
            </a:r>
          </a:p>
          <a:p>
            <a:pPr lvl="1"/>
            <a:r>
              <a:rPr lang="en-US" dirty="0"/>
              <a:t>Visualize competent scenarios for forthcoming behaviour</a:t>
            </a:r>
          </a:p>
          <a:p>
            <a:pPr lvl="1"/>
            <a:r>
              <a:rPr lang="en-US" dirty="0"/>
              <a:t>Exude enthusiasm, optimism, and interest</a:t>
            </a:r>
          </a:p>
          <a:p>
            <a:pPr lvl="1"/>
            <a:r>
              <a:rPr lang="en-US" dirty="0"/>
              <a:t>Keep anxiety at bay</a:t>
            </a:r>
          </a:p>
          <a:p>
            <a:r>
              <a:rPr lang="en-US" dirty="0"/>
              <a:t>Performers with a weak sense of efficacy: </a:t>
            </a:r>
          </a:p>
          <a:p>
            <a:pPr lvl="1"/>
            <a:r>
              <a:rPr lang="en-US" dirty="0"/>
              <a:t>Dwell on personal deficiencies</a:t>
            </a:r>
          </a:p>
          <a:p>
            <a:pPr lvl="1"/>
            <a:r>
              <a:rPr lang="en-US" dirty="0"/>
              <a:t>Visualize formidable obstacles</a:t>
            </a:r>
          </a:p>
          <a:p>
            <a:pPr lvl="1"/>
            <a:r>
              <a:rPr lang="en-US" dirty="0"/>
              <a:t>Exude pessimism, anxiety, and depression</a:t>
            </a:r>
          </a:p>
          <a:p>
            <a:pPr lvl="1"/>
            <a:r>
              <a:rPr lang="en-US" dirty="0"/>
              <a:t>Quickly threatened by difficulties and react to setbacks with distress</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126815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B9252-02A9-4CB5-9F67-B43A891806D1}"/>
              </a:ext>
            </a:extLst>
          </p:cNvPr>
          <p:cNvSpPr>
            <a:spLocks noGrp="1"/>
          </p:cNvSpPr>
          <p:nvPr>
            <p:ph type="title"/>
          </p:nvPr>
        </p:nvSpPr>
        <p:spPr/>
        <p:txBody>
          <a:bodyPr/>
          <a:lstStyle/>
          <a:p>
            <a:r>
              <a:rPr lang="en-US" dirty="0"/>
              <a:t>Learning, Coping and Achieving</a:t>
            </a:r>
          </a:p>
        </p:txBody>
      </p:sp>
      <p:sp>
        <p:nvSpPr>
          <p:cNvPr id="3" name="Content Placeholder 2">
            <a:extLst>
              <a:ext uri="{FF2B5EF4-FFF2-40B4-BE49-F238E27FC236}">
                <a16:creationId xmlns:a16="http://schemas.microsoft.com/office/drawing/2014/main" id="{899C16DA-6979-44DA-9A6A-5F1414E81CF4}"/>
              </a:ext>
            </a:extLst>
          </p:cNvPr>
          <p:cNvSpPr>
            <a:spLocks noGrp="1"/>
          </p:cNvSpPr>
          <p:nvPr>
            <p:ph idx="1"/>
          </p:nvPr>
        </p:nvSpPr>
        <p:spPr/>
        <p:txBody>
          <a:bodyPr/>
          <a:lstStyle/>
          <a:p>
            <a:r>
              <a:rPr lang="en-US" dirty="0"/>
              <a:t>Self-efficacy beliefs:</a:t>
            </a:r>
          </a:p>
          <a:p>
            <a:pPr lvl="1"/>
            <a:r>
              <a:rPr lang="en-US" dirty="0"/>
              <a:t>Predict people’s learning, coping and performance, and achievement. </a:t>
            </a:r>
          </a:p>
          <a:p>
            <a:pPr lvl="1"/>
            <a:r>
              <a:rPr lang="en-US" dirty="0"/>
              <a:t>Facilitates the type of behaviour that is needed to increase and improve learning, coping, performance and achievement. </a:t>
            </a:r>
          </a:p>
          <a:p>
            <a:pPr lvl="1"/>
            <a:r>
              <a:rPr lang="en-US" dirty="0"/>
              <a:t>Makes people approach situations, exert greater effort, persist in the face of obstacles, think clearly on what needs to be done, experience constructive emotions, like hope. </a:t>
            </a:r>
          </a:p>
        </p:txBody>
      </p:sp>
    </p:spTree>
    <p:extLst>
      <p:ext uri="{BB962C8B-B14F-4D97-AF65-F5344CB8AC3E}">
        <p14:creationId xmlns:p14="http://schemas.microsoft.com/office/powerpoint/2010/main" val="1453417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EF486-E2FE-4779-A3DD-EF87E5D467BE}"/>
              </a:ext>
            </a:extLst>
          </p:cNvPr>
          <p:cNvSpPr>
            <a:spLocks noGrp="1"/>
          </p:cNvSpPr>
          <p:nvPr>
            <p:ph type="title"/>
          </p:nvPr>
        </p:nvSpPr>
        <p:spPr/>
        <p:txBody>
          <a:bodyPr/>
          <a:lstStyle/>
          <a:p>
            <a:r>
              <a:rPr lang="en-US" dirty="0"/>
              <a:t>Self-Efficacy vs Psychological Need for Competence</a:t>
            </a:r>
          </a:p>
        </p:txBody>
      </p:sp>
      <p:sp>
        <p:nvSpPr>
          <p:cNvPr id="3" name="Content Placeholder 2">
            <a:extLst>
              <a:ext uri="{FF2B5EF4-FFF2-40B4-BE49-F238E27FC236}">
                <a16:creationId xmlns:a16="http://schemas.microsoft.com/office/drawing/2014/main" id="{299A43A2-9918-4738-9800-2BBAD560F2C0}"/>
              </a:ext>
            </a:extLst>
          </p:cNvPr>
          <p:cNvSpPr>
            <a:spLocks noGrp="1"/>
          </p:cNvSpPr>
          <p:nvPr>
            <p:ph idx="1"/>
          </p:nvPr>
        </p:nvSpPr>
        <p:spPr/>
        <p:txBody>
          <a:bodyPr/>
          <a:lstStyle/>
          <a:p>
            <a:r>
              <a:rPr lang="en-US" dirty="0"/>
              <a:t>Self-efficacy and need for competence are similar constructs but not interchangeable. </a:t>
            </a:r>
          </a:p>
          <a:p>
            <a:r>
              <a:rPr lang="en-US" dirty="0"/>
              <a:t>Psychological need for competence is a developmental constant and self-efficacy beliefs are specific to certain tasks. </a:t>
            </a:r>
          </a:p>
        </p:txBody>
      </p:sp>
    </p:spTree>
    <p:extLst>
      <p:ext uri="{BB962C8B-B14F-4D97-AF65-F5344CB8AC3E}">
        <p14:creationId xmlns:p14="http://schemas.microsoft.com/office/powerpoint/2010/main" val="1984182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CBADA-B62D-443C-BF26-D4B3B774058E}"/>
              </a:ext>
            </a:extLst>
          </p:cNvPr>
          <p:cNvSpPr>
            <a:spLocks noGrp="1"/>
          </p:cNvSpPr>
          <p:nvPr>
            <p:ph type="title"/>
          </p:nvPr>
        </p:nvSpPr>
        <p:spPr/>
        <p:txBody>
          <a:bodyPr/>
          <a:lstStyle/>
          <a:p>
            <a:r>
              <a:rPr lang="en-US" dirty="0"/>
              <a:t>Empowerment</a:t>
            </a:r>
          </a:p>
        </p:txBody>
      </p:sp>
      <p:sp>
        <p:nvSpPr>
          <p:cNvPr id="3" name="Content Placeholder 2">
            <a:extLst>
              <a:ext uri="{FF2B5EF4-FFF2-40B4-BE49-F238E27FC236}">
                <a16:creationId xmlns:a16="http://schemas.microsoft.com/office/drawing/2014/main" id="{45954064-D587-42D2-B229-EDBE41A5432D}"/>
              </a:ext>
            </a:extLst>
          </p:cNvPr>
          <p:cNvSpPr>
            <a:spLocks noGrp="1"/>
          </p:cNvSpPr>
          <p:nvPr>
            <p:ph idx="1"/>
          </p:nvPr>
        </p:nvSpPr>
        <p:spPr/>
        <p:txBody>
          <a:bodyPr/>
          <a:lstStyle/>
          <a:p>
            <a:r>
              <a:rPr lang="en-US" dirty="0"/>
              <a:t>Two practical points about self-efficacy are important to highlight: </a:t>
            </a:r>
          </a:p>
          <a:p>
            <a:r>
              <a:rPr lang="en-US" dirty="0"/>
              <a:t>1 – Self-efficacy beliefs can be acquired and changed.</a:t>
            </a:r>
          </a:p>
          <a:p>
            <a:r>
              <a:rPr lang="en-US" dirty="0"/>
              <a:t>2 – The level of self-efficacy predicts ways of coping that can be called ‘competent functioning’ or ‘personal empowerment’. </a:t>
            </a:r>
          </a:p>
          <a:p>
            <a:r>
              <a:rPr lang="en-US" dirty="0"/>
              <a:t>Empowerment involves possessing the knowledge, skills, and beliefs that allow people to exert control over their lives (i.e. people defending one’s self against threats and/or abuse from others)</a:t>
            </a:r>
          </a:p>
          <a:p>
            <a:r>
              <a:rPr lang="en-US" dirty="0"/>
              <a:t>People need self-efficacy beliefs so that they can:</a:t>
            </a:r>
          </a:p>
          <a:p>
            <a:pPr lvl="1"/>
            <a:r>
              <a:rPr lang="en-US" dirty="0"/>
              <a:t>Translate their knowledge and skills into effective performance when threatened </a:t>
            </a:r>
          </a:p>
          <a:p>
            <a:pPr lvl="1"/>
            <a:r>
              <a:rPr lang="en-US" dirty="0"/>
              <a:t>Exert control over intrusive negative thoughts</a:t>
            </a:r>
          </a:p>
        </p:txBody>
      </p:sp>
    </p:spTree>
    <p:extLst>
      <p:ext uri="{BB962C8B-B14F-4D97-AF65-F5344CB8AC3E}">
        <p14:creationId xmlns:p14="http://schemas.microsoft.com/office/powerpoint/2010/main" val="4208182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F9228-8134-4449-A347-2A6D6CC7041F}"/>
              </a:ext>
            </a:extLst>
          </p:cNvPr>
          <p:cNvSpPr>
            <a:spLocks noGrp="1"/>
          </p:cNvSpPr>
          <p:nvPr>
            <p:ph type="title"/>
          </p:nvPr>
        </p:nvSpPr>
        <p:spPr/>
        <p:txBody>
          <a:bodyPr/>
          <a:lstStyle/>
          <a:p>
            <a:r>
              <a:rPr lang="en-US" dirty="0"/>
              <a:t>Empowering People: Master Modeling Program</a:t>
            </a:r>
          </a:p>
        </p:txBody>
      </p:sp>
      <p:sp>
        <p:nvSpPr>
          <p:cNvPr id="3" name="Content Placeholder 2">
            <a:extLst>
              <a:ext uri="{FF2B5EF4-FFF2-40B4-BE49-F238E27FC236}">
                <a16:creationId xmlns:a16="http://schemas.microsoft.com/office/drawing/2014/main" id="{A5ABAE9E-76C3-4C40-B2AD-C58585BA8D58}"/>
              </a:ext>
            </a:extLst>
          </p:cNvPr>
          <p:cNvSpPr>
            <a:spLocks noGrp="1"/>
          </p:cNvSpPr>
          <p:nvPr>
            <p:ph idx="1"/>
          </p:nvPr>
        </p:nvSpPr>
        <p:spPr/>
        <p:txBody>
          <a:bodyPr>
            <a:normAutofit fontScale="85000" lnSpcReduction="20000"/>
          </a:bodyPr>
          <a:lstStyle/>
          <a:p>
            <a:r>
              <a:rPr lang="en-CA" dirty="0"/>
              <a:t>A formal program to empower people through self-efficacy training is to employ a mastery modeling program – which involves the following seven steps. </a:t>
            </a:r>
          </a:p>
          <a:p>
            <a:r>
              <a:rPr lang="en-CA" dirty="0"/>
              <a:t>1 – Expert identifies component skills involved in effective coping and measures novices’ efficacy expectation on each component skill.</a:t>
            </a:r>
          </a:p>
          <a:p>
            <a:r>
              <a:rPr lang="en-CA" dirty="0"/>
              <a:t>2 – Expert models each component skill, emphasizing the novices’ most worrisome skill areas.</a:t>
            </a:r>
          </a:p>
          <a:p>
            <a:r>
              <a:rPr lang="en-CA" dirty="0"/>
              <a:t>3 – Novices emulate each modeled skill. Expert provides guidance and corrective feedback, as needed. </a:t>
            </a:r>
          </a:p>
          <a:p>
            <a:r>
              <a:rPr lang="en-CA" dirty="0"/>
              <a:t>4 – Novices integrate the individual skills into an overall simulated performance. Expert introduces only mild obstacles and helps novices integrate the different skill components into a coherent overall performance.</a:t>
            </a:r>
          </a:p>
          <a:p>
            <a:r>
              <a:rPr lang="en-CA" dirty="0"/>
              <a:t>5 – Novices participate in cooperative learning groups. One person gives a simulated performance while peers watch. As they watch, peers provide encouragement and tips. Each person takes a turn until everyone has performed multiple times.</a:t>
            </a:r>
          </a:p>
          <a:p>
            <a:r>
              <a:rPr lang="en-CA" dirty="0"/>
              <a:t>6 – Novices perform individually in a realistic situation that features numerous difficulties, surprises, obstacles, and setbacks while the expert provides modeling and corrective feedback.</a:t>
            </a:r>
          </a:p>
          <a:p>
            <a:r>
              <a:rPr lang="en-CA" dirty="0"/>
              <a:t>7 – Expert models confident demeanor and arousal-regulating techniques.</a:t>
            </a:r>
          </a:p>
          <a:p>
            <a:endParaRPr lang="en-CA" dirty="0"/>
          </a:p>
          <a:p>
            <a:endParaRPr lang="en-US" dirty="0"/>
          </a:p>
        </p:txBody>
      </p:sp>
    </p:spTree>
    <p:extLst>
      <p:ext uri="{BB962C8B-B14F-4D97-AF65-F5344CB8AC3E}">
        <p14:creationId xmlns:p14="http://schemas.microsoft.com/office/powerpoint/2010/main" val="1690397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6A3F4-CA28-4D38-A7EF-6F3CDD3CDEA7}"/>
              </a:ext>
            </a:extLst>
          </p:cNvPr>
          <p:cNvSpPr>
            <a:spLocks noGrp="1"/>
          </p:cNvSpPr>
          <p:nvPr>
            <p:ph type="title"/>
          </p:nvPr>
        </p:nvSpPr>
        <p:spPr/>
        <p:txBody>
          <a:bodyPr/>
          <a:lstStyle/>
          <a:p>
            <a:r>
              <a:rPr lang="en-US" dirty="0"/>
              <a:t>Learning Check</a:t>
            </a:r>
          </a:p>
        </p:txBody>
      </p:sp>
      <p:sp>
        <p:nvSpPr>
          <p:cNvPr id="3" name="Content Placeholder 2">
            <a:extLst>
              <a:ext uri="{FF2B5EF4-FFF2-40B4-BE49-F238E27FC236}">
                <a16:creationId xmlns:a16="http://schemas.microsoft.com/office/drawing/2014/main" id="{E853F866-3400-4D02-BDD7-A1CA8F423F77}"/>
              </a:ext>
            </a:extLst>
          </p:cNvPr>
          <p:cNvSpPr>
            <a:spLocks noGrp="1"/>
          </p:cNvSpPr>
          <p:nvPr>
            <p:ph idx="1"/>
          </p:nvPr>
        </p:nvSpPr>
        <p:spPr/>
        <p:txBody>
          <a:bodyPr>
            <a:normAutofit fontScale="55000" lnSpcReduction="20000"/>
          </a:bodyPr>
          <a:lstStyle/>
          <a:p>
            <a:r>
              <a:rPr lang="en-US" dirty="0"/>
              <a:t>What are mastery beliefs? </a:t>
            </a:r>
            <a:br>
              <a:rPr lang="en-US" dirty="0"/>
            </a:br>
            <a:r>
              <a:rPr lang="en-US" dirty="0"/>
              <a:t>How would you develop a master modeling program to empower someone to develop self-efficacy? </a:t>
            </a:r>
            <a:br>
              <a:rPr lang="en-US" dirty="0"/>
            </a:br>
            <a:r>
              <a:rPr lang="en-US" dirty="0"/>
              <a:t>How do the master modeling steps relate to:</a:t>
            </a:r>
          </a:p>
          <a:p>
            <a:pPr marL="201168" lvl="1" indent="0">
              <a:buNone/>
            </a:pPr>
            <a:r>
              <a:rPr lang="en-US" dirty="0"/>
              <a:t>One’s personal behavioral history in trying to execute that particular behaviour or way of coping</a:t>
            </a:r>
            <a:br>
              <a:rPr lang="en-US" dirty="0"/>
            </a:br>
            <a:r>
              <a:rPr lang="en-US" dirty="0"/>
              <a:t>Observations of similar others who also try to execute that behaviour**</a:t>
            </a:r>
            <a:br>
              <a:rPr lang="en-US" dirty="0"/>
            </a:br>
            <a:r>
              <a:rPr lang="en-US" dirty="0"/>
              <a:t>Verbal persuasions from others</a:t>
            </a:r>
            <a:br>
              <a:rPr lang="en-US" dirty="0"/>
            </a:br>
            <a:r>
              <a:rPr lang="en-US" dirty="0"/>
              <a:t>Physiological states </a:t>
            </a:r>
          </a:p>
          <a:p>
            <a:r>
              <a:rPr lang="en-US" dirty="0"/>
              <a:t>How do the master modeling steps relate to:</a:t>
            </a:r>
          </a:p>
          <a:p>
            <a:pPr marL="201168" lvl="1" indent="0">
              <a:buNone/>
            </a:pPr>
            <a:r>
              <a:rPr lang="en-US" dirty="0"/>
              <a:t>Choice</a:t>
            </a:r>
            <a:br>
              <a:rPr lang="en-US" dirty="0"/>
            </a:br>
            <a:r>
              <a:rPr lang="en-US" dirty="0"/>
              <a:t>Effort and persistence</a:t>
            </a:r>
            <a:br>
              <a:rPr lang="en-US" dirty="0"/>
            </a:br>
            <a:r>
              <a:rPr lang="en-US" dirty="0"/>
              <a:t>Thinking and decision making</a:t>
            </a:r>
            <a:br>
              <a:rPr lang="en-US" dirty="0"/>
            </a:br>
            <a:r>
              <a:rPr lang="en-US" dirty="0"/>
              <a:t>Emotional Reactions</a:t>
            </a:r>
          </a:p>
          <a:p>
            <a:r>
              <a:rPr lang="en-US" dirty="0"/>
              <a:t>What are optimistic and pessimistic explanatory styles? What are alternative explanations?</a:t>
            </a:r>
            <a:br>
              <a:rPr lang="en-US" dirty="0"/>
            </a:br>
            <a:r>
              <a:rPr lang="en-US" dirty="0"/>
              <a:t>What is hope and how does it contribute to motivation? </a:t>
            </a:r>
            <a:br>
              <a:rPr lang="en-US" dirty="0"/>
            </a:br>
            <a:r>
              <a:rPr lang="en-US" dirty="0"/>
              <a:t>What is reactance theory and how does it help explain motivation? </a:t>
            </a:r>
            <a:br>
              <a:rPr lang="en-US" dirty="0"/>
            </a:br>
            <a:r>
              <a:rPr lang="en-US" dirty="0"/>
              <a:t>What is the expectancy-value model? What are </a:t>
            </a:r>
            <a:r>
              <a:rPr lang="en-US"/>
              <a:t>value interventions? </a:t>
            </a:r>
            <a:br>
              <a:rPr lang="en-US" dirty="0"/>
            </a:br>
            <a:r>
              <a:rPr lang="en-US" dirty="0"/>
              <a:t>What is learned helplessness? What are the components of learned helplessness? How does it relate to…</a:t>
            </a:r>
          </a:p>
          <a:p>
            <a:pPr marL="201168" lvl="1" indent="0">
              <a:buNone/>
            </a:pPr>
            <a:r>
              <a:rPr lang="en-US" dirty="0"/>
              <a:t>Depression? </a:t>
            </a:r>
            <a:br>
              <a:rPr lang="en-US" dirty="0"/>
            </a:br>
            <a:r>
              <a:rPr lang="en-US" dirty="0"/>
              <a:t>Mastery orientation?</a:t>
            </a:r>
          </a:p>
          <a:p>
            <a:r>
              <a:rPr lang="en-US" dirty="0"/>
              <a:t>What is self-efficacy? What predicts (sources) self-efficacy? What are the effects of self-efficacy?</a:t>
            </a:r>
            <a:br>
              <a:rPr lang="en-US" dirty="0"/>
            </a:br>
            <a:r>
              <a:rPr lang="en-US" dirty="0"/>
              <a:t>What is empowerment?  How do we empower people through the master modeling program? </a:t>
            </a:r>
          </a:p>
          <a:p>
            <a:r>
              <a:rPr lang="en-US" dirty="0"/>
              <a:t>What are the two kinds of expectation? Please describe the Figure 10.1. What is the Self </a:t>
            </a:r>
            <a:r>
              <a:rPr lang="en-US" dirty="0">
                <a:sym typeface="Wingdings" panose="05000000000000000000" pitchFamily="2" charset="2"/>
              </a:rPr>
              <a:t> </a:t>
            </a:r>
            <a:r>
              <a:rPr lang="en-US" dirty="0"/>
              <a:t>Action </a:t>
            </a:r>
            <a:r>
              <a:rPr lang="en-US" dirty="0">
                <a:sym typeface="Wingdings" panose="05000000000000000000" pitchFamily="2" charset="2"/>
              </a:rPr>
              <a:t> Control Model of Perceived Control? Please describe figure 10.2. </a:t>
            </a:r>
            <a:r>
              <a:rPr lang="en-US" dirty="0"/>
              <a:t>Compare and contrast figure 10.1 and 10.2. </a:t>
            </a:r>
          </a:p>
          <a:p>
            <a:r>
              <a:rPr lang="en-US" dirty="0"/>
              <a:t>How can people cope with failure? Please describe the Coping With Failure – Adaptively vs Maladaptively Figure 10.3. </a:t>
            </a:r>
          </a:p>
        </p:txBody>
      </p:sp>
    </p:spTree>
    <p:extLst>
      <p:ext uri="{BB962C8B-B14F-4D97-AF65-F5344CB8AC3E}">
        <p14:creationId xmlns:p14="http://schemas.microsoft.com/office/powerpoint/2010/main" val="63046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D2259-15F4-4241-A7ED-17E0D360ACF2}"/>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482CAE3B-4A9E-4470-9696-CB0652D7FB02}"/>
              </a:ext>
            </a:extLst>
          </p:cNvPr>
          <p:cNvSpPr>
            <a:spLocks noGrp="1"/>
          </p:cNvSpPr>
          <p:nvPr>
            <p:ph idx="1"/>
          </p:nvPr>
        </p:nvSpPr>
        <p:spPr/>
        <p:txBody>
          <a:bodyPr>
            <a:normAutofit/>
          </a:bodyPr>
          <a:lstStyle/>
          <a:p>
            <a:r>
              <a:rPr lang="en-US" sz="4000" dirty="0"/>
              <a:t>Questions? Concerns?</a:t>
            </a:r>
          </a:p>
          <a:p>
            <a:endParaRPr lang="en-US" sz="4000" dirty="0"/>
          </a:p>
        </p:txBody>
      </p:sp>
    </p:spTree>
    <p:extLst>
      <p:ext uri="{BB962C8B-B14F-4D97-AF65-F5344CB8AC3E}">
        <p14:creationId xmlns:p14="http://schemas.microsoft.com/office/powerpoint/2010/main" val="24228277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1E8E9-778B-4A59-945F-DD96E01D63C6}"/>
              </a:ext>
            </a:extLst>
          </p:cNvPr>
          <p:cNvSpPr>
            <a:spLocks noGrp="1"/>
          </p:cNvSpPr>
          <p:nvPr>
            <p:ph type="title"/>
          </p:nvPr>
        </p:nvSpPr>
        <p:spPr/>
        <p:txBody>
          <a:bodyPr/>
          <a:lstStyle/>
          <a:p>
            <a:r>
              <a:rPr lang="en-US" dirty="0"/>
              <a:t>Bibliography</a:t>
            </a:r>
          </a:p>
        </p:txBody>
      </p:sp>
      <p:sp>
        <p:nvSpPr>
          <p:cNvPr id="3" name="Content Placeholder 2">
            <a:extLst>
              <a:ext uri="{FF2B5EF4-FFF2-40B4-BE49-F238E27FC236}">
                <a16:creationId xmlns:a16="http://schemas.microsoft.com/office/drawing/2014/main" id="{1E6BD51F-E785-41C1-8C55-62E3F4AC776C}"/>
              </a:ext>
            </a:extLst>
          </p:cNvPr>
          <p:cNvSpPr>
            <a:spLocks noGrp="1"/>
          </p:cNvSpPr>
          <p:nvPr>
            <p:ph idx="1"/>
          </p:nvPr>
        </p:nvSpPr>
        <p:spPr/>
        <p:txBody>
          <a:bodyPr/>
          <a:lstStyle/>
          <a:p>
            <a:r>
              <a:rPr lang="en-US" dirty="0"/>
              <a:t>The information obtained to create this PowerPoint slide was obtained from:</a:t>
            </a:r>
          </a:p>
          <a:p>
            <a:endParaRPr lang="en-US" dirty="0"/>
          </a:p>
          <a:p>
            <a:r>
              <a:rPr lang="en-CA" dirty="0"/>
              <a:t>Reeve, J. (2018) Understanding Motivation and Emotion, 7</a:t>
            </a:r>
            <a:r>
              <a:rPr lang="en-CA" baseline="30000" dirty="0"/>
              <a:t>th</a:t>
            </a:r>
            <a:r>
              <a:rPr lang="en-CA" dirty="0"/>
              <a:t> ed. John Wiley and Sons</a:t>
            </a:r>
            <a:endParaRPr lang="en-US" dirty="0"/>
          </a:p>
          <a:p>
            <a:endParaRPr lang="en-US" dirty="0"/>
          </a:p>
        </p:txBody>
      </p:sp>
    </p:spTree>
    <p:extLst>
      <p:ext uri="{BB962C8B-B14F-4D97-AF65-F5344CB8AC3E}">
        <p14:creationId xmlns:p14="http://schemas.microsoft.com/office/powerpoint/2010/main" val="793911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3CDFF-E0C0-4363-B954-C54731AE8AAE}"/>
              </a:ext>
            </a:extLst>
          </p:cNvPr>
          <p:cNvSpPr>
            <a:spLocks noGrp="1"/>
          </p:cNvSpPr>
          <p:nvPr>
            <p:ph type="title"/>
          </p:nvPr>
        </p:nvSpPr>
        <p:spPr/>
        <p:txBody>
          <a:bodyPr/>
          <a:lstStyle/>
          <a:p>
            <a:r>
              <a:rPr lang="en-US" dirty="0"/>
              <a:t>Motivation to Exercise Personal Control</a:t>
            </a:r>
          </a:p>
        </p:txBody>
      </p:sp>
      <p:sp>
        <p:nvSpPr>
          <p:cNvPr id="3" name="Content Placeholder 2">
            <a:extLst>
              <a:ext uri="{FF2B5EF4-FFF2-40B4-BE49-F238E27FC236}">
                <a16:creationId xmlns:a16="http://schemas.microsoft.com/office/drawing/2014/main" id="{815621A7-911E-4969-AEF2-6CF88DDC6122}"/>
              </a:ext>
            </a:extLst>
          </p:cNvPr>
          <p:cNvSpPr>
            <a:spLocks noGrp="1"/>
          </p:cNvSpPr>
          <p:nvPr>
            <p:ph idx="1"/>
          </p:nvPr>
        </p:nvSpPr>
        <p:spPr/>
        <p:txBody>
          <a:bodyPr/>
          <a:lstStyle/>
          <a:p>
            <a:r>
              <a:rPr lang="en-US" dirty="0"/>
              <a:t>How much personal control do you have over your environment?</a:t>
            </a:r>
          </a:p>
          <a:p>
            <a:endParaRPr lang="en-US" dirty="0"/>
          </a:p>
          <a:p>
            <a:r>
              <a:rPr lang="en-US" dirty="0">
                <a:hlinkClick r:id="rId2"/>
              </a:rPr>
              <a:t>Are we in control of our own decisions? Dan </a:t>
            </a:r>
            <a:r>
              <a:rPr lang="en-US" dirty="0" err="1">
                <a:hlinkClick r:id="rId2"/>
              </a:rPr>
              <a:t>Ariely</a:t>
            </a:r>
            <a:endParaRPr lang="en-US" dirty="0"/>
          </a:p>
        </p:txBody>
      </p:sp>
    </p:spTree>
    <p:extLst>
      <p:ext uri="{BB962C8B-B14F-4D97-AF65-F5344CB8AC3E}">
        <p14:creationId xmlns:p14="http://schemas.microsoft.com/office/powerpoint/2010/main" val="1929958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4B70D5-875B-433D-BDBD-1522A85D6C1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7FC539C-B783-4B03-9F9E-D13430F3F64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E299956-A9E7-4FC1-A0B1-D590CA9730E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C947DF4A-614C-4B4C-8B80-E5B9D8E8CFE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0A0DEB1D-C5D0-4C70-9277-DCBBF95BF6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523" y="640081"/>
            <a:ext cx="6348752" cy="5314406"/>
          </a:xfrm>
          <a:prstGeom prst="rect">
            <a:avLst/>
          </a:prstGeom>
        </p:spPr>
      </p:pic>
      <p:sp>
        <p:nvSpPr>
          <p:cNvPr id="2" name="Title 1">
            <a:extLst>
              <a:ext uri="{FF2B5EF4-FFF2-40B4-BE49-F238E27FC236}">
                <a16:creationId xmlns:a16="http://schemas.microsoft.com/office/drawing/2014/main" id="{F451E376-3399-4FFD-9F92-E58E039A4CA9}"/>
              </a:ext>
            </a:extLst>
          </p:cNvPr>
          <p:cNvSpPr>
            <a:spLocks noGrp="1"/>
          </p:cNvSpPr>
          <p:nvPr>
            <p:ph type="title"/>
          </p:nvPr>
        </p:nvSpPr>
        <p:spPr>
          <a:xfrm>
            <a:off x="7859485" y="634946"/>
            <a:ext cx="3690257" cy="1450757"/>
          </a:xfrm>
        </p:spPr>
        <p:txBody>
          <a:bodyPr>
            <a:normAutofit/>
          </a:bodyPr>
          <a:lstStyle/>
          <a:p>
            <a:r>
              <a:rPr lang="en-US" dirty="0"/>
              <a:t>Expectancy</a:t>
            </a:r>
          </a:p>
        </p:txBody>
      </p:sp>
      <p:sp>
        <p:nvSpPr>
          <p:cNvPr id="3" name="Content Placeholder 2">
            <a:extLst>
              <a:ext uri="{FF2B5EF4-FFF2-40B4-BE49-F238E27FC236}">
                <a16:creationId xmlns:a16="http://schemas.microsoft.com/office/drawing/2014/main" id="{C2873B57-81FF-4A89-BF5F-5F93B332C592}"/>
              </a:ext>
            </a:extLst>
          </p:cNvPr>
          <p:cNvSpPr>
            <a:spLocks noGrp="1"/>
          </p:cNvSpPr>
          <p:nvPr>
            <p:ph idx="1"/>
          </p:nvPr>
        </p:nvSpPr>
        <p:spPr>
          <a:xfrm>
            <a:off x="7859485" y="2198914"/>
            <a:ext cx="3690257" cy="3670180"/>
          </a:xfrm>
        </p:spPr>
        <p:txBody>
          <a:bodyPr>
            <a:normAutofit fontScale="85000" lnSpcReduction="20000"/>
          </a:bodyPr>
          <a:lstStyle/>
          <a:p>
            <a:r>
              <a:rPr lang="en-US" dirty="0"/>
              <a:t>Expectancy is a subjective prediction of how likely is that event will occur. </a:t>
            </a:r>
          </a:p>
          <a:p>
            <a:r>
              <a:rPr lang="en-US" dirty="0"/>
              <a:t>Two kinds of expectancy</a:t>
            </a:r>
          </a:p>
          <a:p>
            <a:pPr lvl="1"/>
            <a:r>
              <a:rPr lang="en-US" dirty="0"/>
              <a:t>Efficacy expectations – judgement of one’s capacity to execute a particular act or course of action.</a:t>
            </a:r>
          </a:p>
          <a:p>
            <a:pPr lvl="1"/>
            <a:r>
              <a:rPr lang="en-US" dirty="0"/>
              <a:t>Outcome expectations – judgement that a given action, once performed, will cause a particular outcome. </a:t>
            </a:r>
          </a:p>
          <a:p>
            <a:r>
              <a:rPr lang="en-US" dirty="0"/>
              <a:t>Efficacy and outcome expectations are separate, causal determinants to the initiation and regulation of behaviour. </a:t>
            </a:r>
          </a:p>
          <a:p>
            <a:r>
              <a:rPr lang="en-US" dirty="0"/>
              <a:t>Both efficacy and outcome expectations must be reasonably high before behaviour becomes energized, goal directed, and sustained over time. </a:t>
            </a:r>
          </a:p>
          <a:p>
            <a:pPr lvl="1"/>
            <a:endParaRPr lang="en-US" dirty="0"/>
          </a:p>
        </p:txBody>
      </p:sp>
    </p:spTree>
    <p:extLst>
      <p:ext uri="{BB962C8B-B14F-4D97-AF65-F5344CB8AC3E}">
        <p14:creationId xmlns:p14="http://schemas.microsoft.com/office/powerpoint/2010/main" val="2401837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11">
            <a:extLst>
              <a:ext uri="{FF2B5EF4-FFF2-40B4-BE49-F238E27FC236}">
                <a16:creationId xmlns:a16="http://schemas.microsoft.com/office/drawing/2014/main" id="{BB2B8762-61F0-4F1B-9364-D633EE9D6AF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13">
            <a:extLst>
              <a:ext uri="{FF2B5EF4-FFF2-40B4-BE49-F238E27FC236}">
                <a16:creationId xmlns:a16="http://schemas.microsoft.com/office/drawing/2014/main" id="{E97675C8-1328-460C-9EBF-6B446B67EAD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9" name="Straight Connector 15">
            <a:extLst>
              <a:ext uri="{FF2B5EF4-FFF2-40B4-BE49-F238E27FC236}">
                <a16:creationId xmlns:a16="http://schemas.microsoft.com/office/drawing/2014/main" id="{514EE78B-AF71-4195-A01B-F1165D9233BF}"/>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0" name="Rectangle 17">
            <a:extLst>
              <a:ext uri="{FF2B5EF4-FFF2-40B4-BE49-F238E27FC236}">
                <a16:creationId xmlns:a16="http://schemas.microsoft.com/office/drawing/2014/main" id="{C6417104-D4C1-4710-9982-2154A7F4849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19">
            <a:extLst>
              <a:ext uri="{FF2B5EF4-FFF2-40B4-BE49-F238E27FC236}">
                <a16:creationId xmlns:a16="http://schemas.microsoft.com/office/drawing/2014/main" id="{07BDDC51-8BB2-42BE-8EA8-39B3E9AC1EF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21">
            <a:extLst>
              <a:ext uri="{FF2B5EF4-FFF2-40B4-BE49-F238E27FC236}">
                <a16:creationId xmlns:a16="http://schemas.microsoft.com/office/drawing/2014/main" id="{DA52A394-10F4-4AA5-90E4-634D1E919DB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3" name="Straight Connector 23">
            <a:extLst>
              <a:ext uri="{FF2B5EF4-FFF2-40B4-BE49-F238E27FC236}">
                <a16:creationId xmlns:a16="http://schemas.microsoft.com/office/drawing/2014/main" id="{04733B62-1719-4677-A612-CA0AC0AD7482}"/>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12AC2BD0-80F7-4116-8EA1-6637C50448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271" y="1200573"/>
            <a:ext cx="5131653" cy="2427282"/>
          </a:xfrm>
          <a:prstGeom prst="rect">
            <a:avLst/>
          </a:prstGeom>
        </p:spPr>
      </p:pic>
      <p:pic>
        <p:nvPicPr>
          <p:cNvPr id="5" name="Content Placeholder 4">
            <a:extLst>
              <a:ext uri="{FF2B5EF4-FFF2-40B4-BE49-F238E27FC236}">
                <a16:creationId xmlns:a16="http://schemas.microsoft.com/office/drawing/2014/main" id="{C791441B-3B7B-4752-9007-44513A9CDB74}"/>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19663" y="775499"/>
            <a:ext cx="4303939" cy="3602736"/>
          </a:xfrm>
          <a:prstGeom prst="rect">
            <a:avLst/>
          </a:prstGeom>
        </p:spPr>
      </p:pic>
      <p:sp>
        <p:nvSpPr>
          <p:cNvPr id="26" name="Rectangle 25">
            <a:extLst>
              <a:ext uri="{FF2B5EF4-FFF2-40B4-BE49-F238E27FC236}">
                <a16:creationId xmlns:a16="http://schemas.microsoft.com/office/drawing/2014/main" id="{626F1402-2DEC-4071-84AF-350C7BF00D4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3996" y="886968"/>
            <a:ext cx="64008" cy="31089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A6DA82-BD1E-46E3-BF0F-6F9C5009E4DE}"/>
              </a:ext>
            </a:extLst>
          </p:cNvPr>
          <p:cNvSpPr>
            <a:spLocks noGrp="1"/>
          </p:cNvSpPr>
          <p:nvPr>
            <p:ph type="title"/>
          </p:nvPr>
        </p:nvSpPr>
        <p:spPr>
          <a:xfrm>
            <a:off x="633999" y="4550229"/>
            <a:ext cx="10909073" cy="1057655"/>
          </a:xfrm>
        </p:spPr>
        <p:txBody>
          <a:bodyPr vert="horz" lIns="91440" tIns="45720" rIns="91440" bIns="45720" rtlCol="0" anchor="b">
            <a:normAutofit/>
          </a:bodyPr>
          <a:lstStyle/>
          <a:p>
            <a:r>
              <a:rPr lang="en-US" sz="6000">
                <a:solidFill>
                  <a:schemeClr val="tx1">
                    <a:lumMod val="85000"/>
                    <a:lumOff val="15000"/>
                  </a:schemeClr>
                </a:solidFill>
              </a:rPr>
              <a:t>Perceived Self-Control</a:t>
            </a:r>
          </a:p>
        </p:txBody>
      </p:sp>
    </p:spTree>
    <p:extLst>
      <p:ext uri="{BB962C8B-B14F-4D97-AF65-F5344CB8AC3E}">
        <p14:creationId xmlns:p14="http://schemas.microsoft.com/office/powerpoint/2010/main" val="904078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166AA8-53A7-406B-A868-4F648753DC27}"/>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6600">
                <a:solidFill>
                  <a:schemeClr val="tx1">
                    <a:lumMod val="85000"/>
                    <a:lumOff val="15000"/>
                  </a:schemeClr>
                </a:solidFill>
              </a:rPr>
              <a:t>Coping with Failure</a:t>
            </a:r>
          </a:p>
        </p:txBody>
      </p:sp>
      <p:pic>
        <p:nvPicPr>
          <p:cNvPr id="26" name="Content Placeholder 4" descr="A screenshot of a cell phone&#10;&#10;Description generated with very high confidence">
            <a:extLst>
              <a:ext uri="{FF2B5EF4-FFF2-40B4-BE49-F238E27FC236}">
                <a16:creationId xmlns:a16="http://schemas.microsoft.com/office/drawing/2014/main" id="{CAFD5BE6-67D4-4023-852D-0CC8E57C70B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3999" y="1430464"/>
            <a:ext cx="6912217" cy="3473389"/>
          </a:xfrm>
          <a:prstGeom prst="rect">
            <a:avLst/>
          </a:prstGeom>
        </p:spPr>
      </p:pic>
      <p:cxnSp>
        <p:nvCxnSpPr>
          <p:cNvPr id="18" name="Straight Connector 17">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44511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C71E0-D38A-461E-8E33-4C7E8CB33A9E}"/>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4958D08A-761F-4A68-B468-1C89FFF1104D}"/>
              </a:ext>
            </a:extLst>
          </p:cNvPr>
          <p:cNvSpPr>
            <a:spLocks noGrp="1"/>
          </p:cNvSpPr>
          <p:nvPr>
            <p:ph idx="1"/>
          </p:nvPr>
        </p:nvSpPr>
        <p:spPr/>
        <p:txBody>
          <a:bodyPr/>
          <a:lstStyle/>
          <a:p>
            <a:r>
              <a:rPr lang="en-US" dirty="0"/>
              <a:t>Please think of five different, specific activities you want to/have to perform. </a:t>
            </a:r>
          </a:p>
          <a:p>
            <a:pPr lvl="1"/>
            <a:r>
              <a:rPr lang="en-US" dirty="0"/>
              <a:t>i.e. do Motivation and Emotion homework, play hockey tonight, drive to Ottawa, learn ‘Happy Birthday’ on the xylophone. </a:t>
            </a:r>
          </a:p>
          <a:p>
            <a:pPr lvl="1"/>
            <a:endParaRPr lang="en-US" dirty="0"/>
          </a:p>
          <a:p>
            <a:pPr lvl="1"/>
            <a:endParaRPr lang="en-US" dirty="0"/>
          </a:p>
          <a:p>
            <a:r>
              <a:rPr lang="en-US" dirty="0"/>
              <a:t>Please assess your efficacy and outcome expectations for each activity. </a:t>
            </a:r>
          </a:p>
          <a:p>
            <a:pPr lvl="1"/>
            <a:endParaRPr lang="en-US" dirty="0"/>
          </a:p>
        </p:txBody>
      </p:sp>
    </p:spTree>
    <p:extLst>
      <p:ext uri="{BB962C8B-B14F-4D97-AF65-F5344CB8AC3E}">
        <p14:creationId xmlns:p14="http://schemas.microsoft.com/office/powerpoint/2010/main" val="871684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BA242-EEE2-4BA5-8682-4132C19600B3}"/>
              </a:ext>
            </a:extLst>
          </p:cNvPr>
          <p:cNvSpPr>
            <a:spLocks noGrp="1"/>
          </p:cNvSpPr>
          <p:nvPr>
            <p:ph type="title"/>
          </p:nvPr>
        </p:nvSpPr>
        <p:spPr/>
        <p:txBody>
          <a:bodyPr/>
          <a:lstStyle/>
          <a:p>
            <a:r>
              <a:rPr lang="en-US" dirty="0"/>
              <a:t>Self-Efficacy</a:t>
            </a:r>
          </a:p>
        </p:txBody>
      </p:sp>
      <p:sp>
        <p:nvSpPr>
          <p:cNvPr id="3" name="Content Placeholder 2">
            <a:extLst>
              <a:ext uri="{FF2B5EF4-FFF2-40B4-BE49-F238E27FC236}">
                <a16:creationId xmlns:a16="http://schemas.microsoft.com/office/drawing/2014/main" id="{AFD8828A-A4E9-42CA-A477-4799B367779C}"/>
              </a:ext>
            </a:extLst>
          </p:cNvPr>
          <p:cNvSpPr>
            <a:spLocks noGrp="1"/>
          </p:cNvSpPr>
          <p:nvPr>
            <p:ph idx="1"/>
          </p:nvPr>
        </p:nvSpPr>
        <p:spPr/>
        <p:txBody>
          <a:bodyPr/>
          <a:lstStyle/>
          <a:p>
            <a:r>
              <a:rPr lang="en-US" dirty="0"/>
              <a:t>Efficacy expectations and self-efficacy aren’t the same thing. </a:t>
            </a:r>
          </a:p>
          <a:p>
            <a:r>
              <a:rPr lang="en-US" dirty="0"/>
              <a:t>Self-efficacy is: </a:t>
            </a:r>
          </a:p>
          <a:p>
            <a:pPr lvl="1"/>
            <a:r>
              <a:rPr lang="en-US" dirty="0"/>
              <a:t>a more generative capacity in which the individual organizes and orchestrates their skills to cope with the demands and circumstances they face – even under trying circumstances. </a:t>
            </a:r>
          </a:p>
          <a:p>
            <a:pPr lvl="1"/>
            <a:r>
              <a:rPr lang="en-US" dirty="0"/>
              <a:t>one’s judgment of how well or poorly one will cope with a situation, given the skills one possesses and the circumstances one faces.  </a:t>
            </a:r>
          </a:p>
          <a:p>
            <a:pPr lvl="1"/>
            <a:r>
              <a:rPr lang="en-US" dirty="0"/>
              <a:t>not the same as ability because circumstances are taken into consideration. </a:t>
            </a:r>
          </a:p>
          <a:p>
            <a:pPr lvl="1"/>
            <a:r>
              <a:rPr lang="en-US" dirty="0"/>
              <a:t>the general capacity in which the performer improves ways to translate personal ability into effective performance. </a:t>
            </a:r>
          </a:p>
          <a:p>
            <a:pPr lvl="1"/>
            <a:r>
              <a:rPr lang="en-US" dirty="0"/>
              <a:t>Self-efficacy makes a potent contribution to the prediction of performance and outcomes. </a:t>
            </a:r>
          </a:p>
          <a:p>
            <a:pPr lvl="1"/>
            <a:r>
              <a:rPr lang="en-US" dirty="0"/>
              <a:t>The opposite of efficacy is doubt. </a:t>
            </a:r>
          </a:p>
        </p:txBody>
      </p:sp>
    </p:spTree>
    <p:extLst>
      <p:ext uri="{BB962C8B-B14F-4D97-AF65-F5344CB8AC3E}">
        <p14:creationId xmlns:p14="http://schemas.microsoft.com/office/powerpoint/2010/main" val="230500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0E861-8D1C-4482-9745-BACB8F31AC4F}"/>
              </a:ext>
            </a:extLst>
          </p:cNvPr>
          <p:cNvSpPr>
            <a:spLocks noGrp="1"/>
          </p:cNvSpPr>
          <p:nvPr>
            <p:ph type="title"/>
          </p:nvPr>
        </p:nvSpPr>
        <p:spPr>
          <a:xfrm>
            <a:off x="1097280" y="286603"/>
            <a:ext cx="10058400" cy="1450757"/>
          </a:xfrm>
        </p:spPr>
        <p:txBody>
          <a:bodyPr/>
          <a:lstStyle/>
          <a:p>
            <a:r>
              <a:rPr lang="en-US" dirty="0"/>
              <a:t>Activity</a:t>
            </a:r>
          </a:p>
        </p:txBody>
      </p:sp>
      <p:sp>
        <p:nvSpPr>
          <p:cNvPr id="3" name="Content Placeholder 2">
            <a:extLst>
              <a:ext uri="{FF2B5EF4-FFF2-40B4-BE49-F238E27FC236}">
                <a16:creationId xmlns:a16="http://schemas.microsoft.com/office/drawing/2014/main" id="{EFA426F9-D0B6-4F4B-BFCB-F66D858BD794}"/>
              </a:ext>
            </a:extLst>
          </p:cNvPr>
          <p:cNvSpPr>
            <a:spLocks noGrp="1"/>
          </p:cNvSpPr>
          <p:nvPr>
            <p:ph idx="1"/>
          </p:nvPr>
        </p:nvSpPr>
        <p:spPr>
          <a:xfrm>
            <a:off x="1097280" y="1845734"/>
            <a:ext cx="10058400" cy="4268880"/>
          </a:xfrm>
        </p:spPr>
        <p:txBody>
          <a:bodyPr>
            <a:normAutofit fontScale="92500" lnSpcReduction="20000"/>
          </a:bodyPr>
          <a:lstStyle/>
          <a:p>
            <a:r>
              <a:rPr lang="en-US" dirty="0"/>
              <a:t>Think of an important activity you want to/must do in near future. </a:t>
            </a:r>
            <a:br>
              <a:rPr lang="en-US" dirty="0"/>
            </a:br>
            <a:endParaRPr lang="en-US" dirty="0"/>
          </a:p>
          <a:p>
            <a:r>
              <a:rPr lang="en-US" dirty="0"/>
              <a:t>Write down the demands and skills necessary for this activity…(i.e. see below).</a:t>
            </a:r>
          </a:p>
          <a:p>
            <a:endParaRPr lang="en-US" dirty="0"/>
          </a:p>
          <a:p>
            <a:endParaRPr lang="en-US" dirty="0"/>
          </a:p>
          <a:p>
            <a:endParaRPr lang="en-US" dirty="0"/>
          </a:p>
          <a:p>
            <a:endParaRPr lang="en-US" dirty="0"/>
          </a:p>
          <a:p>
            <a:endParaRPr lang="en-US" dirty="0"/>
          </a:p>
          <a:p>
            <a:endParaRPr lang="en-US" dirty="0"/>
          </a:p>
          <a:p>
            <a:r>
              <a:rPr lang="en-US" dirty="0"/>
              <a:t>Please assess your self-efficacy and outcome expectations for these tasks. </a:t>
            </a:r>
          </a:p>
          <a:p>
            <a:r>
              <a:rPr lang="en-US" dirty="0"/>
              <a:t>The amount of self-doubt vs efficacy can be predicted by an analysis of perceived efficacy on the task-related demands. </a:t>
            </a:r>
          </a:p>
          <a:p>
            <a:endParaRPr lang="en-US" dirty="0"/>
          </a:p>
        </p:txBody>
      </p:sp>
      <p:pic>
        <p:nvPicPr>
          <p:cNvPr id="7" name="Picture 6">
            <a:extLst>
              <a:ext uri="{FF2B5EF4-FFF2-40B4-BE49-F238E27FC236}">
                <a16:creationId xmlns:a16="http://schemas.microsoft.com/office/drawing/2014/main" id="{A3F5AAC4-E2A5-45B9-8C20-67241E9670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7280" y="2696579"/>
            <a:ext cx="4067423" cy="2321670"/>
          </a:xfrm>
          <a:prstGeom prst="rect">
            <a:avLst/>
          </a:prstGeom>
        </p:spPr>
      </p:pic>
    </p:spTree>
    <p:extLst>
      <p:ext uri="{BB962C8B-B14F-4D97-AF65-F5344CB8AC3E}">
        <p14:creationId xmlns:p14="http://schemas.microsoft.com/office/powerpoint/2010/main" val="409597161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4437</TotalTime>
  <Words>1704</Words>
  <Application>Microsoft Office PowerPoint</Application>
  <PresentationFormat>Widescreen</PresentationFormat>
  <Paragraphs>187</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Calibri</vt:lpstr>
      <vt:lpstr>Calibri Light</vt:lpstr>
      <vt:lpstr>Wingdings</vt:lpstr>
      <vt:lpstr>Retrospect</vt:lpstr>
      <vt:lpstr>Motivation and Emotion in Daily Life</vt:lpstr>
      <vt:lpstr>Check In</vt:lpstr>
      <vt:lpstr>Motivation to Exercise Personal Control</vt:lpstr>
      <vt:lpstr>Expectancy</vt:lpstr>
      <vt:lpstr>Perceived Self-Control</vt:lpstr>
      <vt:lpstr>Coping with Failure</vt:lpstr>
      <vt:lpstr>Activity</vt:lpstr>
      <vt:lpstr>Self-Efficacy</vt:lpstr>
      <vt:lpstr>Activity</vt:lpstr>
      <vt:lpstr>Sources of Self-Efficacy</vt:lpstr>
      <vt:lpstr>Sources of Self-Efficacy</vt:lpstr>
      <vt:lpstr>Vicarious Experience</vt:lpstr>
      <vt:lpstr>Verbal Persuasion</vt:lpstr>
      <vt:lpstr>Physiological State</vt:lpstr>
      <vt:lpstr>Activity</vt:lpstr>
      <vt:lpstr>Self-Efficacy on Behaviour</vt:lpstr>
      <vt:lpstr>Choice</vt:lpstr>
      <vt:lpstr>Effort and Persistence</vt:lpstr>
      <vt:lpstr>Thinking and Decision Making</vt:lpstr>
      <vt:lpstr>Emotionality</vt:lpstr>
      <vt:lpstr>Learning, Coping and Achieving</vt:lpstr>
      <vt:lpstr>Self-Efficacy vs Psychological Need for Competence</vt:lpstr>
      <vt:lpstr>Empowerment</vt:lpstr>
      <vt:lpstr>Empowering People: Master Modeling Program</vt:lpstr>
      <vt:lpstr>Learning Check</vt:lpstr>
      <vt:lpstr>Thank you!</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495</cp:revision>
  <dcterms:created xsi:type="dcterms:W3CDTF">2016-08-29T02:04:56Z</dcterms:created>
  <dcterms:modified xsi:type="dcterms:W3CDTF">2019-04-10T06:27:42Z</dcterms:modified>
</cp:coreProperties>
</file>