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87" r:id="rId3"/>
    <p:sldId id="301" r:id="rId4"/>
    <p:sldId id="288" r:id="rId5"/>
    <p:sldId id="289" r:id="rId6"/>
    <p:sldId id="290" r:id="rId7"/>
    <p:sldId id="291" r:id="rId8"/>
    <p:sldId id="292" r:id="rId9"/>
    <p:sldId id="293" r:id="rId10"/>
    <p:sldId id="294" r:id="rId11"/>
    <p:sldId id="296" r:id="rId12"/>
    <p:sldId id="297" r:id="rId13"/>
    <p:sldId id="298" r:id="rId14"/>
    <p:sldId id="300" r:id="rId15"/>
    <p:sldId id="299" r:id="rId16"/>
    <p:sldId id="319" r:id="rId17"/>
    <p:sldId id="286"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4660"/>
  </p:normalViewPr>
  <p:slideViewPr>
    <p:cSldViewPr snapToGrid="0">
      <p:cViewPr varScale="1">
        <p:scale>
          <a:sx n="91" d="100"/>
          <a:sy n="91" d="100"/>
        </p:scale>
        <p:origin x="64"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2019-04-10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2019-04-10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2019-04-10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2019-04-10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2019-04-10</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2019-04-10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Motivation and Emotion in Daily Life</a:t>
            </a:r>
          </a:p>
        </p:txBody>
      </p:sp>
      <p:sp>
        <p:nvSpPr>
          <p:cNvPr id="3" name="Subtitle 2"/>
          <p:cNvSpPr>
            <a:spLocks noGrp="1"/>
          </p:cNvSpPr>
          <p:nvPr>
            <p:ph type="subTitle" idx="1"/>
          </p:nvPr>
        </p:nvSpPr>
        <p:spPr/>
        <p:txBody>
          <a:bodyPr>
            <a:normAutofit fontScale="85000" lnSpcReduction="20000"/>
          </a:bodyPr>
          <a:lstStyle/>
          <a:p>
            <a:r>
              <a:rPr lang="en-CA" dirty="0"/>
              <a:t>The Self and its strivings</a:t>
            </a:r>
          </a:p>
          <a:p>
            <a:r>
              <a:rPr lang="en-CA" dirty="0"/>
              <a:t>March 25</a:t>
            </a:r>
            <a:r>
              <a:rPr lang="en-CA" baseline="30000" dirty="0"/>
              <a:t>th</a:t>
            </a:r>
            <a:r>
              <a:rPr lang="en-CA" dirty="0"/>
              <a:t>, 2019</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EF75-28DB-487E-A00D-60736FAFF0CC}"/>
              </a:ext>
            </a:extLst>
          </p:cNvPr>
          <p:cNvSpPr>
            <a:spLocks noGrp="1"/>
          </p:cNvSpPr>
          <p:nvPr>
            <p:ph type="title"/>
          </p:nvPr>
        </p:nvSpPr>
        <p:spPr/>
        <p:txBody>
          <a:bodyPr>
            <a:normAutofit/>
          </a:bodyPr>
          <a:lstStyle/>
          <a:p>
            <a:r>
              <a:rPr lang="en-US" sz="4400" dirty="0"/>
              <a:t>Self-Verification and Self-Concept Change</a:t>
            </a:r>
          </a:p>
        </p:txBody>
      </p:sp>
      <p:sp>
        <p:nvSpPr>
          <p:cNvPr id="3" name="Content Placeholder 2">
            <a:extLst>
              <a:ext uri="{FF2B5EF4-FFF2-40B4-BE49-F238E27FC236}">
                <a16:creationId xmlns:a16="http://schemas.microsoft.com/office/drawing/2014/main" id="{ABCF9795-8C52-468A-8A17-6A702ECE48D3}"/>
              </a:ext>
            </a:extLst>
          </p:cNvPr>
          <p:cNvSpPr>
            <a:spLocks noGrp="1"/>
          </p:cNvSpPr>
          <p:nvPr>
            <p:ph idx="1"/>
          </p:nvPr>
        </p:nvSpPr>
        <p:spPr/>
        <p:txBody>
          <a:bodyPr/>
          <a:lstStyle/>
          <a:p>
            <a:r>
              <a:rPr lang="en-US" dirty="0"/>
              <a:t>Self-concept certainty: </a:t>
            </a:r>
          </a:p>
          <a:p>
            <a:pPr lvl="1"/>
            <a:r>
              <a:rPr lang="en-US" dirty="0"/>
              <a:t>Confidence that their self-schema is valid and true</a:t>
            </a:r>
          </a:p>
          <a:p>
            <a:pPr lvl="1"/>
            <a:r>
              <a:rPr lang="en-US" dirty="0"/>
              <a:t>High self-concept certainty anchors stable self-schemas</a:t>
            </a:r>
          </a:p>
          <a:p>
            <a:pPr lvl="1"/>
            <a:r>
              <a:rPr lang="en-US" dirty="0"/>
              <a:t>Low self-concept certainty can lead someone to self-schema change</a:t>
            </a:r>
          </a:p>
          <a:p>
            <a:pPr marL="201168" lvl="1" indent="0">
              <a:buNone/>
            </a:pPr>
            <a:endParaRPr lang="en-US" dirty="0"/>
          </a:p>
          <a:p>
            <a:r>
              <a:rPr lang="en-US" dirty="0"/>
              <a:t>Crisis of self-verification occurs when there is a conflict between an uncertain self-schema and discrepant feedback</a:t>
            </a:r>
          </a:p>
          <a:p>
            <a:pPr lvl="1"/>
            <a:r>
              <a:rPr lang="en-US" dirty="0"/>
              <a:t>People solve the self-verification crisis by seeking out additional domain-relevant feedback</a:t>
            </a:r>
          </a:p>
        </p:txBody>
      </p:sp>
    </p:spTree>
    <p:extLst>
      <p:ext uri="{BB962C8B-B14F-4D97-AF65-F5344CB8AC3E}">
        <p14:creationId xmlns:p14="http://schemas.microsoft.com/office/powerpoint/2010/main" val="316969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73855-7B78-4388-907E-08598E53E70C}"/>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100">
                <a:solidFill>
                  <a:schemeClr val="tx1">
                    <a:lumMod val="85000"/>
                    <a:lumOff val="15000"/>
                  </a:schemeClr>
                </a:solidFill>
              </a:rPr>
              <a:t>Process Underlying Self-Verification and Self-Concept Change</a:t>
            </a:r>
          </a:p>
        </p:txBody>
      </p:sp>
      <p:pic>
        <p:nvPicPr>
          <p:cNvPr id="7" name="Content Placeholder 6">
            <a:extLst>
              <a:ext uri="{FF2B5EF4-FFF2-40B4-BE49-F238E27FC236}">
                <a16:creationId xmlns:a16="http://schemas.microsoft.com/office/drawing/2014/main" id="{330DACDA-6B69-415E-8D45-6007288563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331" y="640081"/>
            <a:ext cx="5079553" cy="5054156"/>
          </a:xfrm>
          <a:prstGeom prst="rect">
            <a:avLst/>
          </a:prstGeom>
        </p:spPr>
      </p:pic>
      <p:cxnSp>
        <p:nvCxnSpPr>
          <p:cNvPr id="35" name="Straight Connector 34">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9227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EEC27-2DEA-49F5-B837-7ED4EBF9987F}"/>
              </a:ext>
            </a:extLst>
          </p:cNvPr>
          <p:cNvSpPr>
            <a:spLocks noGrp="1"/>
          </p:cNvSpPr>
          <p:nvPr>
            <p:ph type="title"/>
          </p:nvPr>
        </p:nvSpPr>
        <p:spPr/>
        <p:txBody>
          <a:bodyPr/>
          <a:lstStyle/>
          <a:p>
            <a:r>
              <a:rPr lang="en-US" dirty="0"/>
              <a:t>Self-Verification</a:t>
            </a:r>
          </a:p>
        </p:txBody>
      </p:sp>
      <p:sp>
        <p:nvSpPr>
          <p:cNvPr id="3" name="Content Placeholder 2">
            <a:extLst>
              <a:ext uri="{FF2B5EF4-FFF2-40B4-BE49-F238E27FC236}">
                <a16:creationId xmlns:a16="http://schemas.microsoft.com/office/drawing/2014/main" id="{9F3BD5DC-FB99-43F4-8978-A780D842C641}"/>
              </a:ext>
            </a:extLst>
          </p:cNvPr>
          <p:cNvSpPr>
            <a:spLocks noGrp="1"/>
          </p:cNvSpPr>
          <p:nvPr>
            <p:ph idx="1"/>
          </p:nvPr>
        </p:nvSpPr>
        <p:spPr/>
        <p:txBody>
          <a:bodyPr/>
          <a:lstStyle/>
          <a:p>
            <a:r>
              <a:rPr lang="en-US" dirty="0"/>
              <a:t>People self-verify because of cognitive, epistemic and pragmatic reasons:</a:t>
            </a:r>
          </a:p>
          <a:p>
            <a:pPr lvl="1"/>
            <a:r>
              <a:rPr lang="en-US" b="1" dirty="0"/>
              <a:t>Cognitive </a:t>
            </a:r>
            <a:r>
              <a:rPr lang="en-US" dirty="0"/>
              <a:t>– People seek to know themselves</a:t>
            </a:r>
          </a:p>
          <a:p>
            <a:pPr lvl="1"/>
            <a:r>
              <a:rPr lang="en-US" b="1" dirty="0"/>
              <a:t>Epistemic</a:t>
            </a:r>
            <a:r>
              <a:rPr lang="en-US" dirty="0"/>
              <a:t> – Verifications of the self bolster perceptions that the world is predictable and coherent</a:t>
            </a:r>
          </a:p>
          <a:p>
            <a:pPr lvl="1"/>
            <a:r>
              <a:rPr lang="en-US" b="1" dirty="0"/>
              <a:t>Pragmatic</a:t>
            </a:r>
            <a:r>
              <a:rPr lang="en-US" dirty="0"/>
              <a:t> – People avoid interactions that might be fraught with misunderstandings and unrealistic expectations and performance demands; they seek interactions with people who know what to expect from them</a:t>
            </a:r>
          </a:p>
          <a:p>
            <a:pPr marL="201168" lvl="1" indent="0">
              <a:buNone/>
            </a:pPr>
            <a:endParaRPr lang="en-US" dirty="0"/>
          </a:p>
        </p:txBody>
      </p:sp>
    </p:spTree>
    <p:extLst>
      <p:ext uri="{BB962C8B-B14F-4D97-AF65-F5344CB8AC3E}">
        <p14:creationId xmlns:p14="http://schemas.microsoft.com/office/powerpoint/2010/main" val="417569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AFDD9-EA87-4A3D-BF6A-935C0DE08D0C}"/>
              </a:ext>
            </a:extLst>
          </p:cNvPr>
          <p:cNvSpPr>
            <a:spLocks noGrp="1"/>
          </p:cNvSpPr>
          <p:nvPr>
            <p:ph type="title"/>
          </p:nvPr>
        </p:nvSpPr>
        <p:spPr>
          <a:xfrm>
            <a:off x="6411685" y="634946"/>
            <a:ext cx="5127171" cy="1450757"/>
          </a:xfrm>
        </p:spPr>
        <p:txBody>
          <a:bodyPr>
            <a:normAutofit/>
          </a:bodyPr>
          <a:lstStyle/>
          <a:p>
            <a:r>
              <a:rPr lang="en-US" dirty="0"/>
              <a:t>Possible Selves</a:t>
            </a:r>
          </a:p>
        </p:txBody>
      </p:sp>
      <p:pic>
        <p:nvPicPr>
          <p:cNvPr id="5" name="Picture 4">
            <a:extLst>
              <a:ext uri="{FF2B5EF4-FFF2-40B4-BE49-F238E27FC236}">
                <a16:creationId xmlns:a16="http://schemas.microsoft.com/office/drawing/2014/main" id="{406206E7-E961-4EEF-9475-B7B1329B0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647" y="645106"/>
            <a:ext cx="5024717"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ED93E0-7395-441C-8990-3B81B351944D}"/>
              </a:ext>
            </a:extLst>
          </p:cNvPr>
          <p:cNvSpPr>
            <a:spLocks noGrp="1"/>
          </p:cNvSpPr>
          <p:nvPr>
            <p:ph idx="1"/>
          </p:nvPr>
        </p:nvSpPr>
        <p:spPr>
          <a:xfrm>
            <a:off x="6411684" y="2198914"/>
            <a:ext cx="5127172" cy="3670180"/>
          </a:xfrm>
        </p:spPr>
        <p:txBody>
          <a:bodyPr>
            <a:normAutofit/>
          </a:bodyPr>
          <a:lstStyle/>
          <a:p>
            <a:r>
              <a:rPr lang="en-US" sz="900"/>
              <a:t>Self-schemas change:</a:t>
            </a:r>
          </a:p>
          <a:p>
            <a:pPr lvl="1"/>
            <a:r>
              <a:rPr lang="en-US" sz="900"/>
              <a:t>In response to social feedback</a:t>
            </a:r>
          </a:p>
          <a:p>
            <a:pPr lvl="1"/>
            <a:r>
              <a:rPr lang="en-US" sz="900"/>
              <a:t>In a deliberate effort to advance the present self toward a desired future possible self</a:t>
            </a:r>
          </a:p>
          <a:p>
            <a:r>
              <a:rPr lang="en-US" sz="900"/>
              <a:t>Possible selves:  </a:t>
            </a:r>
          </a:p>
          <a:p>
            <a:pPr lvl="1"/>
            <a:r>
              <a:rPr lang="en-US" sz="900"/>
              <a:t>Are mental representations of attributes, characteristics, and abilities that the self does not yet possess</a:t>
            </a:r>
          </a:p>
          <a:p>
            <a:pPr lvl="1"/>
            <a:r>
              <a:rPr lang="en-US" sz="900"/>
              <a:t>Represent what people ideally want to become</a:t>
            </a:r>
          </a:p>
          <a:p>
            <a:pPr lvl="1"/>
            <a:r>
              <a:rPr lang="en-US" sz="900"/>
              <a:t>Represent what they are afraid they might become</a:t>
            </a:r>
          </a:p>
          <a:p>
            <a:pPr lvl="1"/>
            <a:r>
              <a:rPr lang="en-US" sz="900"/>
              <a:t>Represent the future self</a:t>
            </a:r>
          </a:p>
          <a:p>
            <a:pPr lvl="1"/>
            <a:r>
              <a:rPr lang="en-US" sz="900"/>
              <a:t>Are social in origin – the individual observes the self modeled by others</a:t>
            </a:r>
          </a:p>
          <a:p>
            <a:pPr lvl="1"/>
            <a:r>
              <a:rPr lang="en-US" sz="900"/>
              <a:t>Present self vs ideal self / present self vs possible self</a:t>
            </a:r>
          </a:p>
          <a:p>
            <a:r>
              <a:rPr lang="en-US" sz="900"/>
              <a:t>When the self does not have the evidence or feedback to confirm the emerging possible self, one of two outcomes follow: </a:t>
            </a:r>
          </a:p>
          <a:p>
            <a:pPr lvl="1"/>
            <a:r>
              <a:rPr lang="en-US" sz="900"/>
              <a:t>An absence of evidence (or contrary evidence) will lead the self to reject/abandon the possible self</a:t>
            </a:r>
          </a:p>
          <a:p>
            <a:pPr lvl="1"/>
            <a:r>
              <a:rPr lang="en-US" sz="900"/>
              <a:t>The possible self can energize, and direct action so that the attributes, characteristics, and abilities of the self actually begin to materialize </a:t>
            </a:r>
          </a:p>
          <a:p>
            <a:pPr marL="201168" lvl="1" indent="0">
              <a:buNone/>
            </a:pPr>
            <a:endParaRPr lang="en-US" sz="900"/>
          </a:p>
          <a:p>
            <a:pPr marL="201168" lvl="1" indent="0">
              <a:buNone/>
            </a:pPr>
            <a:r>
              <a:rPr lang="en-US" sz="900" i="1"/>
              <a:t>Motivation becomes finding ways to become the ideal self (like goals)</a:t>
            </a:r>
          </a:p>
          <a:p>
            <a:pPr lvl="1"/>
            <a:endParaRPr lang="en-US" sz="90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649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C4AAA502-5435-489E-9538-3A40E6C71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D91DD17-237F-4811-BC0E-128EB1BD7C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DE42378B-2E28-4810-8421-7A473A40E3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C9AC0290-4702-4519-B0F4-C2A4688099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15" name="Content Placeholder 4">
            <a:extLst>
              <a:ext uri="{FF2B5EF4-FFF2-40B4-BE49-F238E27FC236}">
                <a16:creationId xmlns:a16="http://schemas.microsoft.com/office/drawing/2014/main" id="{89224E34-329C-4E10-B412-BF908270C0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6640988" cy="3602736"/>
          </a:xfrm>
          <a:prstGeom prst="rect">
            <a:avLst/>
          </a:prstGeom>
        </p:spPr>
      </p:pic>
      <p:sp>
        <p:nvSpPr>
          <p:cNvPr id="2" name="Title 1">
            <a:extLst>
              <a:ext uri="{FF2B5EF4-FFF2-40B4-BE49-F238E27FC236}">
                <a16:creationId xmlns:a16="http://schemas.microsoft.com/office/drawing/2014/main" id="{90B96E8E-621E-4579-9852-929C904A1F70}"/>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REVIEW – Goal Setting</a:t>
            </a:r>
          </a:p>
        </p:txBody>
      </p:sp>
    </p:spTree>
    <p:extLst>
      <p:ext uri="{BB962C8B-B14F-4D97-AF65-F5344CB8AC3E}">
        <p14:creationId xmlns:p14="http://schemas.microsoft.com/office/powerpoint/2010/main" val="1107155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4AAA502-5435-489E-9538-3A40E6C71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D91DD17-237F-4811-BC0E-128EB1BD7C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DE42378B-2E28-4810-8421-7A473A40E3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C9AC0290-4702-4519-B0F4-C2A4688099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4">
            <a:extLst>
              <a:ext uri="{FF2B5EF4-FFF2-40B4-BE49-F238E27FC236}">
                <a16:creationId xmlns:a16="http://schemas.microsoft.com/office/drawing/2014/main" id="{25200D45-3C15-4C6B-B1F5-27F03092BD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6765700" cy="3602736"/>
          </a:xfrm>
          <a:prstGeom prst="rect">
            <a:avLst/>
          </a:prstGeom>
        </p:spPr>
      </p:pic>
      <p:sp>
        <p:nvSpPr>
          <p:cNvPr id="2" name="Title 1">
            <a:extLst>
              <a:ext uri="{FF2B5EF4-FFF2-40B4-BE49-F238E27FC236}">
                <a16:creationId xmlns:a16="http://schemas.microsoft.com/office/drawing/2014/main" id="{5FB303F4-1389-4433-BAF6-3635AAB74A6A}"/>
              </a:ext>
            </a:extLst>
          </p:cNvPr>
          <p:cNvSpPr>
            <a:spLocks noGrp="1"/>
          </p:cNvSpPr>
          <p:nvPr>
            <p:ph type="title"/>
          </p:nvPr>
        </p:nvSpPr>
        <p:spPr>
          <a:xfrm>
            <a:off x="633999" y="4550229"/>
            <a:ext cx="10909073" cy="1057655"/>
          </a:xfrm>
        </p:spPr>
        <p:txBody>
          <a:bodyPr vert="horz" lIns="91440" tIns="45720" rIns="91440" bIns="45720" rtlCol="0" anchor="b">
            <a:normAutofit fontScale="90000"/>
          </a:bodyPr>
          <a:lstStyle/>
          <a:p>
            <a:r>
              <a:rPr lang="en-US" sz="4200" dirty="0">
                <a:solidFill>
                  <a:schemeClr val="tx1">
                    <a:lumMod val="85000"/>
                    <a:lumOff val="15000"/>
                  </a:schemeClr>
                </a:solidFill>
              </a:rPr>
              <a:t>NOT COVERED FROM CHAPTER 9 – </a:t>
            </a:r>
            <a:br>
              <a:rPr lang="en-US" sz="4200" dirty="0">
                <a:solidFill>
                  <a:schemeClr val="tx1">
                    <a:lumMod val="85000"/>
                    <a:lumOff val="15000"/>
                  </a:schemeClr>
                </a:solidFill>
              </a:rPr>
            </a:br>
            <a:r>
              <a:rPr lang="en-US" sz="4200" dirty="0">
                <a:solidFill>
                  <a:schemeClr val="tx1">
                    <a:lumMod val="85000"/>
                    <a:lumOff val="15000"/>
                  </a:schemeClr>
                </a:solidFill>
              </a:rPr>
              <a:t>Motivational Processes Underlying Dissonance</a:t>
            </a:r>
          </a:p>
        </p:txBody>
      </p:sp>
    </p:spTree>
    <p:extLst>
      <p:ext uri="{BB962C8B-B14F-4D97-AF65-F5344CB8AC3E}">
        <p14:creationId xmlns:p14="http://schemas.microsoft.com/office/powerpoint/2010/main" val="787096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C147-7AD8-4B18-A4DA-4B8EE9E95527}"/>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F39A29F6-CF0D-46F4-9BFC-9944BF531EE6}"/>
              </a:ext>
            </a:extLst>
          </p:cNvPr>
          <p:cNvSpPr>
            <a:spLocks noGrp="1"/>
          </p:cNvSpPr>
          <p:nvPr>
            <p:ph idx="1"/>
          </p:nvPr>
        </p:nvSpPr>
        <p:spPr/>
        <p:txBody>
          <a:bodyPr>
            <a:normAutofit fontScale="70000" lnSpcReduction="20000"/>
          </a:bodyPr>
          <a:lstStyle/>
          <a:p>
            <a:r>
              <a:rPr lang="en-US" dirty="0"/>
              <a:t>Please define the following terms. How do they relate to motivation and/or emotion?  </a:t>
            </a:r>
          </a:p>
          <a:p>
            <a:pPr marL="201168" lvl="1" indent="0">
              <a:buNone/>
            </a:pPr>
            <a:r>
              <a:rPr lang="en-US" dirty="0"/>
              <a:t>Self-concept</a:t>
            </a:r>
            <a:br>
              <a:rPr lang="en-US" dirty="0"/>
            </a:br>
            <a:r>
              <a:rPr lang="en-US" dirty="0"/>
              <a:t>Self-Schema</a:t>
            </a:r>
            <a:br>
              <a:rPr lang="en-US" dirty="0"/>
            </a:br>
            <a:r>
              <a:rPr lang="en-US" dirty="0"/>
              <a:t>Consistent self</a:t>
            </a:r>
            <a:br>
              <a:rPr lang="en-US" dirty="0"/>
            </a:br>
            <a:r>
              <a:rPr lang="en-US" dirty="0"/>
              <a:t>Possible self</a:t>
            </a:r>
            <a:br>
              <a:rPr lang="en-US" dirty="0"/>
            </a:br>
            <a:r>
              <a:rPr lang="en-US" dirty="0"/>
              <a:t>True self</a:t>
            </a:r>
            <a:br>
              <a:rPr lang="en-US" dirty="0"/>
            </a:br>
            <a:r>
              <a:rPr lang="en-US" dirty="0"/>
              <a:t>Identity</a:t>
            </a:r>
            <a:br>
              <a:rPr lang="en-US" dirty="0"/>
            </a:br>
            <a:r>
              <a:rPr lang="en-US" dirty="0"/>
              <a:t>Role</a:t>
            </a:r>
            <a:br>
              <a:rPr lang="en-US" dirty="0"/>
            </a:br>
            <a:r>
              <a:rPr lang="en-US" dirty="0"/>
              <a:t>Cognitive Dissonance</a:t>
            </a:r>
          </a:p>
          <a:p>
            <a:r>
              <a:rPr lang="en-US" dirty="0"/>
              <a:t>What are the two views of the self?</a:t>
            </a:r>
            <a:br>
              <a:rPr lang="en-US" dirty="0"/>
            </a:br>
            <a:r>
              <a:rPr lang="en-US" dirty="0"/>
              <a:t>What are the six dimensions of psychological wellbeing with their indicators of wellness and illness? </a:t>
            </a:r>
            <a:br>
              <a:rPr lang="en-US" dirty="0"/>
            </a:br>
            <a:r>
              <a:rPr lang="en-US" dirty="0"/>
              <a:t>Please describe the self as an object and agent? </a:t>
            </a:r>
            <a:br>
              <a:rPr lang="en-US" dirty="0"/>
            </a:br>
            <a:r>
              <a:rPr lang="en-US" dirty="0"/>
              <a:t>Does boosting someone’s self-esteem improve self-functioning? </a:t>
            </a:r>
            <a:br>
              <a:rPr lang="en-US" dirty="0"/>
            </a:br>
            <a:r>
              <a:rPr lang="en-US" dirty="0"/>
              <a:t>What is integration and differentiation? How do they relate to development and motivation? </a:t>
            </a:r>
            <a:br>
              <a:rPr lang="en-US" dirty="0"/>
            </a:br>
            <a:r>
              <a:rPr lang="en-US" dirty="0"/>
              <a:t>What circumstances cause people to change their self-concept? </a:t>
            </a:r>
            <a:br>
              <a:rPr lang="en-US" dirty="0"/>
            </a:br>
            <a:r>
              <a:rPr lang="en-US" dirty="0"/>
              <a:t>What do people do to maintain a consistent self-concept? Why do people self-verify? </a:t>
            </a:r>
            <a:br>
              <a:rPr lang="en-US" dirty="0"/>
            </a:br>
            <a:r>
              <a:rPr lang="en-US" dirty="0"/>
              <a:t>What is the role of agency in relation to motivation?</a:t>
            </a:r>
            <a:br>
              <a:rPr lang="en-US" dirty="0"/>
            </a:br>
            <a:r>
              <a:rPr lang="en-US" dirty="0"/>
              <a:t>How do self-concordant goals relate to well-being and motivation? Please describe the self-concordance model. </a:t>
            </a:r>
            <a:br>
              <a:rPr lang="en-US" dirty="0"/>
            </a:br>
            <a:r>
              <a:rPr lang="en-US" dirty="0"/>
              <a:t>How does concordance relate to intrinsic and extrinsic goals? </a:t>
            </a:r>
            <a:br>
              <a:rPr lang="en-US" dirty="0"/>
            </a:br>
            <a:r>
              <a:rPr lang="en-US" dirty="0"/>
              <a:t>How does internalization affect motivation? </a:t>
            </a:r>
            <a:br>
              <a:rPr lang="en-US" dirty="0"/>
            </a:br>
            <a:r>
              <a:rPr lang="en-US" dirty="0"/>
              <a:t>What are personal strivings? How do they relate to well-being and goal setting? </a:t>
            </a:r>
            <a:br>
              <a:rPr lang="en-US" dirty="0"/>
            </a:br>
            <a:r>
              <a:rPr lang="en-US" dirty="0"/>
              <a:t>What is self-regulation? How do people self-regulate?</a:t>
            </a:r>
            <a:br>
              <a:rPr lang="en-US" dirty="0"/>
            </a:br>
            <a:r>
              <a:rPr lang="en-US" dirty="0"/>
              <a:t>What is self-control? How does self control relate to motivation? What affects self-control? </a:t>
            </a:r>
            <a:br>
              <a:rPr lang="en-US" dirty="0"/>
            </a:br>
            <a:r>
              <a:rPr lang="en-US" dirty="0"/>
              <a:t>How does self-control relate to energy depletion? What is the limited strength model? </a:t>
            </a:r>
          </a:p>
        </p:txBody>
      </p:sp>
    </p:spTree>
    <p:extLst>
      <p:ext uri="{BB962C8B-B14F-4D97-AF65-F5344CB8AC3E}">
        <p14:creationId xmlns:p14="http://schemas.microsoft.com/office/powerpoint/2010/main" val="12978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2259-15F4-4241-A7ED-17E0D360ACF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82CAE3B-4A9E-4470-9696-CB0652D7FB02}"/>
              </a:ext>
            </a:extLst>
          </p:cNvPr>
          <p:cNvSpPr>
            <a:spLocks noGrp="1"/>
          </p:cNvSpPr>
          <p:nvPr>
            <p:ph idx="1"/>
          </p:nvPr>
        </p:nvSpPr>
        <p:spPr/>
        <p:txBody>
          <a:bodyPr>
            <a:normAutofit/>
          </a:bodyPr>
          <a:lstStyle/>
          <a:p>
            <a:r>
              <a:rPr lang="en-US" sz="4000" dirty="0"/>
              <a:t>Questions? Concerns?</a:t>
            </a:r>
          </a:p>
          <a:p>
            <a:endParaRPr lang="en-US" sz="4000" dirty="0"/>
          </a:p>
        </p:txBody>
      </p:sp>
    </p:spTree>
    <p:extLst>
      <p:ext uri="{BB962C8B-B14F-4D97-AF65-F5344CB8AC3E}">
        <p14:creationId xmlns:p14="http://schemas.microsoft.com/office/powerpoint/2010/main" val="242282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E8E9-778B-4A59-945F-DD96E01D63C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1E6BD51F-E785-41C1-8C55-62E3F4AC776C}"/>
              </a:ext>
            </a:extLst>
          </p:cNvPr>
          <p:cNvSpPr>
            <a:spLocks noGrp="1"/>
          </p:cNvSpPr>
          <p:nvPr>
            <p:ph idx="1"/>
          </p:nvPr>
        </p:nvSpPr>
        <p:spPr/>
        <p:txBody>
          <a:bodyPr/>
          <a:lstStyle/>
          <a:p>
            <a:r>
              <a:rPr lang="en-US" dirty="0"/>
              <a:t>The information obtained to create this PowerPoint slide was obtained from:</a:t>
            </a:r>
          </a:p>
          <a:p>
            <a:endParaRPr lang="en-US" dirty="0"/>
          </a:p>
          <a:p>
            <a:r>
              <a:rPr lang="en-CA" dirty="0"/>
              <a:t>Reeve, J. (2018) Understanding Motivation and Emotion, 7</a:t>
            </a:r>
            <a:r>
              <a:rPr lang="en-CA" baseline="30000" dirty="0"/>
              <a:t>th</a:t>
            </a:r>
            <a:r>
              <a:rPr lang="en-CA" dirty="0"/>
              <a:t> ed. John Wiley and Sons</a:t>
            </a:r>
            <a:endParaRPr lang="en-US" dirty="0"/>
          </a:p>
          <a:p>
            <a:endParaRPr lang="en-US" dirty="0"/>
          </a:p>
        </p:txBody>
      </p:sp>
    </p:spTree>
    <p:extLst>
      <p:ext uri="{BB962C8B-B14F-4D97-AF65-F5344CB8AC3E}">
        <p14:creationId xmlns:p14="http://schemas.microsoft.com/office/powerpoint/2010/main" val="79391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369D-4B6D-4EE6-8862-70C869D07BC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3C737495-650C-4496-96E3-53E489E564C4}"/>
              </a:ext>
            </a:extLst>
          </p:cNvPr>
          <p:cNvSpPr>
            <a:spLocks noGrp="1"/>
          </p:cNvSpPr>
          <p:nvPr>
            <p:ph idx="1"/>
          </p:nvPr>
        </p:nvSpPr>
        <p:spPr/>
        <p:txBody>
          <a:bodyPr>
            <a:normAutofit/>
          </a:bodyPr>
          <a:lstStyle/>
          <a:p>
            <a:r>
              <a:rPr lang="en-US" sz="3600" dirty="0"/>
              <a:t>Who are you?</a:t>
            </a:r>
          </a:p>
          <a:p>
            <a:r>
              <a:rPr lang="en-US" sz="3600" dirty="0"/>
              <a:t>Please describe yourself to your group</a:t>
            </a:r>
            <a:endParaRPr lang="en-US" sz="3400" dirty="0"/>
          </a:p>
          <a:p>
            <a:pPr lvl="1"/>
            <a:endParaRPr lang="en-US" sz="3400" dirty="0"/>
          </a:p>
        </p:txBody>
      </p:sp>
    </p:spTree>
    <p:extLst>
      <p:ext uri="{BB962C8B-B14F-4D97-AF65-F5344CB8AC3E}">
        <p14:creationId xmlns:p14="http://schemas.microsoft.com/office/powerpoint/2010/main" val="149664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6BAF8D-DD4B-43C5-B52F-1E41BFD37170}"/>
              </a:ext>
            </a:extLst>
          </p:cNvPr>
          <p:cNvSpPr>
            <a:spLocks noGrp="1"/>
          </p:cNvSpPr>
          <p:nvPr>
            <p:ph type="title"/>
          </p:nvPr>
        </p:nvSpPr>
        <p:spPr>
          <a:xfrm>
            <a:off x="6411685" y="634946"/>
            <a:ext cx="5127171" cy="1450757"/>
          </a:xfrm>
        </p:spPr>
        <p:txBody>
          <a:bodyPr>
            <a:normAutofit/>
          </a:bodyPr>
          <a:lstStyle/>
          <a:p>
            <a:r>
              <a:rPr lang="en-US" dirty="0"/>
              <a:t>Two Views of the Self</a:t>
            </a:r>
          </a:p>
        </p:txBody>
      </p:sp>
      <p:pic>
        <p:nvPicPr>
          <p:cNvPr id="5" name="Picture 4">
            <a:extLst>
              <a:ext uri="{FF2B5EF4-FFF2-40B4-BE49-F238E27FC236}">
                <a16:creationId xmlns:a16="http://schemas.microsoft.com/office/drawing/2014/main" id="{227E1381-7943-45DA-9095-747919F0D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556" y="645106"/>
            <a:ext cx="5260899"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1CFE6B-6C67-4DF1-B8D1-A27A418B65CA}"/>
              </a:ext>
            </a:extLst>
          </p:cNvPr>
          <p:cNvSpPr>
            <a:spLocks noGrp="1"/>
          </p:cNvSpPr>
          <p:nvPr>
            <p:ph idx="1"/>
          </p:nvPr>
        </p:nvSpPr>
        <p:spPr>
          <a:xfrm>
            <a:off x="6411684" y="2198914"/>
            <a:ext cx="5127172" cy="3670180"/>
          </a:xfrm>
        </p:spPr>
        <p:txBody>
          <a:bodyPr>
            <a:normAutofit/>
          </a:bodyPr>
          <a:lstStyle/>
          <a:p>
            <a:endParaRPr lang="en-US" dirty="0"/>
          </a:p>
          <a:p>
            <a:r>
              <a:rPr lang="en-US" b="1" dirty="0"/>
              <a:t>Self-as-Object</a:t>
            </a:r>
          </a:p>
          <a:p>
            <a:pPr lvl="1"/>
            <a:r>
              <a:rPr lang="en-US" dirty="0"/>
              <a:t>Define the self</a:t>
            </a:r>
          </a:p>
          <a:p>
            <a:pPr lvl="2"/>
            <a:r>
              <a:rPr lang="en-US" dirty="0"/>
              <a:t>Self concept</a:t>
            </a:r>
          </a:p>
          <a:p>
            <a:pPr lvl="1"/>
            <a:r>
              <a:rPr lang="en-US" dirty="0"/>
              <a:t>Relate the self to society</a:t>
            </a:r>
          </a:p>
          <a:p>
            <a:pPr lvl="2"/>
            <a:r>
              <a:rPr lang="en-US" dirty="0"/>
              <a:t>Identity</a:t>
            </a:r>
          </a:p>
          <a:p>
            <a:r>
              <a:rPr lang="en-US" b="1" dirty="0"/>
              <a:t>Self-as-Agent</a:t>
            </a:r>
          </a:p>
          <a:p>
            <a:pPr lvl="1"/>
            <a:r>
              <a:rPr lang="en-US" dirty="0"/>
              <a:t>Develop personal potential</a:t>
            </a:r>
          </a:p>
          <a:p>
            <a:pPr lvl="2"/>
            <a:r>
              <a:rPr lang="en-US" dirty="0"/>
              <a:t>Agency</a:t>
            </a:r>
          </a:p>
          <a:p>
            <a:pPr lvl="1"/>
            <a:r>
              <a:rPr lang="en-US" dirty="0"/>
              <a:t>Regulate the self</a:t>
            </a:r>
          </a:p>
          <a:p>
            <a:pPr lvl="2"/>
            <a:r>
              <a:rPr lang="en-US" dirty="0"/>
              <a:t>Self-regulation</a:t>
            </a:r>
          </a:p>
          <a:p>
            <a:endParaRPr lang="en-US" dirty="0"/>
          </a:p>
          <a:p>
            <a:endParaRPr lang="en-US" dirty="0"/>
          </a:p>
          <a:p>
            <a:endParaRPr lang="en-US"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957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D91DD17-237F-4811-BC0E-128EB1BD7C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DE42378B-2E28-4810-8421-7A473A40E3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C9AC0290-4702-4519-B0F4-C2A4688099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7B63BD2F-47BA-4CB1-B5F6-CA81957341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1240788"/>
            <a:ext cx="10916463" cy="3002027"/>
          </a:xfrm>
          <a:prstGeom prst="rect">
            <a:avLst/>
          </a:prstGeom>
        </p:spPr>
      </p:pic>
      <p:sp>
        <p:nvSpPr>
          <p:cNvPr id="2" name="Title 1">
            <a:extLst>
              <a:ext uri="{FF2B5EF4-FFF2-40B4-BE49-F238E27FC236}">
                <a16:creationId xmlns:a16="http://schemas.microsoft.com/office/drawing/2014/main" id="{7425EC36-8EB6-43BB-A437-1F070F8DD619}"/>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Questions</a:t>
            </a:r>
          </a:p>
        </p:txBody>
      </p:sp>
    </p:spTree>
    <p:extLst>
      <p:ext uri="{BB962C8B-B14F-4D97-AF65-F5344CB8AC3E}">
        <p14:creationId xmlns:p14="http://schemas.microsoft.com/office/powerpoint/2010/main" val="41284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D2BAD-EE74-44D8-86EF-C414F3A0DE97}"/>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100">
                <a:solidFill>
                  <a:schemeClr val="tx1">
                    <a:lumMod val="85000"/>
                    <a:lumOff val="15000"/>
                  </a:schemeClr>
                </a:solidFill>
              </a:rPr>
              <a:t>Six Dimensions of Psychological Well-Being – Wellness vs Illness</a:t>
            </a:r>
          </a:p>
        </p:txBody>
      </p:sp>
      <p:sp>
        <p:nvSpPr>
          <p:cNvPr id="4" name="Content Placeholder 3">
            <a:extLst>
              <a:ext uri="{FF2B5EF4-FFF2-40B4-BE49-F238E27FC236}">
                <a16:creationId xmlns:a16="http://schemas.microsoft.com/office/drawing/2014/main" id="{C2AFE1AB-B1FA-4B15-8AFD-1BD91B39AD19}"/>
              </a:ext>
            </a:extLst>
          </p:cNvPr>
          <p:cNvSpPr>
            <a:spLocks noGrp="1"/>
          </p:cNvSpPr>
          <p:nvPr>
            <p:ph idx="1"/>
          </p:nvPr>
        </p:nvSpPr>
        <p:spPr>
          <a:xfrm>
            <a:off x="8141110" y="4455621"/>
            <a:ext cx="3417990" cy="1238616"/>
          </a:xfrm>
        </p:spPr>
        <p:txBody>
          <a:bodyPr vert="horz" lIns="91440" tIns="45720" rIns="91440" bIns="45720" rtlCol="0">
            <a:normAutofit/>
          </a:bodyPr>
          <a:lstStyle/>
          <a:p>
            <a:pPr marL="0" indent="0">
              <a:buNone/>
            </a:pPr>
            <a:r>
              <a:rPr lang="en-US" cap="all" spc="200">
                <a:solidFill>
                  <a:schemeClr val="tx1">
                    <a:lumMod val="85000"/>
                    <a:lumOff val="15000"/>
                  </a:schemeClr>
                </a:solidFill>
                <a:latin typeface="+mj-lt"/>
              </a:rPr>
              <a:t>  </a:t>
            </a:r>
          </a:p>
        </p:txBody>
      </p:sp>
      <p:pic>
        <p:nvPicPr>
          <p:cNvPr id="8" name="Picture 7" descr="A screenshot of a cell phone&#10;&#10;Description generated with very high confidence">
            <a:extLst>
              <a:ext uri="{FF2B5EF4-FFF2-40B4-BE49-F238E27FC236}">
                <a16:creationId xmlns:a16="http://schemas.microsoft.com/office/drawing/2014/main" id="{67D7831C-1B52-4BAF-8F80-06D3CD1C3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670121"/>
            <a:ext cx="6912217" cy="4994076"/>
          </a:xfrm>
          <a:prstGeom prst="rect">
            <a:avLst/>
          </a:prstGeom>
        </p:spPr>
      </p:pic>
      <p:cxnSp>
        <p:nvCxnSpPr>
          <p:cNvPr id="39" name="Straight Connector 3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014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4B8E-5F56-449F-AEDE-67681492424F}"/>
              </a:ext>
            </a:extLst>
          </p:cNvPr>
          <p:cNvSpPr>
            <a:spLocks noGrp="1"/>
          </p:cNvSpPr>
          <p:nvPr>
            <p:ph type="title"/>
          </p:nvPr>
        </p:nvSpPr>
        <p:spPr/>
        <p:txBody>
          <a:bodyPr/>
          <a:lstStyle/>
          <a:p>
            <a:r>
              <a:rPr lang="en-US" dirty="0"/>
              <a:t>Self-Esteem</a:t>
            </a:r>
          </a:p>
        </p:txBody>
      </p:sp>
      <p:sp>
        <p:nvSpPr>
          <p:cNvPr id="3" name="Content Placeholder 2">
            <a:extLst>
              <a:ext uri="{FF2B5EF4-FFF2-40B4-BE49-F238E27FC236}">
                <a16:creationId xmlns:a16="http://schemas.microsoft.com/office/drawing/2014/main" id="{78489656-2DE2-4E2D-9EC4-963259DF426E}"/>
              </a:ext>
            </a:extLst>
          </p:cNvPr>
          <p:cNvSpPr>
            <a:spLocks noGrp="1"/>
          </p:cNvSpPr>
          <p:nvPr>
            <p:ph idx="1"/>
          </p:nvPr>
        </p:nvSpPr>
        <p:spPr/>
        <p:txBody>
          <a:bodyPr/>
          <a:lstStyle/>
          <a:p>
            <a:r>
              <a:rPr lang="en-US" dirty="0"/>
              <a:t>High self esteem is correlated with happiness</a:t>
            </a:r>
          </a:p>
          <a:p>
            <a:r>
              <a:rPr lang="en-US" dirty="0"/>
              <a:t>Self functioning is a cause </a:t>
            </a:r>
            <a:r>
              <a:rPr lang="en-US" dirty="0">
                <a:sym typeface="Wingdings" panose="05000000000000000000" pitchFamily="2" charset="2"/>
              </a:rPr>
              <a:t> self esteem is an effect</a:t>
            </a:r>
          </a:p>
          <a:p>
            <a:pPr lvl="1"/>
            <a:r>
              <a:rPr lang="en-US" dirty="0">
                <a:sym typeface="Wingdings" panose="05000000000000000000" pitchFamily="2" charset="2"/>
              </a:rPr>
              <a:t>Increases in self-esteem do not cause corresponding increases in achievement or productivity</a:t>
            </a:r>
          </a:p>
          <a:p>
            <a:pPr lvl="1"/>
            <a:r>
              <a:rPr lang="en-US" dirty="0">
                <a:sym typeface="Wingdings" panose="05000000000000000000" pitchFamily="2" charset="2"/>
              </a:rPr>
              <a:t>Increases in achievement and productivity cause corresponding increases in self-esteem</a:t>
            </a:r>
          </a:p>
          <a:p>
            <a:r>
              <a:rPr lang="en-US" dirty="0">
                <a:sym typeface="Wingdings" panose="05000000000000000000" pitchFamily="2" charset="2"/>
              </a:rPr>
              <a:t>Self esteem is a scorecard to report on how things are going in our lives</a:t>
            </a:r>
          </a:p>
          <a:p>
            <a:r>
              <a:rPr lang="en-US" dirty="0">
                <a:sym typeface="Wingdings" panose="05000000000000000000" pitchFamily="2" charset="2"/>
              </a:rPr>
              <a:t>Self-esteem is not a source of motivation that allows people to make life go well</a:t>
            </a:r>
          </a:p>
          <a:p>
            <a:r>
              <a:rPr lang="en-US" dirty="0">
                <a:sym typeface="Wingdings" panose="05000000000000000000" pitchFamily="2" charset="2"/>
              </a:rPr>
              <a:t>Self-esteem buffers the self against negative affectivity (i.e. depression and anxiety)</a:t>
            </a:r>
          </a:p>
          <a:p>
            <a:pPr lvl="1"/>
            <a:r>
              <a:rPr lang="en-US" dirty="0">
                <a:sym typeface="Wingdings" panose="05000000000000000000" pitchFamily="2" charset="2"/>
              </a:rPr>
              <a:t>It gets people to feel good about themselves, but does not motivate them to do anything.</a:t>
            </a:r>
          </a:p>
          <a:p>
            <a:r>
              <a:rPr lang="en-US" dirty="0">
                <a:sym typeface="Wingdings" panose="05000000000000000000" pitchFamily="2" charset="2"/>
              </a:rPr>
              <a:t>Like happiness, self-esteem is a by-product of life’s satisfactions, triumphs, and positive relationships</a:t>
            </a:r>
            <a:endParaRPr lang="en-US" dirty="0"/>
          </a:p>
        </p:txBody>
      </p:sp>
    </p:spTree>
    <p:extLst>
      <p:ext uri="{BB962C8B-B14F-4D97-AF65-F5344CB8AC3E}">
        <p14:creationId xmlns:p14="http://schemas.microsoft.com/office/powerpoint/2010/main" val="1669221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07A1-09FB-44AF-81CA-F615B7D9AEB8}"/>
              </a:ext>
            </a:extLst>
          </p:cNvPr>
          <p:cNvSpPr>
            <a:spLocks noGrp="1"/>
          </p:cNvSpPr>
          <p:nvPr>
            <p:ph type="title"/>
          </p:nvPr>
        </p:nvSpPr>
        <p:spPr/>
        <p:txBody>
          <a:bodyPr/>
          <a:lstStyle/>
          <a:p>
            <a:r>
              <a:rPr lang="en-US" dirty="0"/>
              <a:t>Self-Concept</a:t>
            </a:r>
          </a:p>
        </p:txBody>
      </p:sp>
      <p:sp>
        <p:nvSpPr>
          <p:cNvPr id="3" name="Content Placeholder 2">
            <a:extLst>
              <a:ext uri="{FF2B5EF4-FFF2-40B4-BE49-F238E27FC236}">
                <a16:creationId xmlns:a16="http://schemas.microsoft.com/office/drawing/2014/main" id="{AF79FB52-002F-4714-B83C-56F1C68001E6}"/>
              </a:ext>
            </a:extLst>
          </p:cNvPr>
          <p:cNvSpPr>
            <a:spLocks noGrp="1"/>
          </p:cNvSpPr>
          <p:nvPr>
            <p:ph idx="1"/>
          </p:nvPr>
        </p:nvSpPr>
        <p:spPr/>
        <p:txBody>
          <a:bodyPr>
            <a:normAutofit fontScale="85000" lnSpcReduction="20000"/>
          </a:bodyPr>
          <a:lstStyle/>
          <a:p>
            <a:r>
              <a:rPr lang="en-US" dirty="0"/>
              <a:t>Self-concepts are:</a:t>
            </a:r>
          </a:p>
          <a:p>
            <a:pPr lvl="1"/>
            <a:r>
              <a:rPr lang="en-US" dirty="0"/>
              <a:t>An individual’s mental representation of themselves</a:t>
            </a:r>
          </a:p>
          <a:p>
            <a:pPr lvl="1"/>
            <a:r>
              <a:rPr lang="en-US" dirty="0"/>
              <a:t>Constructed from experiences and reflections from those experiences</a:t>
            </a:r>
          </a:p>
          <a:p>
            <a:pPr lvl="1"/>
            <a:r>
              <a:rPr lang="en-US" dirty="0"/>
              <a:t>People get feedback about their personal attributes, characteristics, and preferences</a:t>
            </a:r>
          </a:p>
          <a:p>
            <a:pPr lvl="1"/>
            <a:r>
              <a:rPr lang="en-US" dirty="0"/>
              <a:t>People translate their multitude of specific experiences into a general representation of the self</a:t>
            </a:r>
          </a:p>
          <a:p>
            <a:pPr lvl="1"/>
            <a:r>
              <a:rPr lang="en-US" dirty="0"/>
              <a:t>A collection of domain specific schemas</a:t>
            </a:r>
          </a:p>
          <a:p>
            <a:pPr lvl="1"/>
            <a:r>
              <a:rPr lang="en-US" dirty="0"/>
              <a:t>The self-schemas that are involved in the definition of the self-concept are those that are most important to the person</a:t>
            </a:r>
          </a:p>
          <a:p>
            <a:r>
              <a:rPr lang="en-US" dirty="0"/>
              <a:t>Self-schemas are: </a:t>
            </a:r>
          </a:p>
          <a:p>
            <a:pPr lvl="1"/>
            <a:r>
              <a:rPr lang="en-US" dirty="0"/>
              <a:t>Cognitive generalizations about the self that are </a:t>
            </a:r>
            <a:r>
              <a:rPr lang="en-US" b="1" dirty="0"/>
              <a:t>domain specific </a:t>
            </a:r>
            <a:r>
              <a:rPr lang="en-US" dirty="0"/>
              <a:t>and learned from past experiences</a:t>
            </a:r>
          </a:p>
          <a:p>
            <a:pPr lvl="1"/>
            <a:endParaRPr lang="en-US" dirty="0"/>
          </a:p>
          <a:p>
            <a:pPr marL="201168" lvl="1" indent="0">
              <a:buNone/>
            </a:pPr>
            <a:r>
              <a:rPr lang="en-US" b="1" i="1" dirty="0"/>
              <a:t>Activity </a:t>
            </a:r>
          </a:p>
          <a:p>
            <a:pPr marL="201168" lvl="1" indent="0">
              <a:buNone/>
            </a:pPr>
            <a:r>
              <a:rPr lang="en-US" i="1" dirty="0"/>
              <a:t>With your group, please begin by defining your self concept by recounting the experiences and feedback in your life that led you to define yourself as you did in the first activity.  </a:t>
            </a:r>
          </a:p>
          <a:p>
            <a:pPr marL="201168" lvl="1" indent="0">
              <a:buNone/>
            </a:pPr>
            <a:endParaRPr lang="en-US" i="1" dirty="0"/>
          </a:p>
          <a:p>
            <a:pPr marL="201168" lvl="1" indent="0">
              <a:buNone/>
            </a:pPr>
            <a:r>
              <a:rPr lang="en-US" i="1" dirty="0"/>
              <a:t>Please also think of domain specific generalizations about yourself and the experiences and feedback you received that led you to develop these self schemas</a:t>
            </a:r>
          </a:p>
          <a:p>
            <a:pPr marL="201168" lvl="1" indent="0">
              <a:buNone/>
            </a:pPr>
            <a:endParaRPr lang="en-US" dirty="0"/>
          </a:p>
          <a:p>
            <a:pPr marL="201168" lvl="1" indent="0">
              <a:buNone/>
            </a:pPr>
            <a:endParaRPr lang="en-US" dirty="0"/>
          </a:p>
          <a:p>
            <a:pPr lvl="1"/>
            <a:endParaRPr lang="en-US" dirty="0"/>
          </a:p>
        </p:txBody>
      </p:sp>
    </p:spTree>
    <p:extLst>
      <p:ext uri="{BB962C8B-B14F-4D97-AF65-F5344CB8AC3E}">
        <p14:creationId xmlns:p14="http://schemas.microsoft.com/office/powerpoint/2010/main" val="352055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7EA0-418E-4A65-BE27-2BD9C749B0FF}"/>
              </a:ext>
            </a:extLst>
          </p:cNvPr>
          <p:cNvSpPr>
            <a:spLocks noGrp="1"/>
          </p:cNvSpPr>
          <p:nvPr>
            <p:ph type="title"/>
          </p:nvPr>
        </p:nvSpPr>
        <p:spPr/>
        <p:txBody>
          <a:bodyPr/>
          <a:lstStyle/>
          <a:p>
            <a:r>
              <a:rPr lang="en-US" dirty="0"/>
              <a:t>Motivational Properties of Self-Schemas</a:t>
            </a:r>
          </a:p>
        </p:txBody>
      </p:sp>
      <p:sp>
        <p:nvSpPr>
          <p:cNvPr id="3" name="Content Placeholder 2">
            <a:extLst>
              <a:ext uri="{FF2B5EF4-FFF2-40B4-BE49-F238E27FC236}">
                <a16:creationId xmlns:a16="http://schemas.microsoft.com/office/drawing/2014/main" id="{BFC762AB-5954-44CF-B299-3CCEBB36E58A}"/>
              </a:ext>
            </a:extLst>
          </p:cNvPr>
          <p:cNvSpPr>
            <a:spLocks noGrp="1"/>
          </p:cNvSpPr>
          <p:nvPr>
            <p:ph idx="1"/>
          </p:nvPr>
        </p:nvSpPr>
        <p:spPr/>
        <p:txBody>
          <a:bodyPr>
            <a:normAutofit lnSpcReduction="10000"/>
          </a:bodyPr>
          <a:lstStyle/>
          <a:p>
            <a:r>
              <a:rPr lang="en-US" dirty="0"/>
              <a:t>Self-schemas generate motivation in two ways:</a:t>
            </a:r>
          </a:p>
          <a:p>
            <a:pPr lvl="1"/>
            <a:r>
              <a:rPr lang="en-US" dirty="0"/>
              <a:t>Self-schemas, once formed, direct an individuals behaviour in ways that elicit feedback consistent with the established self-schema. Self-schemas direct behaviour in ways that confirm our established self-view. Inconsistent feedback produces motivational tension from the inconsistently and self-disconfirmation that leads to resistance and counter-argumentation. </a:t>
            </a:r>
          </a:p>
          <a:p>
            <a:pPr lvl="1"/>
            <a:r>
              <a:rPr lang="en-US" dirty="0"/>
              <a:t>Self-schemas generate motivation to move the present self toward a desired future self. Like the discrepancy creating process. Seeking possible selves is a goal-setting process that invites self-concept change and development, whereas seeking a consistent self-view is a verification process that preserves self-concept stability. </a:t>
            </a:r>
          </a:p>
          <a:p>
            <a:pPr lvl="1"/>
            <a:endParaRPr lang="en-US" dirty="0"/>
          </a:p>
          <a:p>
            <a:pPr lvl="1"/>
            <a:endParaRPr lang="en-US" dirty="0"/>
          </a:p>
          <a:p>
            <a:pPr marL="201168" lvl="1" indent="0">
              <a:buNone/>
            </a:pPr>
            <a:r>
              <a:rPr lang="en-US" dirty="0"/>
              <a:t>Activity </a:t>
            </a:r>
          </a:p>
          <a:p>
            <a:pPr marL="201168" lvl="1" indent="0">
              <a:buNone/>
            </a:pPr>
            <a:r>
              <a:rPr lang="en-US" dirty="0"/>
              <a:t>Please discuss aspects of your self schema that you are happy with. </a:t>
            </a:r>
          </a:p>
          <a:p>
            <a:pPr marL="201168" lvl="1" indent="0">
              <a:buNone/>
            </a:pPr>
            <a:r>
              <a:rPr lang="en-US" dirty="0"/>
              <a:t>Please discuss aspects of your self schema that you would like to improve (present vs ideal)</a:t>
            </a:r>
          </a:p>
          <a:p>
            <a:pPr lvl="1"/>
            <a:endParaRPr lang="en-US" dirty="0"/>
          </a:p>
        </p:txBody>
      </p:sp>
    </p:spTree>
    <p:extLst>
      <p:ext uri="{BB962C8B-B14F-4D97-AF65-F5344CB8AC3E}">
        <p14:creationId xmlns:p14="http://schemas.microsoft.com/office/powerpoint/2010/main" val="267029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DF248-4533-4332-900F-5013108791A0}"/>
              </a:ext>
            </a:extLst>
          </p:cNvPr>
          <p:cNvSpPr>
            <a:spLocks noGrp="1"/>
          </p:cNvSpPr>
          <p:nvPr>
            <p:ph type="title"/>
          </p:nvPr>
        </p:nvSpPr>
        <p:spPr/>
        <p:txBody>
          <a:bodyPr/>
          <a:lstStyle/>
          <a:p>
            <a:r>
              <a:rPr lang="en-US" dirty="0"/>
              <a:t>Consistent Self</a:t>
            </a:r>
          </a:p>
        </p:txBody>
      </p:sp>
      <p:sp>
        <p:nvSpPr>
          <p:cNvPr id="3" name="Content Placeholder 2">
            <a:extLst>
              <a:ext uri="{FF2B5EF4-FFF2-40B4-BE49-F238E27FC236}">
                <a16:creationId xmlns:a16="http://schemas.microsoft.com/office/drawing/2014/main" id="{AC90E294-B297-4B7D-8B1A-BE056C08F477}"/>
              </a:ext>
            </a:extLst>
          </p:cNvPr>
          <p:cNvSpPr>
            <a:spLocks noGrp="1"/>
          </p:cNvSpPr>
          <p:nvPr>
            <p:ph idx="1"/>
          </p:nvPr>
        </p:nvSpPr>
        <p:spPr/>
        <p:txBody>
          <a:bodyPr>
            <a:normAutofit fontScale="92500" lnSpcReduction="10000"/>
          </a:bodyPr>
          <a:lstStyle/>
          <a:p>
            <a:r>
              <a:rPr lang="en-US" dirty="0"/>
              <a:t>Once someone establishes a particular self-schema it becomes increasingly resistant to change. </a:t>
            </a:r>
          </a:p>
          <a:p>
            <a:r>
              <a:rPr lang="en-US" dirty="0"/>
              <a:t>People preserve a consistent self by actively seeking out information that matches their self-concept and ignoring information that contradicts their self-view. </a:t>
            </a:r>
          </a:p>
          <a:p>
            <a:r>
              <a:rPr lang="en-US" dirty="0"/>
              <a:t>Inconsistency and contradiction generate an emotional discomfort that signals that consistency needs to be restored. </a:t>
            </a:r>
          </a:p>
          <a:p>
            <a:r>
              <a:rPr lang="en-US" dirty="0"/>
              <a:t>People adopt self-presentational signs and symbols that announce who we are. </a:t>
            </a:r>
          </a:p>
          <a:p>
            <a:r>
              <a:rPr lang="en-US" dirty="0"/>
              <a:t>We choose to interact with people who confirm our self-view and avoid people who contradict our self-view – ‘selective interaction’. </a:t>
            </a:r>
          </a:p>
          <a:p>
            <a:r>
              <a:rPr lang="en-US" dirty="0"/>
              <a:t>When faced with discrepant feedback, people defend by:</a:t>
            </a:r>
          </a:p>
          <a:p>
            <a:pPr lvl="1"/>
            <a:r>
              <a:rPr lang="en-US" dirty="0"/>
              <a:t>distorting the information</a:t>
            </a:r>
          </a:p>
          <a:p>
            <a:pPr lvl="1"/>
            <a:r>
              <a:rPr lang="en-US" dirty="0"/>
              <a:t>verifying if the information is valid, trustworthy, relevant or important</a:t>
            </a:r>
          </a:p>
          <a:p>
            <a:pPr lvl="1"/>
            <a:r>
              <a:rPr lang="en-US" dirty="0"/>
              <a:t>discounting with compensatory self-inflation, self-affirmation and other behaviours to maintain their self-view</a:t>
            </a:r>
          </a:p>
        </p:txBody>
      </p:sp>
    </p:spTree>
    <p:extLst>
      <p:ext uri="{BB962C8B-B14F-4D97-AF65-F5344CB8AC3E}">
        <p14:creationId xmlns:p14="http://schemas.microsoft.com/office/powerpoint/2010/main" val="191614693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120</TotalTime>
  <Words>961</Words>
  <Application>Microsoft Office PowerPoint</Application>
  <PresentationFormat>Widescreen</PresentationFormat>
  <Paragraphs>110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Calibri Light</vt:lpstr>
      <vt:lpstr>Wingdings</vt:lpstr>
      <vt:lpstr>Retrospect</vt:lpstr>
      <vt:lpstr>Motivation and Emotion in Daily Life</vt:lpstr>
      <vt:lpstr>Discussion</vt:lpstr>
      <vt:lpstr>Two Views of the Self</vt:lpstr>
      <vt:lpstr>Questions</vt:lpstr>
      <vt:lpstr>Six Dimensions of Psychological Well-Being – Wellness vs Illness</vt:lpstr>
      <vt:lpstr>Self-Esteem</vt:lpstr>
      <vt:lpstr>Self-Concept</vt:lpstr>
      <vt:lpstr>Motivational Properties of Self-Schemas</vt:lpstr>
      <vt:lpstr>Consistent Self</vt:lpstr>
      <vt:lpstr>Self-Verification and Self-Concept Change</vt:lpstr>
      <vt:lpstr>Process Underlying Self-Verification and Self-Concept Change</vt:lpstr>
      <vt:lpstr>Self-Verification</vt:lpstr>
      <vt:lpstr>Possible Selves</vt:lpstr>
      <vt:lpstr>REVIEW – Goal Setting</vt:lpstr>
      <vt:lpstr>NOT COVERED FROM CHAPTER 9 –  Motivational Processes Underlying Dissonance</vt:lpstr>
      <vt:lpstr>Learning Check</vt:lpstr>
      <vt:lpstr>Thank you!</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and Emotion in Daily Life</dc:title>
  <dc:creator>Erik Chevrier</dc:creator>
  <cp:lastModifiedBy>Erik Chevrier</cp:lastModifiedBy>
  <cp:revision>16</cp:revision>
  <dcterms:created xsi:type="dcterms:W3CDTF">2019-03-25T04:54:00Z</dcterms:created>
  <dcterms:modified xsi:type="dcterms:W3CDTF">2019-04-10T06:40:37Z</dcterms:modified>
</cp:coreProperties>
</file>