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7" r:id="rId2"/>
    <p:sldId id="273" r:id="rId3"/>
    <p:sldId id="269" r:id="rId4"/>
    <p:sldId id="279" r:id="rId5"/>
    <p:sldId id="293" r:id="rId6"/>
    <p:sldId id="270" r:id="rId7"/>
    <p:sldId id="281" r:id="rId8"/>
    <p:sldId id="282" r:id="rId9"/>
    <p:sldId id="283" r:id="rId10"/>
    <p:sldId id="284" r:id="rId11"/>
    <p:sldId id="272" r:id="rId12"/>
    <p:sldId id="280" r:id="rId13"/>
    <p:sldId id="292" r:id="rId14"/>
    <p:sldId id="277" r:id="rId15"/>
    <p:sldId id="327" r:id="rId16"/>
    <p:sldId id="278"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304"/>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2019-04-12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4/12/2019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4/12/2019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4/12/2019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0aCf6ooTILg" TargetMode="External"/><Relationship Id="rId2" Type="http://schemas.openxmlformats.org/officeDocument/2006/relationships/hyperlink" Target="https://pressroom.toyota.com/releases/2014+toyota+corolla+integrated+marketing+campaig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Bt9uDCiYWE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uvqUIkbDyK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adsoftheworld.com/media/print/volkswagen_park_assist_technology_portaloohear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Media, Technology and Politics</a:t>
            </a:r>
          </a:p>
        </p:txBody>
      </p:sp>
      <p:sp>
        <p:nvSpPr>
          <p:cNvPr id="3" name="Subtitle 2"/>
          <p:cNvSpPr>
            <a:spLocks noGrp="1"/>
          </p:cNvSpPr>
          <p:nvPr>
            <p:ph type="subTitle" idx="1"/>
          </p:nvPr>
        </p:nvSpPr>
        <p:spPr/>
        <p:txBody>
          <a:bodyPr>
            <a:normAutofit fontScale="85000" lnSpcReduction="20000"/>
          </a:bodyPr>
          <a:lstStyle/>
          <a:p>
            <a:r>
              <a:rPr lang="en-US" dirty="0"/>
              <a:t>Encoding and decoding messages &amp; Media effects</a:t>
            </a:r>
          </a:p>
          <a:p>
            <a:r>
              <a:rPr lang="en-CA" dirty="0"/>
              <a:t>Erik Chevrier</a:t>
            </a:r>
          </a:p>
          <a:p>
            <a:r>
              <a:rPr lang="en-CA" dirty="0"/>
              <a:t>March 29, 2019</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AD3C-16CF-4648-B0BE-3CC4B10FC91D}"/>
              </a:ext>
            </a:extLst>
          </p:cNvPr>
          <p:cNvSpPr>
            <a:spLocks noGrp="1"/>
          </p:cNvSpPr>
          <p:nvPr>
            <p:ph type="title"/>
          </p:nvPr>
        </p:nvSpPr>
        <p:spPr/>
        <p:txBody>
          <a:bodyPr/>
          <a:lstStyle/>
          <a:p>
            <a:r>
              <a:rPr lang="en-US" dirty="0"/>
              <a:t>Mythology and Ideology</a:t>
            </a:r>
          </a:p>
        </p:txBody>
      </p:sp>
      <p:sp>
        <p:nvSpPr>
          <p:cNvPr id="3" name="Content Placeholder 2">
            <a:extLst>
              <a:ext uri="{FF2B5EF4-FFF2-40B4-BE49-F238E27FC236}">
                <a16:creationId xmlns:a16="http://schemas.microsoft.com/office/drawing/2014/main" id="{83EF3305-3625-4E62-A537-AFEE942FF7B5}"/>
              </a:ext>
            </a:extLst>
          </p:cNvPr>
          <p:cNvSpPr>
            <a:spLocks noGrp="1"/>
          </p:cNvSpPr>
          <p:nvPr>
            <p:ph idx="1"/>
          </p:nvPr>
        </p:nvSpPr>
        <p:spPr/>
        <p:txBody>
          <a:bodyPr>
            <a:normAutofit fontScale="92500" lnSpcReduction="20000"/>
          </a:bodyPr>
          <a:lstStyle/>
          <a:p>
            <a:r>
              <a:rPr lang="en-US" dirty="0"/>
              <a:t>Mythology is concerned with the idea that signs are never natural or neutral, but rather always attain their connotations in relation to particular histories and culture. </a:t>
            </a:r>
          </a:p>
          <a:p>
            <a:pPr lvl="1"/>
            <a:r>
              <a:rPr lang="en-US" dirty="0"/>
              <a:t>Anchorage is part of mythology</a:t>
            </a:r>
          </a:p>
          <a:p>
            <a:pPr lvl="1"/>
            <a:r>
              <a:rPr lang="en-US" dirty="0"/>
              <a:t>Barthes – Interested in the ways in which meanings reflect the social and cultural arrangements of power, and communicate unspoken understandings about how the social world works. </a:t>
            </a:r>
          </a:p>
          <a:p>
            <a:pPr lvl="2"/>
            <a:r>
              <a:rPr lang="en-US" dirty="0"/>
              <a:t>How is meaning embodied in a sign? </a:t>
            </a:r>
          </a:p>
          <a:p>
            <a:pPr lvl="1"/>
            <a:endParaRPr lang="en-US" dirty="0"/>
          </a:p>
          <a:p>
            <a:r>
              <a:rPr lang="en-US" dirty="0"/>
              <a:t>Ideology</a:t>
            </a:r>
          </a:p>
          <a:p>
            <a:pPr lvl="1"/>
            <a:r>
              <a:rPr lang="en-US" dirty="0"/>
              <a:t>Is a set of beliefs, values, ideas and feelings that shape how we understand, approach, and engage with the world around us. </a:t>
            </a:r>
          </a:p>
          <a:p>
            <a:pPr lvl="1"/>
            <a:r>
              <a:rPr lang="en-US" dirty="0"/>
              <a:t>It is always at work, it informs every action and idea in a society</a:t>
            </a:r>
          </a:p>
          <a:p>
            <a:pPr lvl="1"/>
            <a:r>
              <a:rPr lang="en-US" dirty="0"/>
              <a:t>Media texts imply a particular vision of the world. </a:t>
            </a:r>
          </a:p>
          <a:p>
            <a:pPr lvl="1"/>
            <a:r>
              <a:rPr lang="en-US" dirty="0"/>
              <a:t>Unpacking problems or obstacles</a:t>
            </a:r>
          </a:p>
          <a:p>
            <a:pPr lvl="1"/>
            <a:r>
              <a:rPr lang="en-US" dirty="0"/>
              <a:t>Reinforcing representations of social relations (gender, class, etc.)</a:t>
            </a:r>
          </a:p>
          <a:p>
            <a:pPr lvl="1"/>
            <a:r>
              <a:rPr lang="en-US" dirty="0"/>
              <a:t>Understanding priming, schemas, and controlled vs automatic processing is important</a:t>
            </a:r>
          </a:p>
          <a:p>
            <a:pPr lvl="1"/>
            <a:endParaRPr lang="en-US" dirty="0"/>
          </a:p>
          <a:p>
            <a:pPr marL="201168" lvl="1" indent="0">
              <a:buNone/>
            </a:pPr>
            <a:endParaRPr lang="en-US" dirty="0"/>
          </a:p>
        </p:txBody>
      </p:sp>
    </p:spTree>
    <p:extLst>
      <p:ext uri="{BB962C8B-B14F-4D97-AF65-F5344CB8AC3E}">
        <p14:creationId xmlns:p14="http://schemas.microsoft.com/office/powerpoint/2010/main" val="80065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Deciphering Advertisements </a:t>
            </a:r>
            <a:r>
              <a:rPr lang="en-CA" sz="1200" dirty="0"/>
              <a:t>(Jib </a:t>
            </a:r>
            <a:r>
              <a:rPr lang="en-CA" sz="1200" dirty="0" err="1"/>
              <a:t>Fowles</a:t>
            </a:r>
            <a:r>
              <a:rPr lang="en-CA" sz="1200" dirty="0"/>
              <a:t>, (1996) Deciphering Advertisements)</a:t>
            </a:r>
          </a:p>
        </p:txBody>
      </p:sp>
      <p:sp>
        <p:nvSpPr>
          <p:cNvPr id="3" name="Content Placeholder 2"/>
          <p:cNvSpPr>
            <a:spLocks noGrp="1"/>
          </p:cNvSpPr>
          <p:nvPr>
            <p:ph sz="half" idx="1"/>
          </p:nvPr>
        </p:nvSpPr>
        <p:spPr/>
        <p:txBody>
          <a:bodyPr>
            <a:normAutofit/>
          </a:bodyPr>
          <a:lstStyle/>
          <a:p>
            <a:r>
              <a:rPr lang="en-CA" dirty="0"/>
              <a:t>Context for the ad</a:t>
            </a:r>
          </a:p>
          <a:p>
            <a:pPr lvl="1"/>
            <a:r>
              <a:rPr lang="en-CA" sz="1400" dirty="0"/>
              <a:t>Product category?</a:t>
            </a:r>
          </a:p>
          <a:p>
            <a:pPr lvl="1"/>
            <a:r>
              <a:rPr lang="en-CA" sz="1400" dirty="0"/>
              <a:t>Which medium does it appear?</a:t>
            </a:r>
          </a:p>
          <a:p>
            <a:pPr lvl="1"/>
            <a:r>
              <a:rPr lang="en-CA" sz="1400" dirty="0"/>
              <a:t>Who is the intended audience?</a:t>
            </a:r>
          </a:p>
          <a:p>
            <a:pPr lvl="1"/>
            <a:endParaRPr lang="en-CA" sz="1400" dirty="0"/>
          </a:p>
          <a:p>
            <a:pPr lvl="1"/>
            <a:endParaRPr lang="en-CA" sz="1400" dirty="0"/>
          </a:p>
          <a:p>
            <a:r>
              <a:rPr lang="en-CA" dirty="0"/>
              <a:t>Implications for the ad</a:t>
            </a:r>
          </a:p>
          <a:p>
            <a:pPr lvl="1"/>
            <a:r>
              <a:rPr lang="en-CA" sz="1400" dirty="0"/>
              <a:t>What is the ad implying about relationships between people?</a:t>
            </a:r>
          </a:p>
          <a:p>
            <a:pPr lvl="1"/>
            <a:r>
              <a:rPr lang="en-CA" sz="1400" dirty="0"/>
              <a:t>What is this ad saying about identity and gender relations?</a:t>
            </a:r>
          </a:p>
          <a:p>
            <a:pPr lvl="1"/>
            <a:r>
              <a:rPr lang="en-CA" sz="1400" dirty="0"/>
              <a:t>What does the ad convey about social status?</a:t>
            </a:r>
          </a:p>
          <a:p>
            <a:pPr lvl="1"/>
            <a:r>
              <a:rPr lang="en-CA" sz="1400" dirty="0"/>
              <a:t>What kind of cultural beliefs are displayed in the ad?</a:t>
            </a:r>
          </a:p>
          <a:p>
            <a:pPr lvl="1"/>
            <a:r>
              <a:rPr lang="en-CA" sz="1400" dirty="0"/>
              <a:t>How does the ad attempt to commodify human experience?</a:t>
            </a:r>
          </a:p>
          <a:p>
            <a:pPr lvl="1"/>
            <a:endParaRPr lang="en-CA" sz="1400" dirty="0"/>
          </a:p>
        </p:txBody>
      </p:sp>
      <p:sp>
        <p:nvSpPr>
          <p:cNvPr id="5" name="Content Placeholder 4"/>
          <p:cNvSpPr>
            <a:spLocks noGrp="1"/>
          </p:cNvSpPr>
          <p:nvPr>
            <p:ph sz="half" idx="2"/>
          </p:nvPr>
        </p:nvSpPr>
        <p:spPr>
          <a:xfrm>
            <a:off x="5843588" y="1845735"/>
            <a:ext cx="5312091" cy="4023360"/>
          </a:xfrm>
        </p:spPr>
        <p:txBody>
          <a:bodyPr>
            <a:normAutofit fontScale="92500" lnSpcReduction="20000"/>
          </a:bodyPr>
          <a:lstStyle/>
          <a:p>
            <a:r>
              <a:rPr lang="en-CA" dirty="0"/>
              <a:t>Looking at the ad</a:t>
            </a:r>
          </a:p>
          <a:p>
            <a:pPr lvl="1"/>
            <a:r>
              <a:rPr lang="en-CA" sz="1400" dirty="0"/>
              <a:t>What are the aesthetic properties of the ad?</a:t>
            </a:r>
          </a:p>
          <a:p>
            <a:pPr lvl="1"/>
            <a:r>
              <a:rPr lang="en-CA" sz="1400" dirty="0"/>
              <a:t>Photograph or drawing (retouching?)</a:t>
            </a:r>
          </a:p>
          <a:p>
            <a:pPr lvl="1"/>
            <a:r>
              <a:rPr lang="en-CA" sz="1400" dirty="0"/>
              <a:t>What is in the foreground?</a:t>
            </a:r>
          </a:p>
          <a:p>
            <a:pPr lvl="1"/>
            <a:r>
              <a:rPr lang="en-CA" sz="1400" dirty="0"/>
              <a:t>What is the commodity? </a:t>
            </a:r>
          </a:p>
          <a:p>
            <a:pPr lvl="2"/>
            <a:r>
              <a:rPr lang="en-CA" sz="1000" dirty="0"/>
              <a:t>Subtract the commodity and look at the ad’s symbolic appeal</a:t>
            </a:r>
          </a:p>
          <a:p>
            <a:pPr lvl="1"/>
            <a:r>
              <a:rPr lang="en-CA" sz="1400" dirty="0"/>
              <a:t>List various elements pictured in the symbolic appeal</a:t>
            </a:r>
          </a:p>
          <a:p>
            <a:pPr lvl="1"/>
            <a:r>
              <a:rPr lang="en-CA" sz="1400" dirty="0"/>
              <a:t>What are the meanings of these symbols in relation to the intended audience?</a:t>
            </a:r>
          </a:p>
          <a:p>
            <a:pPr lvl="1"/>
            <a:r>
              <a:rPr lang="en-CA" sz="1400" dirty="0"/>
              <a:t>What are the inferred states of mind of humans in the ads?</a:t>
            </a:r>
          </a:p>
          <a:p>
            <a:pPr lvl="1"/>
            <a:r>
              <a:rPr lang="en-CA" sz="1400" dirty="0"/>
              <a:t>Where is the space in which the ad is situated?</a:t>
            </a:r>
          </a:p>
          <a:p>
            <a:pPr lvl="1"/>
            <a:r>
              <a:rPr lang="en-CA" sz="1400" dirty="0"/>
              <a:t>What is the timeframe in which the ad is situated?</a:t>
            </a:r>
          </a:p>
          <a:p>
            <a:pPr lvl="1"/>
            <a:r>
              <a:rPr lang="en-CA" sz="1400" dirty="0"/>
              <a:t>Consider the ad as a narrative, can we tell the story?</a:t>
            </a:r>
          </a:p>
          <a:p>
            <a:pPr lvl="1"/>
            <a:r>
              <a:rPr lang="en-CA" sz="1400" dirty="0"/>
              <a:t>What is missing?</a:t>
            </a:r>
          </a:p>
          <a:p>
            <a:pPr lvl="1"/>
            <a:r>
              <a:rPr lang="en-CA" sz="1400" dirty="0"/>
              <a:t>Does the symbolic appeal idealize anything? </a:t>
            </a:r>
          </a:p>
          <a:p>
            <a:pPr lvl="1"/>
            <a:r>
              <a:rPr lang="en-CA" sz="1400" dirty="0"/>
              <a:t>Imagine someone looking at the ad, what state of mind would they be in? What does the ad supplement to their state?</a:t>
            </a:r>
          </a:p>
          <a:p>
            <a:pPr lvl="1"/>
            <a:r>
              <a:rPr lang="en-CA" sz="1400" dirty="0"/>
              <a:t>Is there intertextual referents from something earlier?</a:t>
            </a:r>
          </a:p>
          <a:p>
            <a:pPr lvl="1"/>
            <a:r>
              <a:rPr lang="en-CA" sz="1400" dirty="0"/>
              <a:t>What is in frame, what is framed out?</a:t>
            </a:r>
          </a:p>
          <a:p>
            <a:pPr lvl="1"/>
            <a:endParaRPr lang="en-CA" sz="1400" dirty="0"/>
          </a:p>
          <a:p>
            <a:endParaRPr lang="en-CA" dirty="0"/>
          </a:p>
        </p:txBody>
      </p:sp>
    </p:spTree>
    <p:extLst>
      <p:ext uri="{BB962C8B-B14F-4D97-AF65-F5344CB8AC3E}">
        <p14:creationId xmlns:p14="http://schemas.microsoft.com/office/powerpoint/2010/main" val="334812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EEF-8B15-4B6C-8FD6-E8522DEE3FB2}"/>
              </a:ext>
            </a:extLst>
          </p:cNvPr>
          <p:cNvSpPr>
            <a:spLocks noGrp="1"/>
          </p:cNvSpPr>
          <p:nvPr>
            <p:ph type="title"/>
          </p:nvPr>
        </p:nvSpPr>
        <p:spPr/>
        <p:txBody>
          <a:bodyPr/>
          <a:lstStyle/>
          <a:p>
            <a:r>
              <a:rPr lang="en-US" dirty="0"/>
              <a:t>Analyzing Advertisements</a:t>
            </a:r>
          </a:p>
        </p:txBody>
      </p:sp>
      <p:sp>
        <p:nvSpPr>
          <p:cNvPr id="3" name="Content Placeholder 2">
            <a:extLst>
              <a:ext uri="{FF2B5EF4-FFF2-40B4-BE49-F238E27FC236}">
                <a16:creationId xmlns:a16="http://schemas.microsoft.com/office/drawing/2014/main" id="{2DBD54FC-880F-4405-A178-D61915E39D83}"/>
              </a:ext>
            </a:extLst>
          </p:cNvPr>
          <p:cNvSpPr>
            <a:spLocks noGrp="1"/>
          </p:cNvSpPr>
          <p:nvPr>
            <p:ph idx="1"/>
          </p:nvPr>
        </p:nvSpPr>
        <p:spPr>
          <a:xfrm>
            <a:off x="1097280" y="1845734"/>
            <a:ext cx="10058400" cy="4447910"/>
          </a:xfrm>
        </p:spPr>
        <p:txBody>
          <a:bodyPr>
            <a:normAutofit fontScale="70000" lnSpcReduction="20000"/>
          </a:bodyPr>
          <a:lstStyle/>
          <a:p>
            <a:r>
              <a:rPr lang="en-US" dirty="0"/>
              <a:t>Static Advertisements</a:t>
            </a:r>
          </a:p>
          <a:p>
            <a:pPr lvl="1"/>
            <a:r>
              <a:rPr lang="en-US" dirty="0"/>
              <a:t>Print &amp; digital</a:t>
            </a:r>
          </a:p>
          <a:p>
            <a:pPr lvl="1"/>
            <a:r>
              <a:rPr lang="en-US" dirty="0"/>
              <a:t>Are easier to analyze than motion pictures</a:t>
            </a:r>
          </a:p>
          <a:p>
            <a:pPr lvl="1"/>
            <a:r>
              <a:rPr lang="en-US" dirty="0"/>
              <a:t>Digital static ads rely on web-browser technology</a:t>
            </a:r>
          </a:p>
          <a:p>
            <a:pPr lvl="1"/>
            <a:r>
              <a:rPr lang="en-US" dirty="0">
                <a:hlinkClick r:id="rId2"/>
              </a:rPr>
              <a:t>Toyota ‘Elevate’ ad</a:t>
            </a:r>
            <a:endParaRPr lang="en-US" dirty="0"/>
          </a:p>
          <a:p>
            <a:r>
              <a:rPr lang="en-US" dirty="0"/>
              <a:t>Video Advertisements</a:t>
            </a:r>
          </a:p>
          <a:p>
            <a:pPr lvl="1"/>
            <a:r>
              <a:rPr lang="en-CA" dirty="0"/>
              <a:t>2014 Toyota Corolla Commercial: 'Style Never Goes Out of Style’</a:t>
            </a:r>
          </a:p>
          <a:p>
            <a:pPr lvl="1"/>
            <a:r>
              <a:rPr lang="en-US" dirty="0"/>
              <a:t>Television, internet, film, product placement </a:t>
            </a:r>
          </a:p>
          <a:p>
            <a:pPr lvl="1"/>
            <a:r>
              <a:rPr lang="en-US" dirty="0"/>
              <a:t>More costly</a:t>
            </a:r>
          </a:p>
          <a:p>
            <a:pPr lvl="1"/>
            <a:r>
              <a:rPr lang="en-US" dirty="0"/>
              <a:t>More complex</a:t>
            </a:r>
          </a:p>
          <a:p>
            <a:pPr lvl="2"/>
            <a:r>
              <a:rPr lang="en-US" dirty="0"/>
              <a:t>24 frames per second (24 static images)</a:t>
            </a:r>
          </a:p>
          <a:p>
            <a:pPr lvl="2"/>
            <a:r>
              <a:rPr lang="en-US" dirty="0"/>
              <a:t>Sound</a:t>
            </a:r>
          </a:p>
          <a:p>
            <a:pPr lvl="2"/>
            <a:r>
              <a:rPr lang="en-US" dirty="0"/>
              <a:t>Story</a:t>
            </a:r>
          </a:p>
          <a:p>
            <a:pPr lvl="1"/>
            <a:r>
              <a:rPr lang="en-US" dirty="0"/>
              <a:t>Breaks television ‘flow’ to stand out</a:t>
            </a:r>
          </a:p>
          <a:p>
            <a:pPr lvl="1"/>
            <a:r>
              <a:rPr lang="en-CA" dirty="0">
                <a:hlinkClick r:id="rId3"/>
              </a:rPr>
              <a:t>2014 Toyota Corolla Commercial: 'Style Never Goes Out of Style’</a:t>
            </a:r>
            <a:endParaRPr lang="en-CA" dirty="0"/>
          </a:p>
          <a:p>
            <a:r>
              <a:rPr lang="en-US" dirty="0"/>
              <a:t>Digital Advertising</a:t>
            </a:r>
          </a:p>
          <a:p>
            <a:pPr lvl="1"/>
            <a:r>
              <a:rPr lang="en-CA" dirty="0"/>
              <a:t>Interactive </a:t>
            </a:r>
          </a:p>
          <a:p>
            <a:pPr lvl="1"/>
            <a:r>
              <a:rPr lang="en-CA" dirty="0"/>
              <a:t>Static ads and videos are part of integrative campaigns</a:t>
            </a:r>
          </a:p>
          <a:p>
            <a:pPr lvl="1"/>
            <a:r>
              <a:rPr lang="en-US" dirty="0"/>
              <a:t>Video game ads</a:t>
            </a:r>
          </a:p>
          <a:p>
            <a:pPr lvl="2"/>
            <a:r>
              <a:rPr lang="en-US" dirty="0"/>
              <a:t>Branded reward tokens</a:t>
            </a:r>
          </a:p>
          <a:p>
            <a:pPr lvl="2"/>
            <a:endParaRPr lang="en-US" dirty="0"/>
          </a:p>
          <a:p>
            <a:endParaRPr lang="en-US" dirty="0"/>
          </a:p>
        </p:txBody>
      </p:sp>
    </p:spTree>
    <p:extLst>
      <p:ext uri="{BB962C8B-B14F-4D97-AF65-F5344CB8AC3E}">
        <p14:creationId xmlns:p14="http://schemas.microsoft.com/office/powerpoint/2010/main" val="135316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F4A-71A0-40FA-8768-99E494A8432B}"/>
              </a:ext>
            </a:extLst>
          </p:cNvPr>
          <p:cNvSpPr>
            <a:spLocks noGrp="1"/>
          </p:cNvSpPr>
          <p:nvPr>
            <p:ph type="title"/>
          </p:nvPr>
        </p:nvSpPr>
        <p:spPr/>
        <p:txBody>
          <a:bodyPr/>
          <a:lstStyle/>
          <a:p>
            <a:r>
              <a:rPr lang="en-US" dirty="0"/>
              <a:t>Unpacking Freedom, Gender and Ideology</a:t>
            </a:r>
          </a:p>
        </p:txBody>
      </p:sp>
      <p:sp>
        <p:nvSpPr>
          <p:cNvPr id="3" name="Content Placeholder 2">
            <a:extLst>
              <a:ext uri="{FF2B5EF4-FFF2-40B4-BE49-F238E27FC236}">
                <a16:creationId xmlns:a16="http://schemas.microsoft.com/office/drawing/2014/main" id="{1D798751-9EFE-4F0B-8B7D-321500BA2942}"/>
              </a:ext>
            </a:extLst>
          </p:cNvPr>
          <p:cNvSpPr>
            <a:spLocks noGrp="1"/>
          </p:cNvSpPr>
          <p:nvPr>
            <p:ph idx="1"/>
          </p:nvPr>
        </p:nvSpPr>
        <p:spPr/>
        <p:txBody>
          <a:bodyPr/>
          <a:lstStyle/>
          <a:p>
            <a:r>
              <a:rPr lang="en-US" dirty="0">
                <a:hlinkClick r:id="rId2"/>
              </a:rPr>
              <a:t>Kia Sportage</a:t>
            </a:r>
            <a:endParaRPr lang="en-US" dirty="0"/>
          </a:p>
        </p:txBody>
      </p:sp>
    </p:spTree>
    <p:extLst>
      <p:ext uri="{BB962C8B-B14F-4D97-AF65-F5344CB8AC3E}">
        <p14:creationId xmlns:p14="http://schemas.microsoft.com/office/powerpoint/2010/main" val="209933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hlinkClick r:id="rId2"/>
              </a:rPr>
              <a:t>Levi's – Go Forth - Video</a:t>
            </a:r>
            <a:endParaRPr lang="en-US" dirty="0"/>
          </a:p>
        </p:txBody>
      </p:sp>
      <p:pic>
        <p:nvPicPr>
          <p:cNvPr id="8" name="Content Placeholder 7"/>
          <p:cNvPicPr>
            <a:picLocks noGrp="1" noChangeAspect="1"/>
          </p:cNvPicPr>
          <p:nvPr>
            <p:ph idx="1"/>
          </p:nvPr>
        </p:nvPicPr>
        <p:blipFill>
          <a:blip r:embed="rId3"/>
          <a:stretch>
            <a:fillRect/>
          </a:stretch>
        </p:blipFill>
        <p:spPr>
          <a:xfrm>
            <a:off x="2715180" y="1860550"/>
            <a:ext cx="6822599" cy="4264124"/>
          </a:xfrm>
        </p:spPr>
      </p:pic>
    </p:spTree>
    <p:extLst>
      <p:ext uri="{BB962C8B-B14F-4D97-AF65-F5344CB8AC3E}">
        <p14:creationId xmlns:p14="http://schemas.microsoft.com/office/powerpoint/2010/main" val="172515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4537-D7DC-40F7-9DEC-F1B421445E41}"/>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93729AD9-6245-4D60-8D4A-3F5ED303201A}"/>
              </a:ext>
            </a:extLst>
          </p:cNvPr>
          <p:cNvSpPr>
            <a:spLocks noGrp="1"/>
          </p:cNvSpPr>
          <p:nvPr>
            <p:ph idx="1"/>
          </p:nvPr>
        </p:nvSpPr>
        <p:spPr/>
        <p:txBody>
          <a:bodyPr>
            <a:normAutofit fontScale="62500" lnSpcReduction="20000"/>
          </a:bodyPr>
          <a:lstStyle/>
          <a:p>
            <a:r>
              <a:rPr lang="en-US" dirty="0"/>
              <a:t>What is encoding and decoding of messages entail? What issues exist between media producers and the audience regarding encoding and decoding messages? </a:t>
            </a:r>
          </a:p>
          <a:p>
            <a:r>
              <a:rPr lang="en-US" dirty="0"/>
              <a:t>What is a content analysis? What does a content analysis evaluate? How do you conduct a content analysis? What kind of topics can you investigate with content analysis? Please define the following terms and disuses why they are important to content analysis: </a:t>
            </a:r>
            <a:r>
              <a:rPr lang="en-CA" dirty="0"/>
              <a:t>internal validity, external validity, reliability, replicability, sampling, symbols of communication, and systematic method? What are issues with content analysis? </a:t>
            </a:r>
          </a:p>
          <a:p>
            <a:r>
              <a:rPr lang="en-CA" dirty="0"/>
              <a:t>According to </a:t>
            </a:r>
            <a:r>
              <a:rPr lang="en-CA" dirty="0" err="1"/>
              <a:t>Riffe</a:t>
            </a:r>
            <a:r>
              <a:rPr lang="en-CA" dirty="0"/>
              <a:t> et al., what are advantages of content analysis? When is it useful to perform a content analysis? </a:t>
            </a:r>
          </a:p>
          <a:p>
            <a:r>
              <a:rPr lang="en-CA" dirty="0"/>
              <a:t>According to </a:t>
            </a:r>
            <a:r>
              <a:rPr lang="en-CA" dirty="0" err="1"/>
              <a:t>Riffe</a:t>
            </a:r>
            <a:r>
              <a:rPr lang="en-CA" dirty="0"/>
              <a:t> et al., what is the Centrality Model of Communication Content? Please name and describe each component of the model. </a:t>
            </a:r>
          </a:p>
          <a:p>
            <a:r>
              <a:rPr lang="en-CA" dirty="0"/>
              <a:t>What is discourse analysis? What are connotative and denotive meanings </a:t>
            </a:r>
            <a:r>
              <a:rPr lang="en-CA"/>
              <a:t>of signs? </a:t>
            </a:r>
            <a:endParaRPr lang="en-CA" dirty="0"/>
          </a:p>
          <a:p>
            <a:r>
              <a:rPr lang="en-CA" dirty="0"/>
              <a:t>According to Nesbitt-Larking, what is semiotics? What are codes and signs and what is their relationship to culture and ideology? What are icons, indexes, and symbols?</a:t>
            </a:r>
          </a:p>
          <a:p>
            <a:r>
              <a:rPr lang="en-CA" dirty="0"/>
              <a:t>Who is </a:t>
            </a:r>
            <a:r>
              <a:rPr lang="en-US" dirty="0"/>
              <a:t>Ferdinand de Saussure and what was he famous for? What is an assemblage? </a:t>
            </a:r>
            <a:r>
              <a:rPr lang="en-CA" dirty="0"/>
              <a:t>How can we derive meaning from a sign using semiotic analysis? </a:t>
            </a:r>
          </a:p>
          <a:p>
            <a:r>
              <a:rPr lang="en-CA" dirty="0"/>
              <a:t>What is the relationship between mythology and ideology? </a:t>
            </a:r>
          </a:p>
          <a:p>
            <a:r>
              <a:rPr lang="en-CA" dirty="0"/>
              <a:t>What questions can we use to decipher advertising? What are the three major categories that </a:t>
            </a:r>
            <a:r>
              <a:rPr lang="en-CA" dirty="0" err="1"/>
              <a:t>Fowels</a:t>
            </a:r>
            <a:r>
              <a:rPr lang="en-CA" dirty="0"/>
              <a:t> used to decipher advertising? </a:t>
            </a:r>
          </a:p>
          <a:p>
            <a:r>
              <a:rPr lang="en-CA" dirty="0"/>
              <a:t>According to </a:t>
            </a:r>
            <a:r>
              <a:rPr lang="en-CA" dirty="0" err="1"/>
              <a:t>Danesi</a:t>
            </a:r>
            <a:r>
              <a:rPr lang="en-CA" dirty="0"/>
              <a:t>, what is semiotics, semiosis, signs, codes and texts? What are their relations to media? What does </a:t>
            </a:r>
            <a:r>
              <a:rPr lang="en-CA" dirty="0" err="1"/>
              <a:t>Danesi</a:t>
            </a:r>
            <a:r>
              <a:rPr lang="en-CA" dirty="0"/>
              <a:t> suggest about the history of the semiotic approach? </a:t>
            </a:r>
          </a:p>
          <a:p>
            <a:pPr marL="0" indent="0">
              <a:buNone/>
            </a:pPr>
            <a:endParaRPr lang="en-CA" dirty="0"/>
          </a:p>
          <a:p>
            <a:pPr lvl="1"/>
            <a:endParaRPr lang="en-CA" dirty="0"/>
          </a:p>
          <a:p>
            <a:endParaRPr lang="en-US" dirty="0"/>
          </a:p>
          <a:p>
            <a:endParaRPr lang="en-US" dirty="0"/>
          </a:p>
        </p:txBody>
      </p:sp>
    </p:spTree>
    <p:extLst>
      <p:ext uri="{BB962C8B-B14F-4D97-AF65-F5344CB8AC3E}">
        <p14:creationId xmlns:p14="http://schemas.microsoft.com/office/powerpoint/2010/main" val="328643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Continued Next Class…</a:t>
            </a:r>
          </a:p>
        </p:txBody>
      </p:sp>
      <p:sp>
        <p:nvSpPr>
          <p:cNvPr id="6" name="Content Placeholder 5"/>
          <p:cNvSpPr>
            <a:spLocks noGrp="1"/>
          </p:cNvSpPr>
          <p:nvPr>
            <p:ph idx="1"/>
          </p:nvPr>
        </p:nvSpPr>
        <p:spPr/>
        <p:txBody>
          <a:bodyPr>
            <a:normAutofit/>
          </a:bodyPr>
          <a:lstStyle/>
          <a:p>
            <a:r>
              <a:rPr lang="en-US" sz="3600" dirty="0"/>
              <a:t>Questions or concerns?</a:t>
            </a:r>
          </a:p>
        </p:txBody>
      </p:sp>
    </p:spTree>
    <p:extLst>
      <p:ext uri="{BB962C8B-B14F-4D97-AF65-F5344CB8AC3E}">
        <p14:creationId xmlns:p14="http://schemas.microsoft.com/office/powerpoint/2010/main" val="343507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vs Decoding</a:t>
            </a:r>
          </a:p>
        </p:txBody>
      </p:sp>
      <p:sp>
        <p:nvSpPr>
          <p:cNvPr id="3" name="Content Placeholder 2"/>
          <p:cNvSpPr>
            <a:spLocks noGrp="1"/>
          </p:cNvSpPr>
          <p:nvPr>
            <p:ph idx="1"/>
          </p:nvPr>
        </p:nvSpPr>
        <p:spPr/>
        <p:txBody>
          <a:bodyPr/>
          <a:lstStyle/>
          <a:p>
            <a:r>
              <a:rPr lang="en-US" dirty="0"/>
              <a:t>To decode, we must make inferences about the encoding process:</a:t>
            </a:r>
          </a:p>
          <a:p>
            <a:pPr lvl="1"/>
            <a:r>
              <a:rPr lang="en-US" dirty="0"/>
              <a:t>Most of the time, we do not know:</a:t>
            </a:r>
          </a:p>
          <a:p>
            <a:pPr lvl="2"/>
            <a:r>
              <a:rPr lang="en-US" dirty="0"/>
              <a:t>The intensions of the encoders</a:t>
            </a:r>
          </a:p>
          <a:p>
            <a:pPr lvl="2"/>
            <a:r>
              <a:rPr lang="en-US" dirty="0"/>
              <a:t>The reason behind using certain ‘codes’ over others</a:t>
            </a:r>
          </a:p>
          <a:p>
            <a:pPr lvl="2"/>
            <a:r>
              <a:rPr lang="en-US" dirty="0"/>
              <a:t>The market/demographic research used to make the ‘codes’</a:t>
            </a:r>
          </a:p>
          <a:p>
            <a:pPr lvl="2"/>
            <a:r>
              <a:rPr lang="en-US" dirty="0"/>
              <a:t>The thought process of those who produced the ‘codes’ </a:t>
            </a:r>
          </a:p>
          <a:p>
            <a:pPr lvl="2"/>
            <a:endParaRPr lang="en-US" dirty="0"/>
          </a:p>
          <a:p>
            <a:pPr marL="201168" lvl="1" indent="0">
              <a:buNone/>
            </a:pPr>
            <a:endParaRPr lang="en-US" dirty="0"/>
          </a:p>
          <a:p>
            <a:pPr lvl="1"/>
            <a:r>
              <a:rPr lang="en-US" dirty="0"/>
              <a:t>To understand the encoding/decoding process, we should take into account: </a:t>
            </a:r>
          </a:p>
          <a:p>
            <a:pPr lvl="2"/>
            <a:r>
              <a:rPr lang="en-US" dirty="0"/>
              <a:t>Intended and unintended effects</a:t>
            </a:r>
          </a:p>
          <a:p>
            <a:pPr lvl="2"/>
            <a:r>
              <a:rPr lang="en-US" dirty="0"/>
              <a:t>Positive and negative effects</a:t>
            </a:r>
          </a:p>
          <a:p>
            <a:pPr lvl="1"/>
            <a:endParaRPr lang="en-US" dirty="0"/>
          </a:p>
        </p:txBody>
      </p:sp>
    </p:spTree>
    <p:extLst>
      <p:ext uri="{BB962C8B-B14F-4D97-AF65-F5344CB8AC3E}">
        <p14:creationId xmlns:p14="http://schemas.microsoft.com/office/powerpoint/2010/main" val="303578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Content Analysis</a:t>
            </a:r>
          </a:p>
        </p:txBody>
      </p:sp>
      <p:sp>
        <p:nvSpPr>
          <p:cNvPr id="3" name="Content Placeholder 2"/>
          <p:cNvSpPr>
            <a:spLocks noGrp="1"/>
          </p:cNvSpPr>
          <p:nvPr>
            <p:ph sz="half" idx="1"/>
          </p:nvPr>
        </p:nvSpPr>
        <p:spPr>
          <a:xfrm>
            <a:off x="1097278" y="1845733"/>
            <a:ext cx="10058401" cy="4362185"/>
          </a:xfrm>
        </p:spPr>
        <p:txBody>
          <a:bodyPr>
            <a:normAutofit fontScale="62500" lnSpcReduction="20000"/>
          </a:bodyPr>
          <a:lstStyle/>
          <a:p>
            <a:r>
              <a:rPr lang="en-CA" dirty="0"/>
              <a:t>The scientific exploration of texts in order to test inferences about the content of that text (mainly descriptive but can be paired with other inferential methods)</a:t>
            </a:r>
          </a:p>
          <a:p>
            <a:r>
              <a:rPr lang="en-CA" dirty="0"/>
              <a:t>Provides an ‘accurate’ statement of what is in the text</a:t>
            </a:r>
          </a:p>
          <a:p>
            <a:r>
              <a:rPr lang="en-CA" dirty="0"/>
              <a:t>Does not reveal the true intentions of the ‘producer’ nor explain how it will affect every individual </a:t>
            </a:r>
          </a:p>
          <a:p>
            <a:r>
              <a:rPr lang="en-CA" dirty="0"/>
              <a:t>Evaluates denotative meanings or manifest content (as opposed to latent content)</a:t>
            </a:r>
          </a:p>
          <a:p>
            <a:r>
              <a:rPr lang="en-CA" dirty="0"/>
              <a:t>While designing a content analysis experiment, you should:</a:t>
            </a:r>
          </a:p>
          <a:p>
            <a:pPr lvl="1"/>
            <a:r>
              <a:rPr lang="en-CA" dirty="0"/>
              <a:t>Devise a testable hypothesis</a:t>
            </a:r>
          </a:p>
          <a:p>
            <a:pPr lvl="1"/>
            <a:r>
              <a:rPr lang="en-CA" dirty="0"/>
              <a:t>Operationalize and code your variables</a:t>
            </a:r>
          </a:p>
          <a:p>
            <a:pPr lvl="1"/>
            <a:r>
              <a:rPr lang="en-CA" dirty="0"/>
              <a:t>Chose a method of analysis	</a:t>
            </a:r>
          </a:p>
          <a:p>
            <a:r>
              <a:rPr lang="en-CA" dirty="0"/>
              <a:t>Topics that may be investigated with content analysis: </a:t>
            </a:r>
          </a:p>
          <a:p>
            <a:pPr lvl="1"/>
            <a:r>
              <a:rPr lang="en-CA" dirty="0"/>
              <a:t>Processes, groups, issues, events		</a:t>
            </a:r>
          </a:p>
          <a:p>
            <a:r>
              <a:rPr lang="en-CA" dirty="0"/>
              <a:t>Some things to keep in mind:</a:t>
            </a:r>
          </a:p>
          <a:p>
            <a:pPr lvl="1"/>
            <a:r>
              <a:rPr lang="en-CA" dirty="0"/>
              <a:t>Internal validity</a:t>
            </a:r>
          </a:p>
          <a:p>
            <a:pPr lvl="1"/>
            <a:r>
              <a:rPr lang="en-CA" dirty="0"/>
              <a:t>External validity</a:t>
            </a:r>
          </a:p>
          <a:p>
            <a:pPr lvl="1"/>
            <a:r>
              <a:rPr lang="en-CA" dirty="0"/>
              <a:t>Reliability</a:t>
            </a:r>
          </a:p>
          <a:p>
            <a:pPr lvl="1"/>
            <a:r>
              <a:rPr lang="en-CA" dirty="0"/>
              <a:t>Replicability </a:t>
            </a:r>
          </a:p>
          <a:p>
            <a:pPr lvl="1"/>
            <a:r>
              <a:rPr lang="en-CA" dirty="0"/>
              <a:t>Sampling</a:t>
            </a:r>
          </a:p>
          <a:p>
            <a:pPr lvl="1"/>
            <a:r>
              <a:rPr lang="en-CA" dirty="0"/>
              <a:t>Systematic</a:t>
            </a:r>
          </a:p>
        </p:txBody>
      </p:sp>
    </p:spTree>
    <p:extLst>
      <p:ext uri="{BB962C8B-B14F-4D97-AF65-F5344CB8AC3E}">
        <p14:creationId xmlns:p14="http://schemas.microsoft.com/office/powerpoint/2010/main" val="109375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Content Analysis</a:t>
            </a:r>
          </a:p>
        </p:txBody>
      </p:sp>
      <p:pic>
        <p:nvPicPr>
          <p:cNvPr id="7" name="Content Placeholder 6">
            <a:extLst>
              <a:ext uri="{FF2B5EF4-FFF2-40B4-BE49-F238E27FC236}">
                <a16:creationId xmlns:a16="http://schemas.microsoft.com/office/drawing/2014/main" id="{9CA29E0B-4C4B-4A0D-B19E-DCBEFA4D323C}"/>
              </a:ext>
            </a:extLst>
          </p:cNvPr>
          <p:cNvPicPr>
            <a:picLocks noGrp="1" noChangeAspect="1"/>
          </p:cNvPicPr>
          <p:nvPr>
            <p:ph sz="half" idx="1"/>
          </p:nvPr>
        </p:nvPicPr>
        <p:blipFill>
          <a:blip r:embed="rId2"/>
          <a:stretch>
            <a:fillRect/>
          </a:stretch>
        </p:blipFill>
        <p:spPr>
          <a:xfrm>
            <a:off x="6557169" y="884039"/>
            <a:ext cx="6107905" cy="4580929"/>
          </a:xfrm>
          <a:scene3d>
            <a:camera prst="orthographicFront">
              <a:rot lat="0" lon="21599991" rev="16200000"/>
            </a:camera>
            <a:lightRig rig="threePt" dir="t"/>
          </a:scene3d>
        </p:spPr>
      </p:pic>
      <p:sp>
        <p:nvSpPr>
          <p:cNvPr id="13" name="Content Placeholder 12">
            <a:extLst>
              <a:ext uri="{FF2B5EF4-FFF2-40B4-BE49-F238E27FC236}">
                <a16:creationId xmlns:a16="http://schemas.microsoft.com/office/drawing/2014/main" id="{D30D7AF0-D72D-4D3E-89FB-75A081117EF3}"/>
              </a:ext>
            </a:extLst>
          </p:cNvPr>
          <p:cNvSpPr>
            <a:spLocks noGrp="1"/>
          </p:cNvSpPr>
          <p:nvPr>
            <p:ph sz="half" idx="2"/>
          </p:nvPr>
        </p:nvSpPr>
        <p:spPr>
          <a:xfrm>
            <a:off x="1097280" y="1931460"/>
            <a:ext cx="4937760" cy="4023360"/>
          </a:xfrm>
        </p:spPr>
        <p:txBody>
          <a:bodyPr>
            <a:normAutofit lnSpcReduction="10000"/>
          </a:bodyPr>
          <a:lstStyle/>
          <a:p>
            <a:r>
              <a:rPr lang="en-US" dirty="0"/>
              <a:t>Advantages of content analysis </a:t>
            </a:r>
            <a:r>
              <a:rPr lang="en-US" sz="1100" dirty="0"/>
              <a:t>(</a:t>
            </a:r>
            <a:r>
              <a:rPr lang="en-US" sz="1100" dirty="0" err="1"/>
              <a:t>Riffe</a:t>
            </a:r>
            <a:r>
              <a:rPr lang="en-US" sz="1100" dirty="0"/>
              <a:t>, Lacy, Fico)</a:t>
            </a:r>
            <a:r>
              <a:rPr lang="en-US" dirty="0"/>
              <a:t>:</a:t>
            </a:r>
          </a:p>
          <a:p>
            <a:pPr lvl="1"/>
            <a:r>
              <a:rPr lang="en-US" dirty="0"/>
              <a:t>Nonobtrusive, nonreactive measurement technique</a:t>
            </a:r>
          </a:p>
          <a:p>
            <a:pPr lvl="1"/>
            <a:r>
              <a:rPr lang="en-US" dirty="0"/>
              <a:t>Longitudinal study potential </a:t>
            </a:r>
          </a:p>
          <a:p>
            <a:pPr lvl="1"/>
            <a:r>
              <a:rPr lang="en-US" dirty="0"/>
              <a:t>Reduction to numbers summarizing large amounts of information</a:t>
            </a:r>
          </a:p>
          <a:p>
            <a:pPr lvl="1"/>
            <a:r>
              <a:rPr lang="en-US" dirty="0"/>
              <a:t>Unlimited applicability</a:t>
            </a:r>
          </a:p>
          <a:p>
            <a:r>
              <a:rPr lang="en-US" dirty="0"/>
              <a:t>Useful or necessary when </a:t>
            </a:r>
            <a:r>
              <a:rPr lang="en-US" sz="1100" dirty="0"/>
              <a:t>(</a:t>
            </a:r>
            <a:r>
              <a:rPr lang="en-US" sz="1100" dirty="0" err="1"/>
              <a:t>Riffe</a:t>
            </a:r>
            <a:r>
              <a:rPr lang="en-US" sz="1100" dirty="0"/>
              <a:t>, Lacy, Fico)</a:t>
            </a:r>
            <a:r>
              <a:rPr lang="en-US" dirty="0"/>
              <a:t>:</a:t>
            </a:r>
          </a:p>
          <a:p>
            <a:pPr lvl="1"/>
            <a:r>
              <a:rPr lang="en-US" dirty="0"/>
              <a:t>Data accessibility is a problem, limited to using documentary evidence</a:t>
            </a:r>
          </a:p>
          <a:p>
            <a:pPr lvl="1"/>
            <a:r>
              <a:rPr lang="en-US" dirty="0"/>
              <a:t>Communicators language use and structure is critical</a:t>
            </a:r>
          </a:p>
          <a:p>
            <a:pPr lvl="1"/>
            <a:r>
              <a:rPr lang="en-US" dirty="0"/>
              <a:t> The volume of material exceeds capacity to investigate it</a:t>
            </a:r>
          </a:p>
          <a:p>
            <a:pPr lvl="1"/>
            <a:endParaRPr lang="en-US" dirty="0"/>
          </a:p>
        </p:txBody>
      </p:sp>
    </p:spTree>
    <p:extLst>
      <p:ext uri="{BB962C8B-B14F-4D97-AF65-F5344CB8AC3E}">
        <p14:creationId xmlns:p14="http://schemas.microsoft.com/office/powerpoint/2010/main" val="353332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30F7-1870-408C-8C42-C5633CFB827D}"/>
              </a:ext>
            </a:extLst>
          </p:cNvPr>
          <p:cNvSpPr>
            <a:spLocks noGrp="1"/>
          </p:cNvSpPr>
          <p:nvPr>
            <p:ph type="title"/>
          </p:nvPr>
        </p:nvSpPr>
        <p:spPr/>
        <p:txBody>
          <a:bodyPr/>
          <a:lstStyle/>
          <a:p>
            <a:r>
              <a:rPr lang="en-US" dirty="0"/>
              <a:t>Let’s Perform a Content Analysis</a:t>
            </a:r>
          </a:p>
        </p:txBody>
      </p:sp>
      <p:sp>
        <p:nvSpPr>
          <p:cNvPr id="5" name="Content Placeholder 4">
            <a:extLst>
              <a:ext uri="{FF2B5EF4-FFF2-40B4-BE49-F238E27FC236}">
                <a16:creationId xmlns:a16="http://schemas.microsoft.com/office/drawing/2014/main" id="{D18971FE-41CE-4AD9-88FB-B871FE8DEB6E}"/>
              </a:ext>
            </a:extLst>
          </p:cNvPr>
          <p:cNvSpPr>
            <a:spLocks noGrp="1"/>
          </p:cNvSpPr>
          <p:nvPr>
            <p:ph idx="1"/>
          </p:nvPr>
        </p:nvSpPr>
        <p:spPr/>
        <p:txBody>
          <a:bodyPr/>
          <a:lstStyle/>
          <a:p>
            <a:r>
              <a:rPr lang="en-US" dirty="0"/>
              <a:t>Let’s compare the news coverage from the Toronto Sun and Toronto Star regarding their take on Carbon Tax. </a:t>
            </a:r>
          </a:p>
          <a:p>
            <a:endParaRPr lang="en-US" dirty="0"/>
          </a:p>
          <a:p>
            <a:r>
              <a:rPr lang="en-US" dirty="0"/>
              <a:t>What hypotheses can we derive? </a:t>
            </a:r>
          </a:p>
          <a:p>
            <a:r>
              <a:rPr lang="en-US" dirty="0"/>
              <a:t>What variables will we be looking at? </a:t>
            </a:r>
          </a:p>
          <a:p>
            <a:r>
              <a:rPr lang="en-US" dirty="0"/>
              <a:t>How can we measure our variables? </a:t>
            </a:r>
          </a:p>
          <a:p>
            <a:r>
              <a:rPr lang="en-US" dirty="0"/>
              <a:t>How will we analyze our data? </a:t>
            </a:r>
          </a:p>
          <a:p>
            <a:r>
              <a:rPr lang="en-US" dirty="0"/>
              <a:t>How do we make sure our results are reliable/valid? </a:t>
            </a:r>
          </a:p>
          <a:p>
            <a:r>
              <a:rPr lang="en-US" dirty="0"/>
              <a:t>How will we interpret our findings? </a:t>
            </a:r>
          </a:p>
          <a:p>
            <a:pPr marL="0" indent="0">
              <a:buNone/>
            </a:pPr>
            <a:endParaRPr lang="en-US" dirty="0"/>
          </a:p>
          <a:p>
            <a:endParaRPr lang="en-US" dirty="0"/>
          </a:p>
        </p:txBody>
      </p:sp>
    </p:spTree>
    <p:extLst>
      <p:ext uri="{BB962C8B-B14F-4D97-AF65-F5344CB8AC3E}">
        <p14:creationId xmlns:p14="http://schemas.microsoft.com/office/powerpoint/2010/main" val="82020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Discourse Analysis</a:t>
            </a:r>
          </a:p>
        </p:txBody>
      </p:sp>
      <p:sp>
        <p:nvSpPr>
          <p:cNvPr id="3" name="Content Placeholder 2"/>
          <p:cNvSpPr>
            <a:spLocks noGrp="1"/>
          </p:cNvSpPr>
          <p:nvPr>
            <p:ph sz="half" idx="1"/>
          </p:nvPr>
        </p:nvSpPr>
        <p:spPr>
          <a:xfrm>
            <a:off x="1097278" y="1845734"/>
            <a:ext cx="10058401" cy="4023360"/>
          </a:xfrm>
        </p:spPr>
        <p:txBody>
          <a:bodyPr/>
          <a:lstStyle/>
          <a:p>
            <a:r>
              <a:rPr lang="en-CA" dirty="0"/>
              <a:t>An analysis of a text that goes beyond its overt elements</a:t>
            </a:r>
          </a:p>
          <a:p>
            <a:r>
              <a:rPr lang="en-CA" dirty="0"/>
              <a:t>Semiotic analysis (we will explore this in more detail next lecture)</a:t>
            </a:r>
          </a:p>
          <a:p>
            <a:r>
              <a:rPr lang="en-CA" dirty="0"/>
              <a:t>Nesbitt-Larking </a:t>
            </a:r>
          </a:p>
          <a:p>
            <a:pPr lvl="1"/>
            <a:r>
              <a:rPr lang="en-CA" dirty="0"/>
              <a:t>Semiotic analysis of discourse is centred on the deconstruction of those codes that are invoked in the communication of meaning</a:t>
            </a:r>
          </a:p>
          <a:p>
            <a:pPr lvl="1"/>
            <a:r>
              <a:rPr lang="en-CA" dirty="0"/>
              <a:t>Codes are signs that have been culturally and ideologically organized in order to attach them to certain referents</a:t>
            </a:r>
          </a:p>
          <a:p>
            <a:pPr lvl="1"/>
            <a:r>
              <a:rPr lang="en-CA" dirty="0"/>
              <a:t>Signs come in 3 forms </a:t>
            </a:r>
          </a:p>
          <a:p>
            <a:pPr lvl="2"/>
            <a:r>
              <a:rPr lang="en-CA" dirty="0"/>
              <a:t>Icons – Resemble objects to which they refer</a:t>
            </a:r>
          </a:p>
          <a:p>
            <a:pPr lvl="2"/>
            <a:r>
              <a:rPr lang="en-CA" dirty="0"/>
              <a:t>Indexes – Signs that are immediately implied in their referent</a:t>
            </a:r>
          </a:p>
          <a:p>
            <a:pPr lvl="2"/>
            <a:r>
              <a:rPr lang="en-CA" dirty="0"/>
              <a:t>Symbols –  Bear no obvious resemblance to their referents but come to be associated to them</a:t>
            </a:r>
          </a:p>
          <a:p>
            <a:pPr marL="201168" lvl="1" indent="0">
              <a:buNone/>
            </a:pPr>
            <a:endParaRPr lang="en-CA" dirty="0"/>
          </a:p>
          <a:p>
            <a:pPr marL="201168" lvl="1" indent="0">
              <a:buNone/>
            </a:pPr>
            <a:endParaRPr lang="en-CA" dirty="0"/>
          </a:p>
        </p:txBody>
      </p:sp>
      <p:pic>
        <p:nvPicPr>
          <p:cNvPr id="5" name="Picture 4"/>
          <p:cNvPicPr>
            <a:picLocks noChangeAspect="1"/>
          </p:cNvPicPr>
          <p:nvPr/>
        </p:nvPicPr>
        <p:blipFill>
          <a:blip r:embed="rId2"/>
          <a:stretch>
            <a:fillRect/>
          </a:stretch>
        </p:blipFill>
        <p:spPr>
          <a:xfrm>
            <a:off x="1307307" y="5448803"/>
            <a:ext cx="2521744" cy="840581"/>
          </a:xfrm>
          <a:prstGeom prst="rect">
            <a:avLst/>
          </a:prstGeom>
        </p:spPr>
      </p:pic>
    </p:spTree>
    <p:extLst>
      <p:ext uri="{BB962C8B-B14F-4D97-AF65-F5344CB8AC3E}">
        <p14:creationId xmlns:p14="http://schemas.microsoft.com/office/powerpoint/2010/main" val="294273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38F2-B01E-4C9D-915F-B165B37E63CB}"/>
              </a:ext>
            </a:extLst>
          </p:cNvPr>
          <p:cNvSpPr>
            <a:spLocks noGrp="1"/>
          </p:cNvSpPr>
          <p:nvPr>
            <p:ph type="title"/>
          </p:nvPr>
        </p:nvSpPr>
        <p:spPr/>
        <p:txBody>
          <a:bodyPr/>
          <a:lstStyle/>
          <a:p>
            <a:r>
              <a:rPr lang="en-US" dirty="0"/>
              <a:t>Semiotics</a:t>
            </a:r>
          </a:p>
        </p:txBody>
      </p:sp>
      <p:sp>
        <p:nvSpPr>
          <p:cNvPr id="3" name="Content Placeholder 2">
            <a:extLst>
              <a:ext uri="{FF2B5EF4-FFF2-40B4-BE49-F238E27FC236}">
                <a16:creationId xmlns:a16="http://schemas.microsoft.com/office/drawing/2014/main" id="{DA891BB5-3F7A-4E5A-98E2-9A1A293E54E6}"/>
              </a:ext>
            </a:extLst>
          </p:cNvPr>
          <p:cNvSpPr>
            <a:spLocks noGrp="1"/>
          </p:cNvSpPr>
          <p:nvPr>
            <p:ph idx="1"/>
          </p:nvPr>
        </p:nvSpPr>
        <p:spPr/>
        <p:txBody>
          <a:bodyPr/>
          <a:lstStyle/>
          <a:p>
            <a:r>
              <a:rPr lang="en-US" dirty="0"/>
              <a:t>Semiotics:</a:t>
            </a:r>
          </a:p>
          <a:p>
            <a:pPr lvl="1"/>
            <a:r>
              <a:rPr lang="en-US" dirty="0"/>
              <a:t>Is an analytic method that complements context and medium specificity, by focusing on broad cultural processes by which meaning is produced and communicated across a range of cultural forms. </a:t>
            </a:r>
          </a:p>
          <a:p>
            <a:pPr lvl="1"/>
            <a:r>
              <a:rPr lang="en-US" dirty="0"/>
              <a:t>Is the study of how meaning is produced and reproduced within a society</a:t>
            </a:r>
          </a:p>
          <a:p>
            <a:pPr lvl="1"/>
            <a:r>
              <a:rPr lang="en-US" dirty="0"/>
              <a:t>Provides us with powerful tools for analyzing media as well as helping us gain some distance from everyday practices of communication of meaning, so that we can look at them, with new eyes and understand them in new ways. </a:t>
            </a:r>
          </a:p>
          <a:p>
            <a:pPr lvl="1"/>
            <a:r>
              <a:rPr lang="en-US" dirty="0"/>
              <a:t>Involves ‘unnatural tasks’ (</a:t>
            </a:r>
            <a:r>
              <a:rPr lang="en-US" dirty="0" err="1"/>
              <a:t>Bignell</a:t>
            </a:r>
            <a:r>
              <a:rPr lang="en-US" dirty="0"/>
              <a:t>, 1997) such as abstracting the ad from its environment, and then breaking it down into constituent parts (signs), working out what they mean and how they’re organized, then trying to determine potential ambiguities or alternative readings. </a:t>
            </a:r>
          </a:p>
          <a:p>
            <a:pPr lvl="1"/>
            <a:endParaRPr lang="en-US" dirty="0"/>
          </a:p>
        </p:txBody>
      </p:sp>
    </p:spTree>
    <p:extLst>
      <p:ext uri="{BB962C8B-B14F-4D97-AF65-F5344CB8AC3E}">
        <p14:creationId xmlns:p14="http://schemas.microsoft.com/office/powerpoint/2010/main" val="87392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528B4-6DA3-4629-8946-BCA4D7DCEADD}"/>
              </a:ext>
            </a:extLst>
          </p:cNvPr>
          <p:cNvPicPr>
            <a:picLocks noChangeAspect="1"/>
          </p:cNvPicPr>
          <p:nvPr/>
        </p:nvPicPr>
        <p:blipFill>
          <a:blip r:embed="rId2"/>
          <a:stretch>
            <a:fillRect/>
          </a:stretch>
        </p:blipFill>
        <p:spPr>
          <a:xfrm>
            <a:off x="7350942" y="4466170"/>
            <a:ext cx="4572235" cy="1828894"/>
          </a:xfrm>
          <a:prstGeom prst="rect">
            <a:avLst/>
          </a:prstGeom>
        </p:spPr>
      </p:pic>
      <p:sp>
        <p:nvSpPr>
          <p:cNvPr id="2" name="Title 1">
            <a:extLst>
              <a:ext uri="{FF2B5EF4-FFF2-40B4-BE49-F238E27FC236}">
                <a16:creationId xmlns:a16="http://schemas.microsoft.com/office/drawing/2014/main" id="{F6F829A8-4468-41EB-8A3F-A71472E44763}"/>
              </a:ext>
            </a:extLst>
          </p:cNvPr>
          <p:cNvSpPr>
            <a:spLocks noGrp="1"/>
          </p:cNvSpPr>
          <p:nvPr>
            <p:ph type="title"/>
          </p:nvPr>
        </p:nvSpPr>
        <p:spPr>
          <a:xfrm>
            <a:off x="1097280" y="286603"/>
            <a:ext cx="10058400" cy="1450757"/>
          </a:xfrm>
        </p:spPr>
        <p:txBody>
          <a:bodyPr/>
          <a:lstStyle/>
          <a:p>
            <a:r>
              <a:rPr lang="en-US" dirty="0"/>
              <a:t>Semiotics</a:t>
            </a:r>
          </a:p>
        </p:txBody>
      </p:sp>
      <p:sp>
        <p:nvSpPr>
          <p:cNvPr id="3" name="Content Placeholder 2">
            <a:extLst>
              <a:ext uri="{FF2B5EF4-FFF2-40B4-BE49-F238E27FC236}">
                <a16:creationId xmlns:a16="http://schemas.microsoft.com/office/drawing/2014/main" id="{9B7AB3AA-E927-405A-A25E-F9AA9695F8F3}"/>
              </a:ext>
            </a:extLst>
          </p:cNvPr>
          <p:cNvSpPr>
            <a:spLocks noGrp="1"/>
          </p:cNvSpPr>
          <p:nvPr>
            <p:ph idx="1"/>
          </p:nvPr>
        </p:nvSpPr>
        <p:spPr>
          <a:xfrm>
            <a:off x="1097280" y="1845734"/>
            <a:ext cx="10058400" cy="4326466"/>
          </a:xfrm>
        </p:spPr>
        <p:txBody>
          <a:bodyPr>
            <a:normAutofit lnSpcReduction="10000"/>
          </a:bodyPr>
          <a:lstStyle/>
          <a:p>
            <a:r>
              <a:rPr lang="en-US" dirty="0"/>
              <a:t>Sign – Most basic discrete unit of meaning </a:t>
            </a:r>
          </a:p>
          <a:p>
            <a:pPr lvl="1"/>
            <a:r>
              <a:rPr lang="en-US" dirty="0"/>
              <a:t>Word, colour, sound, set of lines, shapes, </a:t>
            </a:r>
          </a:p>
          <a:p>
            <a:pPr lvl="1"/>
            <a:r>
              <a:rPr lang="en-US" dirty="0"/>
              <a:t>Like atoms, we can dissect individual units</a:t>
            </a:r>
          </a:p>
          <a:p>
            <a:r>
              <a:rPr lang="en-US" dirty="0"/>
              <a:t>Assemblages – Collections of signs (that carry meaning)</a:t>
            </a:r>
          </a:p>
          <a:p>
            <a:pPr lvl="1"/>
            <a:r>
              <a:rPr lang="en-US" dirty="0"/>
              <a:t>Texts</a:t>
            </a:r>
          </a:p>
          <a:p>
            <a:r>
              <a:rPr lang="en-US" dirty="0"/>
              <a:t>Ferdinand de Saussure – Understand power and flexibility of language as a social construction through which meaning is organized. </a:t>
            </a:r>
          </a:p>
          <a:p>
            <a:pPr lvl="1"/>
            <a:r>
              <a:rPr lang="en-US" dirty="0"/>
              <a:t>Language is a structure that allows for flexibility and consistency. </a:t>
            </a:r>
          </a:p>
          <a:p>
            <a:pPr lvl="1"/>
            <a:r>
              <a:rPr lang="en-US" dirty="0"/>
              <a:t>Meaning between signifier and signified is arbitrary </a:t>
            </a:r>
          </a:p>
          <a:p>
            <a:pPr lvl="2"/>
            <a:r>
              <a:rPr lang="en-US" dirty="0"/>
              <a:t>(flexible and consistent)</a:t>
            </a:r>
          </a:p>
          <a:p>
            <a:pPr lvl="1"/>
            <a:r>
              <a:rPr lang="en-US" dirty="0"/>
              <a:t>Meaning is produced through cultural conventions</a:t>
            </a:r>
          </a:p>
          <a:p>
            <a:pPr lvl="1"/>
            <a:r>
              <a:rPr lang="en-US" dirty="0"/>
              <a:t>Langue – Giant system of grammar and vocabulary</a:t>
            </a:r>
          </a:p>
          <a:p>
            <a:pPr lvl="1"/>
            <a:r>
              <a:rPr lang="en-US" dirty="0"/>
              <a:t>Parole – Grammar and vocabulary can be manipulated </a:t>
            </a:r>
          </a:p>
        </p:txBody>
      </p:sp>
    </p:spTree>
    <p:extLst>
      <p:ext uri="{BB962C8B-B14F-4D97-AF65-F5344CB8AC3E}">
        <p14:creationId xmlns:p14="http://schemas.microsoft.com/office/powerpoint/2010/main" val="18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5251-118E-425E-B821-51D8D449F0D1}"/>
              </a:ext>
            </a:extLst>
          </p:cNvPr>
          <p:cNvSpPr>
            <a:spLocks noGrp="1"/>
          </p:cNvSpPr>
          <p:nvPr>
            <p:ph type="title"/>
          </p:nvPr>
        </p:nvSpPr>
        <p:spPr>
          <a:xfrm>
            <a:off x="1097280" y="286603"/>
            <a:ext cx="10058400" cy="1450757"/>
          </a:xfrm>
        </p:spPr>
        <p:txBody>
          <a:bodyPr/>
          <a:lstStyle/>
          <a:p>
            <a:r>
              <a:rPr lang="en-US" dirty="0"/>
              <a:t>Analyzing the Meaning of Signs and Symbols</a:t>
            </a:r>
          </a:p>
        </p:txBody>
      </p:sp>
      <p:sp>
        <p:nvSpPr>
          <p:cNvPr id="3" name="Content Placeholder 2">
            <a:extLst>
              <a:ext uri="{FF2B5EF4-FFF2-40B4-BE49-F238E27FC236}">
                <a16:creationId xmlns:a16="http://schemas.microsoft.com/office/drawing/2014/main" id="{8F6AEAFA-E133-45B5-9F03-7F6D4410071F}"/>
              </a:ext>
            </a:extLst>
          </p:cNvPr>
          <p:cNvSpPr>
            <a:spLocks noGrp="1"/>
          </p:cNvSpPr>
          <p:nvPr>
            <p:ph idx="1"/>
          </p:nvPr>
        </p:nvSpPr>
        <p:spPr>
          <a:xfrm>
            <a:off x="1097280" y="1845733"/>
            <a:ext cx="10058400" cy="4330947"/>
          </a:xfrm>
        </p:spPr>
        <p:txBody>
          <a:bodyPr>
            <a:normAutofit fontScale="85000" lnSpcReduction="20000"/>
          </a:bodyPr>
          <a:lstStyle/>
          <a:p>
            <a:r>
              <a:rPr lang="en-US" dirty="0" err="1"/>
              <a:t>Bignell</a:t>
            </a:r>
            <a:r>
              <a:rPr lang="en-US" dirty="0"/>
              <a:t> (1997) </a:t>
            </a:r>
          </a:p>
          <a:p>
            <a:r>
              <a:rPr lang="en-US" dirty="0"/>
              <a:t>Break down ads into constituent signs and coherent signs</a:t>
            </a:r>
          </a:p>
          <a:p>
            <a:pPr lvl="1"/>
            <a:r>
              <a:rPr lang="en-US" dirty="0"/>
              <a:t>Parts vs sum of parts vs complete whole</a:t>
            </a:r>
          </a:p>
          <a:p>
            <a:r>
              <a:rPr lang="en-US" dirty="0"/>
              <a:t>Denotative meaning of a sign</a:t>
            </a:r>
          </a:p>
          <a:p>
            <a:pPr lvl="1"/>
            <a:r>
              <a:rPr lang="en-US" dirty="0"/>
              <a:t>Obvious, literal meaning of the sign</a:t>
            </a:r>
          </a:p>
          <a:p>
            <a:r>
              <a:rPr lang="en-US" dirty="0"/>
              <a:t>Connotative meaning of a sign</a:t>
            </a:r>
          </a:p>
          <a:p>
            <a:pPr lvl="1"/>
            <a:r>
              <a:rPr lang="en-US" dirty="0"/>
              <a:t>Symbolic, seemingly secondary, more metaphorical meanings</a:t>
            </a:r>
          </a:p>
          <a:p>
            <a:pPr lvl="1"/>
            <a:r>
              <a:rPr lang="en-US" dirty="0"/>
              <a:t>More socially conditioned</a:t>
            </a:r>
          </a:p>
          <a:p>
            <a:r>
              <a:rPr lang="en-US" dirty="0"/>
              <a:t>Anchorage </a:t>
            </a:r>
          </a:p>
          <a:p>
            <a:pPr lvl="1"/>
            <a:r>
              <a:rPr lang="en-US" dirty="0"/>
              <a:t>Barthes – Use of captions or slogans in order to lock down (anchor) one possible meaning out of the many offered by the images</a:t>
            </a:r>
          </a:p>
          <a:p>
            <a:pPr lvl="2"/>
            <a:r>
              <a:rPr lang="en-US" dirty="0"/>
              <a:t>Words, logos, etc. </a:t>
            </a:r>
          </a:p>
          <a:p>
            <a:pPr lvl="2"/>
            <a:endParaRPr lang="en-US" dirty="0"/>
          </a:p>
          <a:p>
            <a:pPr marL="201168" lvl="1" indent="0">
              <a:buNone/>
            </a:pPr>
            <a:r>
              <a:rPr lang="en-US" dirty="0">
                <a:hlinkClick r:id="rId2"/>
              </a:rPr>
              <a:t>Volkswagen ad – Portaloo Hearse </a:t>
            </a:r>
            <a:endParaRPr lang="en-US" dirty="0"/>
          </a:p>
          <a:p>
            <a:pPr marL="201168" lvl="1" indent="0">
              <a:buNone/>
            </a:pPr>
            <a:endParaRPr lang="en-US" dirty="0"/>
          </a:p>
          <a:p>
            <a:pPr marL="201168" lvl="1" indent="0">
              <a:buNone/>
            </a:pPr>
            <a:r>
              <a:rPr lang="en-US" dirty="0"/>
              <a:t>Meanings of signs and symbols are not natural – they are constructed, not universal, not eternal and arbitrary. </a:t>
            </a:r>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BA667D74-F9E5-485B-B112-59154B5DE411}"/>
              </a:ext>
            </a:extLst>
          </p:cNvPr>
          <p:cNvPicPr>
            <a:picLocks noChangeAspect="1"/>
          </p:cNvPicPr>
          <p:nvPr/>
        </p:nvPicPr>
        <p:blipFill>
          <a:blip r:embed="rId3"/>
          <a:stretch>
            <a:fillRect/>
          </a:stretch>
        </p:blipFill>
        <p:spPr>
          <a:xfrm>
            <a:off x="10506439" y="4329952"/>
            <a:ext cx="1298481" cy="1846729"/>
          </a:xfrm>
          <a:prstGeom prst="rect">
            <a:avLst/>
          </a:prstGeom>
        </p:spPr>
      </p:pic>
    </p:spTree>
    <p:extLst>
      <p:ext uri="{BB962C8B-B14F-4D97-AF65-F5344CB8AC3E}">
        <p14:creationId xmlns:p14="http://schemas.microsoft.com/office/powerpoint/2010/main" val="31516498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1623</Words>
  <Application>Microsoft Office PowerPoint</Application>
  <PresentationFormat>Widescreen</PresentationFormat>
  <Paragraphs>180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Calibri Light</vt:lpstr>
      <vt:lpstr>Retrospect</vt:lpstr>
      <vt:lpstr>Media, Technology and Politics</vt:lpstr>
      <vt:lpstr>Encoding vs Decoding</vt:lpstr>
      <vt:lpstr>Content Analysis</vt:lpstr>
      <vt:lpstr>Content Analysis</vt:lpstr>
      <vt:lpstr>Let’s Perform a Content Analysis</vt:lpstr>
      <vt:lpstr>Discourse Analysis</vt:lpstr>
      <vt:lpstr>Semiotics</vt:lpstr>
      <vt:lpstr>Semiotics</vt:lpstr>
      <vt:lpstr>Analyzing the Meaning of Signs and Symbols</vt:lpstr>
      <vt:lpstr>Mythology and Ideology</vt:lpstr>
      <vt:lpstr>Deciphering Advertisements (Jib Fowles, (1996) Deciphering Advertisements)</vt:lpstr>
      <vt:lpstr>Analyzing Advertisements</vt:lpstr>
      <vt:lpstr>Unpacking Freedom, Gender and Ideology</vt:lpstr>
      <vt:lpstr>Levi's – Go Forth - Video</vt:lpstr>
      <vt:lpstr>Learning Check</vt:lpstr>
      <vt:lpstr>To Be Continued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Technology and Politics</dc:title>
  <dc:creator>Erik Chevrier</dc:creator>
  <cp:lastModifiedBy>Erik Chevrier</cp:lastModifiedBy>
  <cp:revision>12</cp:revision>
  <dcterms:created xsi:type="dcterms:W3CDTF">2019-03-29T04:40:47Z</dcterms:created>
  <dcterms:modified xsi:type="dcterms:W3CDTF">2019-04-12T06:32:20Z</dcterms:modified>
</cp:coreProperties>
</file>