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02" r:id="rId3"/>
    <p:sldId id="303" r:id="rId4"/>
    <p:sldId id="300" r:id="rId5"/>
    <p:sldId id="287" r:id="rId6"/>
    <p:sldId id="288" r:id="rId7"/>
    <p:sldId id="289" r:id="rId8"/>
    <p:sldId id="290" r:id="rId9"/>
    <p:sldId id="291" r:id="rId10"/>
    <p:sldId id="293" r:id="rId11"/>
    <p:sldId id="294" r:id="rId12"/>
    <p:sldId id="328" r:id="rId13"/>
    <p:sldId id="292" r:id="rId14"/>
    <p:sldId id="296" r:id="rId15"/>
    <p:sldId id="297" r:id="rId16"/>
    <p:sldId id="298" r:id="rId17"/>
    <p:sldId id="299" r:id="rId18"/>
    <p:sldId id="301" r:id="rId19"/>
    <p:sldId id="286" r:id="rId20"/>
    <p:sldId id="274" r:id="rId21"/>
    <p:sldId id="32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2019-03-11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2019-03-11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2019-03-11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2019-03-11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Goal Setting and Goal Striving</a:t>
            </a:r>
          </a:p>
          <a:p>
            <a:r>
              <a:rPr lang="en-CA" dirty="0"/>
              <a:t> march 4</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C6779D71-E1A9-4D26-BBC1-232C14E2AA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058933"/>
            <a:ext cx="6912217" cy="4216452"/>
          </a:xfrm>
          <a:prstGeom prst="rect">
            <a:avLst/>
          </a:prstGeom>
        </p:spPr>
      </p:pic>
      <p:sp>
        <p:nvSpPr>
          <p:cNvPr id="2" name="Title 1">
            <a:extLst>
              <a:ext uri="{FF2B5EF4-FFF2-40B4-BE49-F238E27FC236}">
                <a16:creationId xmlns:a16="http://schemas.microsoft.com/office/drawing/2014/main" id="{03720848-92AF-4573-B845-F15FEBB1CF2E}"/>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a:solidFill>
                  <a:schemeClr val="tx1">
                    <a:lumMod val="85000"/>
                    <a:lumOff val="15000"/>
                  </a:schemeClr>
                </a:solidFill>
              </a:rPr>
              <a:t>Goal Setting</a:t>
            </a:r>
          </a:p>
        </p:txBody>
      </p:sp>
    </p:spTree>
    <p:extLst>
      <p:ext uri="{BB962C8B-B14F-4D97-AF65-F5344CB8AC3E}">
        <p14:creationId xmlns:p14="http://schemas.microsoft.com/office/powerpoint/2010/main" val="2390859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2FE4BE0E-92EE-4978-B633-E25A14095A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266299"/>
            <a:ext cx="6912217" cy="3801719"/>
          </a:xfrm>
          <a:prstGeom prst="rect">
            <a:avLst/>
          </a:prstGeom>
        </p:spPr>
      </p:pic>
      <p:sp>
        <p:nvSpPr>
          <p:cNvPr id="2" name="Title 1">
            <a:extLst>
              <a:ext uri="{FF2B5EF4-FFF2-40B4-BE49-F238E27FC236}">
                <a16:creationId xmlns:a16="http://schemas.microsoft.com/office/drawing/2014/main" id="{12BB10B0-5A84-4516-B707-782E54C8FC7C}"/>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a:solidFill>
                  <a:schemeClr val="tx1">
                    <a:lumMod val="85000"/>
                    <a:lumOff val="15000"/>
                  </a:schemeClr>
                </a:solidFill>
              </a:rPr>
              <a:t>Review – Flow</a:t>
            </a:r>
          </a:p>
        </p:txBody>
      </p:sp>
    </p:spTree>
    <p:extLst>
      <p:ext uri="{BB962C8B-B14F-4D97-AF65-F5344CB8AC3E}">
        <p14:creationId xmlns:p14="http://schemas.microsoft.com/office/powerpoint/2010/main" val="165792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generated with high confidence">
            <a:extLst>
              <a:ext uri="{FF2B5EF4-FFF2-40B4-BE49-F238E27FC236}">
                <a16:creationId xmlns:a16="http://schemas.microsoft.com/office/drawing/2014/main" id="{C1F9A3EB-D094-40B3-B6C8-0AD6BD840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356" y="1745987"/>
            <a:ext cx="10337292" cy="3359619"/>
          </a:xfrm>
          <a:prstGeom prst="rect">
            <a:avLst/>
          </a:prstGeom>
        </p:spPr>
      </p:pic>
    </p:spTree>
    <p:extLst>
      <p:ext uri="{BB962C8B-B14F-4D97-AF65-F5344CB8AC3E}">
        <p14:creationId xmlns:p14="http://schemas.microsoft.com/office/powerpoint/2010/main" val="978843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3EE4FDA2-FDA0-471E-8077-5B9FFCD039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292220"/>
            <a:ext cx="6912217" cy="3749877"/>
          </a:xfrm>
          <a:prstGeom prst="rect">
            <a:avLst/>
          </a:prstGeom>
        </p:spPr>
      </p:pic>
      <p:sp>
        <p:nvSpPr>
          <p:cNvPr id="2" name="Title 1">
            <a:extLst>
              <a:ext uri="{FF2B5EF4-FFF2-40B4-BE49-F238E27FC236}">
                <a16:creationId xmlns:a16="http://schemas.microsoft.com/office/drawing/2014/main" id="{90B96E8E-621E-4579-9852-929C904A1F70}"/>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dirty="0">
                <a:solidFill>
                  <a:schemeClr val="tx1">
                    <a:lumMod val="85000"/>
                    <a:lumOff val="15000"/>
                  </a:schemeClr>
                </a:solidFill>
              </a:rPr>
              <a:t>Goal Setting</a:t>
            </a:r>
          </a:p>
        </p:txBody>
      </p:sp>
    </p:spTree>
    <p:extLst>
      <p:ext uri="{BB962C8B-B14F-4D97-AF65-F5344CB8AC3E}">
        <p14:creationId xmlns:p14="http://schemas.microsoft.com/office/powerpoint/2010/main" val="110715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08CA-433E-4C81-8EA1-E180DFC2685E}"/>
              </a:ext>
            </a:extLst>
          </p:cNvPr>
          <p:cNvSpPr>
            <a:spLocks noGrp="1"/>
          </p:cNvSpPr>
          <p:nvPr>
            <p:ph type="title"/>
          </p:nvPr>
        </p:nvSpPr>
        <p:spPr/>
        <p:txBody>
          <a:bodyPr/>
          <a:lstStyle/>
          <a:p>
            <a:r>
              <a:rPr lang="en-US" dirty="0"/>
              <a:t>Criticisms</a:t>
            </a:r>
          </a:p>
        </p:txBody>
      </p:sp>
      <p:sp>
        <p:nvSpPr>
          <p:cNvPr id="3" name="Content Placeholder 2">
            <a:extLst>
              <a:ext uri="{FF2B5EF4-FFF2-40B4-BE49-F238E27FC236}">
                <a16:creationId xmlns:a16="http://schemas.microsoft.com/office/drawing/2014/main" id="{56A1B4B4-6AE9-4D5E-B93D-E81A3DFF8C2F}"/>
              </a:ext>
            </a:extLst>
          </p:cNvPr>
          <p:cNvSpPr>
            <a:spLocks noGrp="1"/>
          </p:cNvSpPr>
          <p:nvPr>
            <p:ph idx="1"/>
          </p:nvPr>
        </p:nvSpPr>
        <p:spPr/>
        <p:txBody>
          <a:bodyPr/>
          <a:lstStyle/>
          <a:p>
            <a:r>
              <a:rPr lang="en-US" dirty="0"/>
              <a:t>Goal setting works best when the tasks are relatively uninteresting and require a straightforward procedure. Goal setting provides motivation for a task that cannot be internally generated. For inherently interesting tasks, motivation is derived internally.</a:t>
            </a:r>
          </a:p>
          <a:p>
            <a:r>
              <a:rPr lang="en-US" dirty="0"/>
              <a:t>People rarely pursue one goal at a time and instead pursue goals that sometimes conflict with one another. The goal-setting process directs attention to specific tasks. </a:t>
            </a:r>
          </a:p>
          <a:p>
            <a:r>
              <a:rPr lang="en-US" dirty="0"/>
              <a:t>A pitfall for setting goals is that it can generate extrinsic motivating factors if they involve controlling, pressure inducing, and can undermine creativity. </a:t>
            </a:r>
          </a:p>
          <a:p>
            <a:endParaRPr lang="en-US" dirty="0"/>
          </a:p>
        </p:txBody>
      </p:sp>
    </p:spTree>
    <p:extLst>
      <p:ext uri="{BB962C8B-B14F-4D97-AF65-F5344CB8AC3E}">
        <p14:creationId xmlns:p14="http://schemas.microsoft.com/office/powerpoint/2010/main" val="1112345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C00A-042D-4A2F-A96F-B9709FD1D0FA}"/>
              </a:ext>
            </a:extLst>
          </p:cNvPr>
          <p:cNvSpPr>
            <a:spLocks noGrp="1"/>
          </p:cNvSpPr>
          <p:nvPr>
            <p:ph type="title"/>
          </p:nvPr>
        </p:nvSpPr>
        <p:spPr/>
        <p:txBody>
          <a:bodyPr/>
          <a:lstStyle/>
          <a:p>
            <a:r>
              <a:rPr lang="en-US" dirty="0"/>
              <a:t>Long-term Goals</a:t>
            </a:r>
          </a:p>
        </p:txBody>
      </p:sp>
      <p:sp>
        <p:nvSpPr>
          <p:cNvPr id="3" name="Content Placeholder 2">
            <a:extLst>
              <a:ext uri="{FF2B5EF4-FFF2-40B4-BE49-F238E27FC236}">
                <a16:creationId xmlns:a16="http://schemas.microsoft.com/office/drawing/2014/main" id="{33E0EAFA-DCD5-408C-B152-651096F52901}"/>
              </a:ext>
            </a:extLst>
          </p:cNvPr>
          <p:cNvSpPr>
            <a:spLocks noGrp="1"/>
          </p:cNvSpPr>
          <p:nvPr>
            <p:ph idx="1"/>
          </p:nvPr>
        </p:nvSpPr>
        <p:spPr/>
        <p:txBody>
          <a:bodyPr/>
          <a:lstStyle/>
          <a:p>
            <a:r>
              <a:rPr lang="en-US" dirty="0"/>
              <a:t>Goals can be short-term, long-term or a combination of successive short-term goals that amount to a long-term goal. </a:t>
            </a:r>
          </a:p>
          <a:p>
            <a:r>
              <a:rPr lang="en-US" dirty="0"/>
              <a:t>Goal proximity affects persistence and intrinsic motivation. </a:t>
            </a:r>
          </a:p>
          <a:p>
            <a:pPr lvl="1"/>
            <a:r>
              <a:rPr lang="en-US" dirty="0"/>
              <a:t>Short-term goals provide more opportunities for feedback and reinforcement.</a:t>
            </a:r>
          </a:p>
          <a:p>
            <a:pPr lvl="1"/>
            <a:r>
              <a:rPr lang="en-US" dirty="0"/>
              <a:t>On uninteresting tasks, short-term goals provide more opportunities for positive feedback.</a:t>
            </a:r>
          </a:p>
          <a:p>
            <a:pPr lvl="1"/>
            <a:r>
              <a:rPr lang="en-US" dirty="0"/>
              <a:t>On interesting tasks, long-term goals facilitate intrinsic motivation. </a:t>
            </a:r>
          </a:p>
          <a:p>
            <a:pPr lvl="1"/>
            <a:endParaRPr lang="en-US" dirty="0"/>
          </a:p>
        </p:txBody>
      </p:sp>
    </p:spTree>
    <p:extLst>
      <p:ext uri="{BB962C8B-B14F-4D97-AF65-F5344CB8AC3E}">
        <p14:creationId xmlns:p14="http://schemas.microsoft.com/office/powerpoint/2010/main" val="242209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E5B40-6FBB-4911-99C7-8AEA41380EAF}"/>
              </a:ext>
            </a:extLst>
          </p:cNvPr>
          <p:cNvSpPr>
            <a:spLocks noGrp="1"/>
          </p:cNvSpPr>
          <p:nvPr>
            <p:ph type="title"/>
          </p:nvPr>
        </p:nvSpPr>
        <p:spPr/>
        <p:txBody>
          <a:bodyPr/>
          <a:lstStyle/>
          <a:p>
            <a:r>
              <a:rPr lang="en-US" dirty="0"/>
              <a:t>Mental Simulations &amp; Implementation</a:t>
            </a:r>
          </a:p>
        </p:txBody>
      </p:sp>
      <p:sp>
        <p:nvSpPr>
          <p:cNvPr id="3" name="Content Placeholder 2">
            <a:extLst>
              <a:ext uri="{FF2B5EF4-FFF2-40B4-BE49-F238E27FC236}">
                <a16:creationId xmlns:a16="http://schemas.microsoft.com/office/drawing/2014/main" id="{7C4F17C4-6975-45FC-9A7F-2ECC8FA188D7}"/>
              </a:ext>
            </a:extLst>
          </p:cNvPr>
          <p:cNvSpPr>
            <a:spLocks noGrp="1"/>
          </p:cNvSpPr>
          <p:nvPr>
            <p:ph idx="1"/>
          </p:nvPr>
        </p:nvSpPr>
        <p:spPr>
          <a:xfrm>
            <a:off x="1097280" y="1845733"/>
            <a:ext cx="10058400" cy="4424437"/>
          </a:xfrm>
        </p:spPr>
        <p:txBody>
          <a:bodyPr>
            <a:normAutofit fontScale="92500" lnSpcReduction="10000"/>
          </a:bodyPr>
          <a:lstStyle/>
          <a:p>
            <a:r>
              <a:rPr lang="en-US" dirty="0"/>
              <a:t>To facilitate action, people need to mentally simulate the goal striving PROCESS – the means by which they will accomplish the end task. </a:t>
            </a:r>
          </a:p>
          <a:p>
            <a:r>
              <a:rPr lang="en-US" dirty="0"/>
              <a:t>To implement a goal, people need to create if-then plans. They need to:</a:t>
            </a:r>
          </a:p>
          <a:p>
            <a:pPr lvl="1"/>
            <a:r>
              <a:rPr lang="en-US" dirty="0"/>
              <a:t>Set a goal (a goal intention) – What you want</a:t>
            </a:r>
          </a:p>
          <a:p>
            <a:pPr lvl="1"/>
            <a:r>
              <a:rPr lang="en-US" dirty="0"/>
              <a:t>Set a plan (implementation intention) – How/when/where one will achieve the goal. </a:t>
            </a:r>
          </a:p>
          <a:p>
            <a:pPr lvl="1"/>
            <a:endParaRPr lang="en-US" dirty="0"/>
          </a:p>
          <a:p>
            <a:pPr lvl="1"/>
            <a:r>
              <a:rPr lang="en-US" dirty="0"/>
              <a:t>To form an implantation intention, one must: </a:t>
            </a:r>
          </a:p>
          <a:p>
            <a:pPr lvl="2"/>
            <a:r>
              <a:rPr lang="en-US" dirty="0"/>
              <a:t>Identify a response that will promote goal attainment</a:t>
            </a:r>
          </a:p>
          <a:p>
            <a:pPr lvl="2"/>
            <a:r>
              <a:rPr lang="en-US" dirty="0"/>
              <a:t>Anticipate suitable occasions to implement that response</a:t>
            </a:r>
          </a:p>
          <a:p>
            <a:pPr lvl="2"/>
            <a:endParaRPr lang="en-US" dirty="0"/>
          </a:p>
          <a:p>
            <a:pPr lvl="2"/>
            <a:r>
              <a:rPr lang="en-US" dirty="0"/>
              <a:t>One needs to form a mental link between the critical situation and the goal-directed action. When strong links are formed, the behaviour can occur instantly and automatically. </a:t>
            </a:r>
          </a:p>
          <a:p>
            <a:pPr lvl="2"/>
            <a:endParaRPr lang="en-US" dirty="0"/>
          </a:p>
          <a:p>
            <a:pPr lvl="2"/>
            <a:r>
              <a:rPr lang="en-US" dirty="0"/>
              <a:t>Proper goal implementation involves:</a:t>
            </a:r>
          </a:p>
          <a:p>
            <a:pPr lvl="3"/>
            <a:r>
              <a:rPr lang="en-US" dirty="0"/>
              <a:t>Getting started</a:t>
            </a:r>
          </a:p>
          <a:p>
            <a:pPr lvl="3"/>
            <a:r>
              <a:rPr lang="en-US" dirty="0"/>
              <a:t>Staying on track</a:t>
            </a:r>
          </a:p>
          <a:p>
            <a:pPr lvl="3"/>
            <a:r>
              <a:rPr lang="en-US" dirty="0"/>
              <a:t>Resuming</a:t>
            </a:r>
          </a:p>
        </p:txBody>
      </p:sp>
    </p:spTree>
    <p:extLst>
      <p:ext uri="{BB962C8B-B14F-4D97-AF65-F5344CB8AC3E}">
        <p14:creationId xmlns:p14="http://schemas.microsoft.com/office/powerpoint/2010/main" val="109159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F578B9D7-D360-4660-BD61-1687AB0823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1102135"/>
            <a:ext cx="6912217" cy="4130048"/>
          </a:xfrm>
          <a:prstGeom prst="rect">
            <a:avLst/>
          </a:prstGeom>
        </p:spPr>
      </p:pic>
      <p:sp>
        <p:nvSpPr>
          <p:cNvPr id="2" name="Title 1">
            <a:extLst>
              <a:ext uri="{FF2B5EF4-FFF2-40B4-BE49-F238E27FC236}">
                <a16:creationId xmlns:a16="http://schemas.microsoft.com/office/drawing/2014/main" id="{25156A93-19A3-4EFD-AB50-1125BFFF2125}"/>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100" dirty="0">
                <a:solidFill>
                  <a:schemeClr val="tx1">
                    <a:lumMod val="85000"/>
                    <a:lumOff val="15000"/>
                  </a:schemeClr>
                </a:solidFill>
              </a:rPr>
              <a:t>Goal Disengagement</a:t>
            </a:r>
          </a:p>
        </p:txBody>
      </p:sp>
    </p:spTree>
    <p:extLst>
      <p:ext uri="{BB962C8B-B14F-4D97-AF65-F5344CB8AC3E}">
        <p14:creationId xmlns:p14="http://schemas.microsoft.com/office/powerpoint/2010/main" val="2659509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612B-2EE9-4E3F-AA86-9015FB5BB78F}"/>
              </a:ext>
            </a:extLst>
          </p:cNvPr>
          <p:cNvSpPr>
            <a:spLocks noGrp="1"/>
          </p:cNvSpPr>
          <p:nvPr>
            <p:ph type="title"/>
          </p:nvPr>
        </p:nvSpPr>
        <p:spPr/>
        <p:txBody>
          <a:bodyPr/>
          <a:lstStyle/>
          <a:p>
            <a:r>
              <a:rPr lang="en-US" dirty="0"/>
              <a:t>Goal Setting and Goal Striving Activity</a:t>
            </a:r>
          </a:p>
        </p:txBody>
      </p:sp>
      <p:sp>
        <p:nvSpPr>
          <p:cNvPr id="3" name="Content Placeholder 2">
            <a:extLst>
              <a:ext uri="{FF2B5EF4-FFF2-40B4-BE49-F238E27FC236}">
                <a16:creationId xmlns:a16="http://schemas.microsoft.com/office/drawing/2014/main" id="{077736D6-D168-431E-916D-5BA856750152}"/>
              </a:ext>
            </a:extLst>
          </p:cNvPr>
          <p:cNvSpPr>
            <a:spLocks noGrp="1"/>
          </p:cNvSpPr>
          <p:nvPr>
            <p:ph idx="1"/>
          </p:nvPr>
        </p:nvSpPr>
        <p:spPr/>
        <p:txBody>
          <a:bodyPr/>
          <a:lstStyle/>
          <a:p>
            <a:r>
              <a:rPr lang="en-US" dirty="0"/>
              <a:t>1 – Identity the objective to be accomplished</a:t>
            </a:r>
          </a:p>
          <a:p>
            <a:r>
              <a:rPr lang="en-US" dirty="0"/>
              <a:t>2 – Define the goal difficulty</a:t>
            </a:r>
          </a:p>
          <a:p>
            <a:r>
              <a:rPr lang="en-US" dirty="0"/>
              <a:t>3 – Clarify goal specificity</a:t>
            </a:r>
          </a:p>
          <a:p>
            <a:r>
              <a:rPr lang="en-US" dirty="0"/>
              <a:t>4 – Ask why you are pursuing this goal</a:t>
            </a:r>
          </a:p>
          <a:p>
            <a:r>
              <a:rPr lang="en-US" dirty="0"/>
              <a:t>5 – Specifically, how will your performance be measured?</a:t>
            </a:r>
          </a:p>
          <a:p>
            <a:r>
              <a:rPr lang="en-US" dirty="0"/>
              <a:t>6 – Identify goal-attainment strategies.</a:t>
            </a:r>
          </a:p>
          <a:p>
            <a:r>
              <a:rPr lang="en-US" dirty="0"/>
              <a:t>7 – Crete if-then implementation intentions</a:t>
            </a:r>
          </a:p>
          <a:p>
            <a:r>
              <a:rPr lang="en-US" dirty="0"/>
              <a:t>8 – Make performance feedback </a:t>
            </a:r>
            <a:r>
              <a:rPr lang="en-US"/>
              <a:t>continuously available</a:t>
            </a:r>
          </a:p>
        </p:txBody>
      </p:sp>
    </p:spTree>
    <p:extLst>
      <p:ext uri="{BB962C8B-B14F-4D97-AF65-F5344CB8AC3E}">
        <p14:creationId xmlns:p14="http://schemas.microsoft.com/office/powerpoint/2010/main" val="3256788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p:txBody>
      </p:sp>
    </p:spTree>
    <p:extLst>
      <p:ext uri="{BB962C8B-B14F-4D97-AF65-F5344CB8AC3E}">
        <p14:creationId xmlns:p14="http://schemas.microsoft.com/office/powerpoint/2010/main" val="242282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4205-6520-4AF9-8593-3EFE6F07E1C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F9E01C8-61E7-46E9-AD0D-6F9283D72393}"/>
              </a:ext>
            </a:extLst>
          </p:cNvPr>
          <p:cNvSpPr>
            <a:spLocks noGrp="1"/>
          </p:cNvSpPr>
          <p:nvPr>
            <p:ph idx="1"/>
          </p:nvPr>
        </p:nvSpPr>
        <p:spPr/>
        <p:txBody>
          <a:bodyPr>
            <a:normAutofit/>
          </a:bodyPr>
          <a:lstStyle/>
          <a:p>
            <a:r>
              <a:rPr lang="en-US" dirty="0"/>
              <a:t>Think of a goal you would like to accomplish.</a:t>
            </a:r>
          </a:p>
          <a:p>
            <a:r>
              <a:rPr lang="en-US" dirty="0"/>
              <a:t>Why do you want to achieve that goal?</a:t>
            </a:r>
          </a:p>
          <a:p>
            <a:pPr lvl="1"/>
            <a:r>
              <a:rPr lang="en-US" dirty="0"/>
              <a:t>Internal factors? External factors? </a:t>
            </a:r>
          </a:p>
          <a:p>
            <a:r>
              <a:rPr lang="en-US" dirty="0"/>
              <a:t>Where are you currently in relation to achieving that goal? </a:t>
            </a:r>
          </a:p>
          <a:p>
            <a:pPr lvl="1"/>
            <a:r>
              <a:rPr lang="en-US" dirty="0"/>
              <a:t>Where are you now? Where do you ideally want to be? </a:t>
            </a:r>
          </a:p>
          <a:p>
            <a:r>
              <a:rPr lang="en-US" dirty="0"/>
              <a:t>How do you plan to achieve that goal? </a:t>
            </a:r>
          </a:p>
          <a:p>
            <a:pPr lvl="1"/>
            <a:r>
              <a:rPr lang="en-US" dirty="0"/>
              <a:t>Is your plan specific or general? </a:t>
            </a:r>
          </a:p>
          <a:p>
            <a:r>
              <a:rPr lang="en-US" dirty="0"/>
              <a:t>How easy or difficult will it be for you to achieve that goal?</a:t>
            </a:r>
          </a:p>
          <a:p>
            <a:r>
              <a:rPr lang="en-US" dirty="0"/>
              <a:t>How will you know that you achieved that goal?</a:t>
            </a:r>
          </a:p>
          <a:p>
            <a:pPr lvl="1"/>
            <a:r>
              <a:rPr lang="en-US" dirty="0"/>
              <a:t>What types of feedback do you intend to receive? </a:t>
            </a:r>
          </a:p>
          <a:p>
            <a:endParaRPr lang="en-US" dirty="0"/>
          </a:p>
          <a:p>
            <a:endParaRPr lang="en-US" dirty="0"/>
          </a:p>
        </p:txBody>
      </p:sp>
    </p:spTree>
    <p:extLst>
      <p:ext uri="{BB962C8B-B14F-4D97-AF65-F5344CB8AC3E}">
        <p14:creationId xmlns:p14="http://schemas.microsoft.com/office/powerpoint/2010/main" val="4037111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a:t>
            </a:r>
            <a:r>
              <a:rPr lang="en-CA"/>
              <a:t>(2018) </a:t>
            </a:r>
            <a:r>
              <a:rPr lang="en-CA" dirty="0"/>
              <a:t>Understanding Motivation and Emotion</a:t>
            </a:r>
            <a:r>
              <a:rPr lang="en-CA"/>
              <a:t>, 7</a:t>
            </a:r>
            <a:r>
              <a:rPr lang="en-CA" baseline="30000"/>
              <a:t>th</a:t>
            </a:r>
            <a:r>
              <a:rPr lang="en-CA"/>
              <a:t> </a:t>
            </a:r>
            <a:r>
              <a:rPr lang="en-CA" dirty="0"/>
              <a:t>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758B-BA8B-47F3-90A8-34F3B6781981}"/>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935AEFEB-C62F-4937-887C-334260B94E2F}"/>
              </a:ext>
            </a:extLst>
          </p:cNvPr>
          <p:cNvSpPr>
            <a:spLocks noGrp="1"/>
          </p:cNvSpPr>
          <p:nvPr>
            <p:ph idx="1"/>
          </p:nvPr>
        </p:nvSpPr>
        <p:spPr/>
        <p:txBody>
          <a:bodyPr>
            <a:normAutofit fontScale="85000" lnSpcReduction="20000"/>
          </a:bodyPr>
          <a:lstStyle/>
          <a:p>
            <a:r>
              <a:rPr lang="en-US" dirty="0"/>
              <a:t>What are cognitive springs to action? How do they motivate behaviour? </a:t>
            </a:r>
          </a:p>
          <a:p>
            <a:r>
              <a:rPr lang="en-US" dirty="0"/>
              <a:t>What is a plan? Who invented contemporary cognitive study of motivation? </a:t>
            </a:r>
          </a:p>
          <a:p>
            <a:r>
              <a:rPr lang="en-US" dirty="0"/>
              <a:t>How can motivation be generated by the discrepancy (incongruity) between people’s perceived present state and ideal state of behaviour, environmental objects and events? How does discrepancy relate to emotions and feelings? What are the two types of discrepancies identified by Reeve? What is corrective motivation? How does it function? What is the TOTE model? </a:t>
            </a:r>
          </a:p>
          <a:p>
            <a:r>
              <a:rPr lang="en-US" dirty="0"/>
              <a:t>What are goals? What are benefits of having goals? Summarize the goal-setting process. (Figure 8.3, p. 191)? What does Reeve suggest about long-term goal setting? Where do goals come from?</a:t>
            </a:r>
          </a:p>
          <a:p>
            <a:r>
              <a:rPr lang="en-US" dirty="0"/>
              <a:t>What is goal-performance discrepancy? How does goal difficulty, goal specificity, and goal congruence (concordant) affect goal-performance discrepancies? What role does feedback play in making goal setting effective? What are some criticisms of goal setting? </a:t>
            </a:r>
          </a:p>
          <a:p>
            <a:r>
              <a:rPr lang="en-US" dirty="0"/>
              <a:t>What is goal striving? What are mental simulations? What are implementation intentions? How do they function? What are the three self-regulation problems inherent in goal striving? How do they function?  </a:t>
            </a:r>
          </a:p>
          <a:p>
            <a:r>
              <a:rPr lang="en-US" dirty="0"/>
              <a:t>How can people disengage from a goal without experiencing psychological distress? What are different patterns of goal disengagement and what effects do they have on well-being? </a:t>
            </a:r>
          </a:p>
        </p:txBody>
      </p:sp>
    </p:spTree>
    <p:extLst>
      <p:ext uri="{BB962C8B-B14F-4D97-AF65-F5344CB8AC3E}">
        <p14:creationId xmlns:p14="http://schemas.microsoft.com/office/powerpoint/2010/main" val="152124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612B-2EE9-4E3F-AA86-9015FB5BB78F}"/>
              </a:ext>
            </a:extLst>
          </p:cNvPr>
          <p:cNvSpPr>
            <a:spLocks noGrp="1"/>
          </p:cNvSpPr>
          <p:nvPr>
            <p:ph type="title"/>
          </p:nvPr>
        </p:nvSpPr>
        <p:spPr/>
        <p:txBody>
          <a:bodyPr/>
          <a:lstStyle/>
          <a:p>
            <a:r>
              <a:rPr lang="en-US" dirty="0"/>
              <a:t>Goal Setting and Goal Striving Activity</a:t>
            </a:r>
          </a:p>
        </p:txBody>
      </p:sp>
      <p:sp>
        <p:nvSpPr>
          <p:cNvPr id="3" name="Content Placeholder 2">
            <a:extLst>
              <a:ext uri="{FF2B5EF4-FFF2-40B4-BE49-F238E27FC236}">
                <a16:creationId xmlns:a16="http://schemas.microsoft.com/office/drawing/2014/main" id="{077736D6-D168-431E-916D-5BA856750152}"/>
              </a:ext>
            </a:extLst>
          </p:cNvPr>
          <p:cNvSpPr>
            <a:spLocks noGrp="1"/>
          </p:cNvSpPr>
          <p:nvPr>
            <p:ph idx="1"/>
          </p:nvPr>
        </p:nvSpPr>
        <p:spPr/>
        <p:txBody>
          <a:bodyPr/>
          <a:lstStyle/>
          <a:p>
            <a:r>
              <a:rPr lang="en-US" dirty="0"/>
              <a:t>1 – Identity the objective to be accomplished</a:t>
            </a:r>
          </a:p>
          <a:p>
            <a:r>
              <a:rPr lang="en-US" dirty="0"/>
              <a:t>2 – Define the goal difficulty</a:t>
            </a:r>
          </a:p>
          <a:p>
            <a:r>
              <a:rPr lang="en-US" dirty="0"/>
              <a:t>3 – Clarify goal specificity</a:t>
            </a:r>
          </a:p>
          <a:p>
            <a:r>
              <a:rPr lang="en-US" dirty="0"/>
              <a:t>4 – Ask why you are pursuing this goal</a:t>
            </a:r>
          </a:p>
          <a:p>
            <a:r>
              <a:rPr lang="en-US" dirty="0"/>
              <a:t>5 – Specifically, how will your performance be measured?</a:t>
            </a:r>
          </a:p>
          <a:p>
            <a:r>
              <a:rPr lang="en-US" dirty="0"/>
              <a:t>6 – Identify goal-attainment strategies.</a:t>
            </a:r>
          </a:p>
          <a:p>
            <a:r>
              <a:rPr lang="en-US" dirty="0"/>
              <a:t>7 – Crete if-then implementation intentions</a:t>
            </a:r>
          </a:p>
          <a:p>
            <a:r>
              <a:rPr lang="en-US" dirty="0"/>
              <a:t>8 – Make performance feedback </a:t>
            </a:r>
            <a:r>
              <a:rPr lang="en-US"/>
              <a:t>continuously available</a:t>
            </a:r>
          </a:p>
        </p:txBody>
      </p:sp>
    </p:spTree>
    <p:extLst>
      <p:ext uri="{BB962C8B-B14F-4D97-AF65-F5344CB8AC3E}">
        <p14:creationId xmlns:p14="http://schemas.microsoft.com/office/powerpoint/2010/main" val="9768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68D06-9B4B-4E00-9AFE-1A7D7CDEB299}"/>
              </a:ext>
            </a:extLst>
          </p:cNvPr>
          <p:cNvSpPr>
            <a:spLocks noGrp="1"/>
          </p:cNvSpPr>
          <p:nvPr>
            <p:ph type="title"/>
          </p:nvPr>
        </p:nvSpPr>
        <p:spPr/>
        <p:txBody>
          <a:bodyPr/>
          <a:lstStyle/>
          <a:p>
            <a:r>
              <a:rPr lang="en-US" dirty="0"/>
              <a:t>Where do Goals Come From</a:t>
            </a:r>
          </a:p>
        </p:txBody>
      </p:sp>
      <p:sp>
        <p:nvSpPr>
          <p:cNvPr id="3" name="Content Placeholder 2">
            <a:extLst>
              <a:ext uri="{FF2B5EF4-FFF2-40B4-BE49-F238E27FC236}">
                <a16:creationId xmlns:a16="http://schemas.microsoft.com/office/drawing/2014/main" id="{7A99FDC5-B0EA-4012-9766-FB94BFB2EACA}"/>
              </a:ext>
            </a:extLst>
          </p:cNvPr>
          <p:cNvSpPr>
            <a:spLocks noGrp="1"/>
          </p:cNvSpPr>
          <p:nvPr>
            <p:ph idx="1"/>
          </p:nvPr>
        </p:nvSpPr>
        <p:spPr/>
        <p:txBody>
          <a:bodyPr/>
          <a:lstStyle/>
          <a:p>
            <a:r>
              <a:rPr lang="en-US" dirty="0"/>
              <a:t>Goals come from:</a:t>
            </a:r>
          </a:p>
          <a:p>
            <a:pPr lvl="1"/>
            <a:r>
              <a:rPr lang="en-US" dirty="0"/>
              <a:t>Others (other assigned goals)</a:t>
            </a:r>
          </a:p>
          <a:p>
            <a:pPr lvl="1"/>
            <a:r>
              <a:rPr lang="en-US" dirty="0"/>
              <a:t>Self-generated</a:t>
            </a:r>
          </a:p>
          <a:p>
            <a:pPr lvl="2"/>
            <a:r>
              <a:rPr lang="en-US" dirty="0"/>
              <a:t>Our thinking</a:t>
            </a:r>
          </a:p>
          <a:p>
            <a:pPr lvl="2"/>
            <a:r>
              <a:rPr lang="en-US" dirty="0"/>
              <a:t>Valuing</a:t>
            </a:r>
          </a:p>
          <a:p>
            <a:pPr lvl="2"/>
            <a:r>
              <a:rPr lang="en-US" dirty="0"/>
              <a:t>Personality traits</a:t>
            </a:r>
          </a:p>
          <a:p>
            <a:pPr lvl="2"/>
            <a:r>
              <a:rPr lang="en-US" dirty="0"/>
              <a:t>Biological needs</a:t>
            </a:r>
          </a:p>
          <a:p>
            <a:pPr lvl="2"/>
            <a:r>
              <a:rPr lang="en-US" dirty="0"/>
              <a:t>Environmental incentives</a:t>
            </a:r>
          </a:p>
          <a:p>
            <a:pPr lvl="1"/>
            <a:endParaRPr lang="en-US" dirty="0"/>
          </a:p>
        </p:txBody>
      </p:sp>
    </p:spTree>
    <p:extLst>
      <p:ext uri="{BB962C8B-B14F-4D97-AF65-F5344CB8AC3E}">
        <p14:creationId xmlns:p14="http://schemas.microsoft.com/office/powerpoint/2010/main" val="211362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0E19-87B2-4F62-99A9-5F98DFFFB26A}"/>
              </a:ext>
            </a:extLst>
          </p:cNvPr>
          <p:cNvSpPr>
            <a:spLocks noGrp="1"/>
          </p:cNvSpPr>
          <p:nvPr>
            <p:ph type="title"/>
          </p:nvPr>
        </p:nvSpPr>
        <p:spPr/>
        <p:txBody>
          <a:bodyPr/>
          <a:lstStyle/>
          <a:p>
            <a:r>
              <a:rPr lang="en-US" dirty="0"/>
              <a:t>Plans of Action</a:t>
            </a:r>
          </a:p>
        </p:txBody>
      </p:sp>
      <p:sp>
        <p:nvSpPr>
          <p:cNvPr id="3" name="Content Placeholder 2">
            <a:extLst>
              <a:ext uri="{FF2B5EF4-FFF2-40B4-BE49-F238E27FC236}">
                <a16:creationId xmlns:a16="http://schemas.microsoft.com/office/drawing/2014/main" id="{16AD4C65-1A7C-43F1-82C2-055A0D0918C7}"/>
              </a:ext>
            </a:extLst>
          </p:cNvPr>
          <p:cNvSpPr>
            <a:spLocks noGrp="1"/>
          </p:cNvSpPr>
          <p:nvPr>
            <p:ph idx="1"/>
          </p:nvPr>
        </p:nvSpPr>
        <p:spPr/>
        <p:txBody>
          <a:bodyPr>
            <a:normAutofit lnSpcReduction="10000"/>
          </a:bodyPr>
          <a:lstStyle/>
          <a:p>
            <a:r>
              <a:rPr lang="en-US" dirty="0"/>
              <a:t>Pioneers of cognitive study of motivation:</a:t>
            </a:r>
          </a:p>
          <a:p>
            <a:pPr lvl="1"/>
            <a:r>
              <a:rPr lang="en-US" dirty="0"/>
              <a:t>George Miller</a:t>
            </a:r>
          </a:p>
          <a:p>
            <a:pPr lvl="1"/>
            <a:r>
              <a:rPr lang="en-US" dirty="0"/>
              <a:t>Eugene </a:t>
            </a:r>
            <a:r>
              <a:rPr lang="en-US" dirty="0" err="1"/>
              <a:t>Galanter</a:t>
            </a:r>
            <a:endParaRPr lang="en-US" dirty="0"/>
          </a:p>
          <a:p>
            <a:pPr lvl="1"/>
            <a:r>
              <a:rPr lang="en-US" dirty="0"/>
              <a:t>Karl </a:t>
            </a:r>
            <a:r>
              <a:rPr lang="en-US" dirty="0" err="1"/>
              <a:t>Pribram</a:t>
            </a:r>
            <a:endParaRPr lang="en-US" dirty="0"/>
          </a:p>
          <a:p>
            <a:pPr lvl="1"/>
            <a:endParaRPr lang="en-US" dirty="0"/>
          </a:p>
          <a:p>
            <a:r>
              <a:rPr lang="en-US" dirty="0"/>
              <a:t>People have mental representations of </a:t>
            </a:r>
            <a:r>
              <a:rPr lang="en-US" b="1" dirty="0"/>
              <a:t>ideal states </a:t>
            </a:r>
            <a:r>
              <a:rPr lang="en-US" dirty="0"/>
              <a:t>of their behaviour, environmental objects, and events. </a:t>
            </a:r>
          </a:p>
          <a:p>
            <a:r>
              <a:rPr lang="en-US" dirty="0"/>
              <a:t>People are also aware of the </a:t>
            </a:r>
            <a:r>
              <a:rPr lang="en-US" b="1" dirty="0"/>
              <a:t>present state </a:t>
            </a:r>
            <a:r>
              <a:rPr lang="en-US" dirty="0"/>
              <a:t>of their behaviour, environment, and events.  </a:t>
            </a:r>
          </a:p>
          <a:p>
            <a:r>
              <a:rPr lang="en-US" dirty="0"/>
              <a:t>A mismatch perceived between one’s present state and one’s ideal state instigates an experience of ‘</a:t>
            </a:r>
            <a:r>
              <a:rPr lang="en-US" b="1" dirty="0"/>
              <a:t>incongruity</a:t>
            </a:r>
            <a:r>
              <a:rPr lang="en-US" dirty="0"/>
              <a:t>’ </a:t>
            </a:r>
          </a:p>
          <a:p>
            <a:r>
              <a:rPr lang="en-US" dirty="0"/>
              <a:t>Incongruity is the motivational ‘</a:t>
            </a:r>
            <a:r>
              <a:rPr lang="en-US" b="1" dirty="0"/>
              <a:t>spring to action</a:t>
            </a:r>
            <a:r>
              <a:rPr lang="en-US" dirty="0"/>
              <a:t>’ and the plans direct behaviour towards the pursuit of the ideal state. </a:t>
            </a:r>
          </a:p>
          <a:p>
            <a:pPr lvl="1"/>
            <a:endParaRPr lang="en-US" dirty="0"/>
          </a:p>
        </p:txBody>
      </p:sp>
    </p:spTree>
    <p:extLst>
      <p:ext uri="{BB962C8B-B14F-4D97-AF65-F5344CB8AC3E}">
        <p14:creationId xmlns:p14="http://schemas.microsoft.com/office/powerpoint/2010/main" val="353360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2454CA-A729-4E47-A1B8-FD2FD5897F9E}"/>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a:solidFill>
                  <a:schemeClr val="tx1">
                    <a:lumMod val="85000"/>
                    <a:lumOff val="15000"/>
                  </a:schemeClr>
                </a:solidFill>
              </a:rPr>
              <a:t>TOTE Model</a:t>
            </a:r>
          </a:p>
        </p:txBody>
      </p:sp>
      <p:pic>
        <p:nvPicPr>
          <p:cNvPr id="7" name="Content Placeholder 6" descr="A close up of text on a black background&#10;&#10;Description generated with very high confidence">
            <a:extLst>
              <a:ext uri="{FF2B5EF4-FFF2-40B4-BE49-F238E27FC236}">
                <a16:creationId xmlns:a16="http://schemas.microsoft.com/office/drawing/2014/main" id="{AE2C68E9-A8AB-4795-AA02-6125003535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817005"/>
            <a:ext cx="6912217" cy="4700307"/>
          </a:xfrm>
          <a:prstGeom prst="rect">
            <a:avLst/>
          </a:prstGeom>
        </p:spPr>
      </p:pic>
      <p:cxnSp>
        <p:nvCxnSpPr>
          <p:cNvPr id="35" name="Straight Connector 34">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32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CB0A-204D-4DC0-BBF1-041A6D229368}"/>
              </a:ext>
            </a:extLst>
          </p:cNvPr>
          <p:cNvSpPr>
            <a:spLocks noGrp="1"/>
          </p:cNvSpPr>
          <p:nvPr>
            <p:ph type="title"/>
          </p:nvPr>
        </p:nvSpPr>
        <p:spPr/>
        <p:txBody>
          <a:bodyPr/>
          <a:lstStyle/>
          <a:p>
            <a:r>
              <a:rPr lang="en-US" dirty="0"/>
              <a:t>Corrective Motivation</a:t>
            </a:r>
          </a:p>
        </p:txBody>
      </p:sp>
      <p:sp>
        <p:nvSpPr>
          <p:cNvPr id="3" name="Content Placeholder 2">
            <a:extLst>
              <a:ext uri="{FF2B5EF4-FFF2-40B4-BE49-F238E27FC236}">
                <a16:creationId xmlns:a16="http://schemas.microsoft.com/office/drawing/2014/main" id="{AD7A5B90-5094-4313-98D4-71AA99AC054F}"/>
              </a:ext>
            </a:extLst>
          </p:cNvPr>
          <p:cNvSpPr>
            <a:spLocks noGrp="1"/>
          </p:cNvSpPr>
          <p:nvPr>
            <p:ph idx="1"/>
          </p:nvPr>
        </p:nvSpPr>
        <p:spPr/>
        <p:txBody>
          <a:bodyPr>
            <a:normAutofit lnSpcReduction="10000"/>
          </a:bodyPr>
          <a:lstStyle/>
          <a:p>
            <a:r>
              <a:rPr lang="en-US" dirty="0"/>
              <a:t>Plan </a:t>
            </a:r>
            <a:r>
              <a:rPr lang="en-US" dirty="0">
                <a:sym typeface="Wingdings" panose="05000000000000000000" pitchFamily="2" charset="2"/>
              </a:rPr>
              <a:t></a:t>
            </a:r>
            <a:r>
              <a:rPr lang="en-US" dirty="0"/>
              <a:t> action sequence portrays people as:</a:t>
            </a:r>
          </a:p>
          <a:p>
            <a:pPr lvl="1"/>
            <a:r>
              <a:rPr lang="en-US" dirty="0"/>
              <a:t>Detecting present-ideal inconsistencies</a:t>
            </a:r>
          </a:p>
          <a:p>
            <a:pPr lvl="1"/>
            <a:r>
              <a:rPr lang="en-US" dirty="0"/>
              <a:t>Generating a plan of action to eliminate incongruity </a:t>
            </a:r>
          </a:p>
          <a:p>
            <a:pPr lvl="1"/>
            <a:r>
              <a:rPr lang="en-US" dirty="0"/>
              <a:t>Instigating plan-action regulated behaviour</a:t>
            </a:r>
          </a:p>
          <a:p>
            <a:pPr lvl="1"/>
            <a:r>
              <a:rPr lang="en-US" dirty="0"/>
              <a:t>Monitoring feedback as to the extend of any remaining present-ideal incongruity</a:t>
            </a:r>
          </a:p>
          <a:p>
            <a:pPr marL="201168" lvl="1" indent="0">
              <a:buNone/>
            </a:pPr>
            <a:endParaRPr lang="en-US" dirty="0"/>
          </a:p>
          <a:p>
            <a:pPr marL="201168" lvl="1" indent="0">
              <a:buNone/>
            </a:pPr>
            <a:r>
              <a:rPr lang="en-US" i="1" dirty="0"/>
              <a:t>Most researchers consider plans of action as adaptable and not fixed, static or mechanical. </a:t>
            </a:r>
          </a:p>
          <a:p>
            <a:r>
              <a:rPr lang="en-US" dirty="0"/>
              <a:t>Corrective motivation activates a decision making-making process in which the individual considers many different possible ways for reducing the present-ideal incongruity:</a:t>
            </a:r>
          </a:p>
          <a:p>
            <a:pPr lvl="1"/>
            <a:r>
              <a:rPr lang="en-US" dirty="0"/>
              <a:t>Change the plan</a:t>
            </a:r>
          </a:p>
          <a:p>
            <a:pPr lvl="1"/>
            <a:r>
              <a:rPr lang="en-US" dirty="0"/>
              <a:t>Change behaviour</a:t>
            </a:r>
          </a:p>
          <a:p>
            <a:pPr lvl="1"/>
            <a:r>
              <a:rPr lang="en-US" dirty="0"/>
              <a:t>Withdraw from the plan altogether</a:t>
            </a:r>
          </a:p>
          <a:p>
            <a:pPr marL="201168" lvl="1" indent="0">
              <a:buNone/>
            </a:pPr>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173291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10780-1D3E-4A5D-ADC8-D2847C53AAB2}"/>
              </a:ext>
            </a:extLst>
          </p:cNvPr>
          <p:cNvSpPr>
            <a:spLocks noGrp="1"/>
          </p:cNvSpPr>
          <p:nvPr>
            <p:ph type="title"/>
          </p:nvPr>
        </p:nvSpPr>
        <p:spPr/>
        <p:txBody>
          <a:bodyPr/>
          <a:lstStyle/>
          <a:p>
            <a:r>
              <a:rPr lang="en-US" dirty="0"/>
              <a:t>Discrepancy</a:t>
            </a:r>
          </a:p>
        </p:txBody>
      </p:sp>
      <p:sp>
        <p:nvSpPr>
          <p:cNvPr id="3" name="Content Placeholder 2">
            <a:extLst>
              <a:ext uri="{FF2B5EF4-FFF2-40B4-BE49-F238E27FC236}">
                <a16:creationId xmlns:a16="http://schemas.microsoft.com/office/drawing/2014/main" id="{A9FC7916-6470-469B-BE43-46A36DE59B31}"/>
              </a:ext>
            </a:extLst>
          </p:cNvPr>
          <p:cNvSpPr>
            <a:spLocks noGrp="1"/>
          </p:cNvSpPr>
          <p:nvPr>
            <p:ph idx="1"/>
          </p:nvPr>
        </p:nvSpPr>
        <p:spPr/>
        <p:txBody>
          <a:bodyPr/>
          <a:lstStyle/>
          <a:p>
            <a:r>
              <a:rPr lang="en-US" dirty="0"/>
              <a:t>Discrepancy is the core motivational construct that creates the sense of wanting to change the present state so that it will move closer and closer toward the ideal state. </a:t>
            </a:r>
          </a:p>
          <a:p>
            <a:r>
              <a:rPr lang="en-US" dirty="0"/>
              <a:t>Small discrepancies can motivate people, larger discrepancies carry more motivational strength.</a:t>
            </a:r>
          </a:p>
          <a:p>
            <a:r>
              <a:rPr lang="en-US" dirty="0"/>
              <a:t>When people reduce the discrepancy between the present state and ideal state, they feel </a:t>
            </a:r>
            <a:r>
              <a:rPr lang="en-US" b="1" dirty="0"/>
              <a:t>positive affect</a:t>
            </a:r>
            <a:r>
              <a:rPr lang="en-US" dirty="0"/>
              <a:t>. </a:t>
            </a:r>
          </a:p>
          <a:p>
            <a:r>
              <a:rPr lang="en-US" dirty="0"/>
              <a:t>When people fail to reduce the discrepancy between the present state and ideal state, they feel </a:t>
            </a:r>
            <a:r>
              <a:rPr lang="en-US" b="1" dirty="0"/>
              <a:t>negative affect</a:t>
            </a:r>
            <a:r>
              <a:rPr lang="en-US" dirty="0"/>
              <a:t>. </a:t>
            </a:r>
          </a:p>
          <a:p>
            <a:r>
              <a:rPr lang="en-US" dirty="0"/>
              <a:t>Affect is a </a:t>
            </a:r>
            <a:r>
              <a:rPr lang="en-US" b="1" dirty="0"/>
              <a:t>discrepancy-reducing scorecard </a:t>
            </a:r>
            <a:r>
              <a:rPr lang="en-US" i="1" dirty="0"/>
              <a:t>and</a:t>
            </a:r>
            <a:r>
              <a:rPr lang="en-US" dirty="0"/>
              <a:t> a behaviour motivator itself. Negative affect energizes effort and facilitates discrepancy reduction. </a:t>
            </a:r>
          </a:p>
        </p:txBody>
      </p:sp>
      <p:pic>
        <p:nvPicPr>
          <p:cNvPr id="8" name="Picture 7">
            <a:extLst>
              <a:ext uri="{FF2B5EF4-FFF2-40B4-BE49-F238E27FC236}">
                <a16:creationId xmlns:a16="http://schemas.microsoft.com/office/drawing/2014/main" id="{FAA3A8DA-772E-496B-A8A8-2A77B68C1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5032832"/>
            <a:ext cx="7304488" cy="1280881"/>
          </a:xfrm>
          <a:prstGeom prst="rect">
            <a:avLst/>
          </a:prstGeom>
        </p:spPr>
      </p:pic>
    </p:spTree>
    <p:extLst>
      <p:ext uri="{BB962C8B-B14F-4D97-AF65-F5344CB8AC3E}">
        <p14:creationId xmlns:p14="http://schemas.microsoft.com/office/powerpoint/2010/main" val="30408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E1B9-77BB-4B20-BE47-025E4D150900}"/>
              </a:ext>
            </a:extLst>
          </p:cNvPr>
          <p:cNvSpPr>
            <a:spLocks noGrp="1"/>
          </p:cNvSpPr>
          <p:nvPr>
            <p:ph type="title"/>
          </p:nvPr>
        </p:nvSpPr>
        <p:spPr/>
        <p:txBody>
          <a:bodyPr/>
          <a:lstStyle/>
          <a:p>
            <a:r>
              <a:rPr lang="en-US" dirty="0"/>
              <a:t>Two Types of Discrepancies</a:t>
            </a:r>
          </a:p>
        </p:txBody>
      </p:sp>
      <p:sp>
        <p:nvSpPr>
          <p:cNvPr id="3" name="Content Placeholder 2">
            <a:extLst>
              <a:ext uri="{FF2B5EF4-FFF2-40B4-BE49-F238E27FC236}">
                <a16:creationId xmlns:a16="http://schemas.microsoft.com/office/drawing/2014/main" id="{3760D3DD-18CF-408A-A86D-D0BA9C57740A}"/>
              </a:ext>
            </a:extLst>
          </p:cNvPr>
          <p:cNvSpPr>
            <a:spLocks noGrp="1"/>
          </p:cNvSpPr>
          <p:nvPr>
            <p:ph idx="1"/>
          </p:nvPr>
        </p:nvSpPr>
        <p:spPr/>
        <p:txBody>
          <a:bodyPr/>
          <a:lstStyle/>
          <a:p>
            <a:r>
              <a:rPr lang="en-US" dirty="0"/>
              <a:t>Two types of discrepancies exist: </a:t>
            </a:r>
          </a:p>
          <a:p>
            <a:pPr lvl="1"/>
            <a:endParaRPr lang="en-US" dirty="0"/>
          </a:p>
          <a:p>
            <a:pPr lvl="1"/>
            <a:r>
              <a:rPr lang="en-US" b="1" dirty="0"/>
              <a:t>Discrepancy-reduction</a:t>
            </a:r>
            <a:r>
              <a:rPr lang="en-US" dirty="0"/>
              <a:t> – which is based on discrepancy-detecting feedback that underlies plans of action and corrective motivation. </a:t>
            </a:r>
          </a:p>
          <a:p>
            <a:pPr lvl="2"/>
            <a:r>
              <a:rPr lang="en-US" dirty="0"/>
              <a:t>Negative feedback</a:t>
            </a:r>
          </a:p>
          <a:p>
            <a:pPr lvl="2"/>
            <a:r>
              <a:rPr lang="en-US" dirty="0"/>
              <a:t>Corresponds to a plan based corrective motivation</a:t>
            </a:r>
          </a:p>
          <a:p>
            <a:pPr lvl="2"/>
            <a:r>
              <a:rPr lang="en-US" dirty="0"/>
              <a:t>Is reactive, deficiency overcoming</a:t>
            </a:r>
          </a:p>
          <a:p>
            <a:pPr lvl="1"/>
            <a:endParaRPr lang="en-US" dirty="0"/>
          </a:p>
          <a:p>
            <a:pPr lvl="1"/>
            <a:r>
              <a:rPr lang="en-US" b="1" dirty="0"/>
              <a:t>Discrepancy-creation</a:t>
            </a:r>
            <a:r>
              <a:rPr lang="en-US" dirty="0"/>
              <a:t> – is based on a ‘feed-forward’ system which the person looks forward and sets a future, higher goal. </a:t>
            </a:r>
          </a:p>
          <a:p>
            <a:pPr lvl="2"/>
            <a:r>
              <a:rPr lang="en-US" dirty="0"/>
              <a:t>Positive feedback</a:t>
            </a:r>
          </a:p>
          <a:p>
            <a:pPr lvl="2"/>
            <a:r>
              <a:rPr lang="en-US" dirty="0"/>
              <a:t>Corresponds to goal-setting motivation</a:t>
            </a:r>
          </a:p>
          <a:p>
            <a:pPr lvl="2"/>
            <a:r>
              <a:rPr lang="en-US" dirty="0"/>
              <a:t>Proactive, growth pursuing</a:t>
            </a:r>
          </a:p>
        </p:txBody>
      </p:sp>
    </p:spTree>
    <p:extLst>
      <p:ext uri="{BB962C8B-B14F-4D97-AF65-F5344CB8AC3E}">
        <p14:creationId xmlns:p14="http://schemas.microsoft.com/office/powerpoint/2010/main" val="40840508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3922</TotalTime>
  <Words>1205</Words>
  <Application>Microsoft Office PowerPoint</Application>
  <PresentationFormat>Widescreen</PresentationFormat>
  <Paragraphs>128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Calibri Light</vt:lpstr>
      <vt:lpstr>Wingdings</vt:lpstr>
      <vt:lpstr>Retrospect</vt:lpstr>
      <vt:lpstr>Motivation and Emotion in Daily Life</vt:lpstr>
      <vt:lpstr>Discussion</vt:lpstr>
      <vt:lpstr>Goal Setting and Goal Striving Activity</vt:lpstr>
      <vt:lpstr>Where do Goals Come From</vt:lpstr>
      <vt:lpstr>Plans of Action</vt:lpstr>
      <vt:lpstr>TOTE Model</vt:lpstr>
      <vt:lpstr>Corrective Motivation</vt:lpstr>
      <vt:lpstr>Discrepancy</vt:lpstr>
      <vt:lpstr>Two Types of Discrepancies</vt:lpstr>
      <vt:lpstr>Goal Setting</vt:lpstr>
      <vt:lpstr>Review – Flow</vt:lpstr>
      <vt:lpstr>PowerPoint Presentation</vt:lpstr>
      <vt:lpstr>Goal Setting</vt:lpstr>
      <vt:lpstr>Criticisms</vt:lpstr>
      <vt:lpstr>Long-term Goals</vt:lpstr>
      <vt:lpstr>Mental Simulations &amp; Implementation</vt:lpstr>
      <vt:lpstr>Goal Disengagement</vt:lpstr>
      <vt:lpstr>Goal Setting and Goal Striving Activity</vt:lpstr>
      <vt:lpstr>Thank you!</vt:lpstr>
      <vt:lpstr>Bibliography</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415</cp:revision>
  <dcterms:created xsi:type="dcterms:W3CDTF">2016-08-29T02:04:56Z</dcterms:created>
  <dcterms:modified xsi:type="dcterms:W3CDTF">2019-03-11T05:19:09Z</dcterms:modified>
</cp:coreProperties>
</file>