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68" r:id="rId3"/>
    <p:sldId id="314" r:id="rId4"/>
    <p:sldId id="315"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8" autoAdjust="0"/>
    <p:restoredTop sz="94660"/>
  </p:normalViewPr>
  <p:slideViewPr>
    <p:cSldViewPr snapToGrid="0">
      <p:cViewPr varScale="1">
        <p:scale>
          <a:sx n="88" d="100"/>
          <a:sy n="88" d="100"/>
        </p:scale>
        <p:origin x="8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2019-03-19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24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2019-03-19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2523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2019-03-19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2899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2019-03-19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05327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842BA-7EFE-4E94-BF70-CCD5482705EF}" type="datetimeFigureOut">
              <a:rPr lang="en-CA" smtClean="0"/>
              <a:t>2019-03-19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9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1842BA-7EFE-4E94-BF70-CCD5482705EF}" type="datetimeFigureOut">
              <a:rPr lang="en-CA" smtClean="0"/>
              <a:t>2019-03-19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140644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2019-03-19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1321365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1842BA-7EFE-4E94-BF70-CCD5482705EF}" type="datetimeFigureOut">
              <a:rPr lang="en-CA" smtClean="0"/>
              <a:t>2019-03-19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49694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842BA-7EFE-4E94-BF70-CCD5482705EF}" type="datetimeFigureOut">
              <a:rPr lang="en-CA" smtClean="0"/>
              <a:t>2019-03-19</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83937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1842BA-7EFE-4E94-BF70-CCD5482705EF}" type="datetimeFigureOut">
              <a:rPr lang="en-CA" smtClean="0"/>
              <a:t>2019-03-19</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2E8C5B3-70D6-4FAB-BB21-E17DB9DB3569}" type="slidenum">
              <a:rPr lang="en-CA" smtClean="0"/>
              <a:t>‹#›</a:t>
            </a:fld>
            <a:endParaRPr lang="en-CA"/>
          </a:p>
        </p:txBody>
      </p:sp>
    </p:spTree>
    <p:extLst>
      <p:ext uri="{BB962C8B-B14F-4D97-AF65-F5344CB8AC3E}">
        <p14:creationId xmlns:p14="http://schemas.microsoft.com/office/powerpoint/2010/main" val="29935219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1842BA-7EFE-4E94-BF70-CCD5482705EF}" type="datetimeFigureOut">
              <a:rPr lang="en-CA" smtClean="0"/>
              <a:t>2019-03-19</a:t>
            </a:fld>
            <a:endParaRPr lang="en-CA"/>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24238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1842BA-7EFE-4E94-BF70-CCD5482705EF}" type="datetimeFigureOut">
              <a:rPr lang="en-CA" smtClean="0"/>
              <a:t>2019-03-19</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2E8C5B3-70D6-4FAB-BB21-E17DB9DB3569}"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8226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Economic Restructuring</a:t>
            </a:r>
          </a:p>
        </p:txBody>
      </p:sp>
      <p:sp>
        <p:nvSpPr>
          <p:cNvPr id="3" name="Subtitle 2"/>
          <p:cNvSpPr>
            <a:spLocks noGrp="1"/>
          </p:cNvSpPr>
          <p:nvPr>
            <p:ph type="subTitle" idx="1"/>
          </p:nvPr>
        </p:nvSpPr>
        <p:spPr/>
        <p:txBody>
          <a:bodyPr>
            <a:normAutofit/>
          </a:bodyPr>
          <a:lstStyle/>
          <a:p>
            <a:r>
              <a:rPr lang="en-CA" dirty="0"/>
              <a:t>Student-Led Seminar</a:t>
            </a:r>
          </a:p>
          <a:p>
            <a:r>
              <a:rPr lang="en-CA" dirty="0"/>
              <a:t>Erik Chevrier</a:t>
            </a:r>
          </a:p>
        </p:txBody>
      </p:sp>
    </p:spTree>
    <p:extLst>
      <p:ext uri="{BB962C8B-B14F-4D97-AF65-F5344CB8AC3E}">
        <p14:creationId xmlns:p14="http://schemas.microsoft.com/office/powerpoint/2010/main" val="91860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F737-3A34-4417-9CAE-100ADE221039}"/>
              </a:ext>
            </a:extLst>
          </p:cNvPr>
          <p:cNvSpPr>
            <a:spLocks noGrp="1"/>
          </p:cNvSpPr>
          <p:nvPr>
            <p:ph type="title"/>
          </p:nvPr>
        </p:nvSpPr>
        <p:spPr/>
        <p:txBody>
          <a:bodyPr/>
          <a:lstStyle/>
          <a:p>
            <a:r>
              <a:rPr lang="en-US" dirty="0"/>
              <a:t>Instructions</a:t>
            </a:r>
          </a:p>
        </p:txBody>
      </p:sp>
      <p:sp>
        <p:nvSpPr>
          <p:cNvPr id="3" name="Content Placeholder 2">
            <a:extLst>
              <a:ext uri="{FF2B5EF4-FFF2-40B4-BE49-F238E27FC236}">
                <a16:creationId xmlns:a16="http://schemas.microsoft.com/office/drawing/2014/main" id="{FC03AE80-FFD4-42C1-831C-52EB1FCCC9C6}"/>
              </a:ext>
            </a:extLst>
          </p:cNvPr>
          <p:cNvSpPr>
            <a:spLocks noGrp="1"/>
          </p:cNvSpPr>
          <p:nvPr>
            <p:ph idx="1"/>
          </p:nvPr>
        </p:nvSpPr>
        <p:spPr/>
        <p:txBody>
          <a:bodyPr>
            <a:normAutofit/>
          </a:bodyPr>
          <a:lstStyle/>
          <a:p>
            <a:r>
              <a:rPr lang="en-CA" dirty="0"/>
              <a:t>Student-led seminar: Beginning  on March 12</a:t>
            </a:r>
            <a:r>
              <a:rPr lang="en-CA" baseline="30000" dirty="0"/>
              <a:t>th</a:t>
            </a:r>
            <a:r>
              <a:rPr lang="en-CA" dirty="0"/>
              <a:t>  students will lead a seminar in groups of two. They will choose a chapter from the books ‘Ecological Economics for the Anthropocene’  or ‘Making Other Worlds Possible: Performing Diverse Economies’.  Students will be evaluated on their ability to identify the central claim or thesis of the text and articulate it in our own words, synthesize the readings in a clear, informative manner, lead a discussion about the chapter and provide examples and/or case studies that support or contradict the arguments put forth in the chapter they are presenting. Students should also relate the material to the required and/or recommended readings occurring before March 12</a:t>
            </a:r>
            <a:r>
              <a:rPr lang="en-CA" baseline="30000" dirty="0"/>
              <a:t>th</a:t>
            </a:r>
            <a:r>
              <a:rPr lang="en-CA" dirty="0"/>
              <a:t>.  </a:t>
            </a:r>
            <a:endParaRPr lang="en-US" dirty="0"/>
          </a:p>
        </p:txBody>
      </p:sp>
    </p:spTree>
    <p:extLst>
      <p:ext uri="{BB962C8B-B14F-4D97-AF65-F5344CB8AC3E}">
        <p14:creationId xmlns:p14="http://schemas.microsoft.com/office/powerpoint/2010/main" val="51586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0FCC2AF-CF38-43A6-8440-430E8B715CA9}"/>
              </a:ext>
            </a:extLst>
          </p:cNvPr>
          <p:cNvGraphicFramePr>
            <a:graphicFrameLocks noGrp="1"/>
          </p:cNvGraphicFramePr>
          <p:nvPr>
            <p:ph idx="4294967295"/>
            <p:extLst>
              <p:ext uri="{D42A27DB-BD31-4B8C-83A1-F6EECF244321}">
                <p14:modId xmlns:p14="http://schemas.microsoft.com/office/powerpoint/2010/main" val="2083261700"/>
              </p:ext>
            </p:extLst>
          </p:nvPr>
        </p:nvGraphicFramePr>
        <p:xfrm>
          <a:off x="0" y="-1"/>
          <a:ext cx="12192000" cy="6031775"/>
        </p:xfrm>
        <a:graphic>
          <a:graphicData uri="http://schemas.openxmlformats.org/drawingml/2006/table">
            <a:tbl>
              <a:tblPr firstRow="1" firstCol="1" bandRow="1">
                <a:tableStyleId>{5C22544A-7EE6-4342-B048-85BDC9FD1C3A}</a:tableStyleId>
              </a:tblPr>
              <a:tblGrid>
                <a:gridCol w="2438400">
                  <a:extLst>
                    <a:ext uri="{9D8B030D-6E8A-4147-A177-3AD203B41FA5}">
                      <a16:colId xmlns:a16="http://schemas.microsoft.com/office/drawing/2014/main" val="4226346328"/>
                    </a:ext>
                  </a:extLst>
                </a:gridCol>
                <a:gridCol w="2438400">
                  <a:extLst>
                    <a:ext uri="{9D8B030D-6E8A-4147-A177-3AD203B41FA5}">
                      <a16:colId xmlns:a16="http://schemas.microsoft.com/office/drawing/2014/main" val="2107181673"/>
                    </a:ext>
                  </a:extLst>
                </a:gridCol>
                <a:gridCol w="2438400">
                  <a:extLst>
                    <a:ext uri="{9D8B030D-6E8A-4147-A177-3AD203B41FA5}">
                      <a16:colId xmlns:a16="http://schemas.microsoft.com/office/drawing/2014/main" val="392681824"/>
                    </a:ext>
                  </a:extLst>
                </a:gridCol>
                <a:gridCol w="2438400">
                  <a:extLst>
                    <a:ext uri="{9D8B030D-6E8A-4147-A177-3AD203B41FA5}">
                      <a16:colId xmlns:a16="http://schemas.microsoft.com/office/drawing/2014/main" val="3258894611"/>
                    </a:ext>
                  </a:extLst>
                </a:gridCol>
                <a:gridCol w="2438400">
                  <a:extLst>
                    <a:ext uri="{9D8B030D-6E8A-4147-A177-3AD203B41FA5}">
                      <a16:colId xmlns:a16="http://schemas.microsoft.com/office/drawing/2014/main" val="2442212841"/>
                    </a:ext>
                  </a:extLst>
                </a:gridCol>
              </a:tblGrid>
              <a:tr h="157298">
                <a:tc>
                  <a:txBody>
                    <a:bodyPr/>
                    <a:lstStyle/>
                    <a:p>
                      <a:pPr marL="0" marR="0">
                        <a:spcBef>
                          <a:spcPts val="0"/>
                        </a:spcBef>
                        <a:spcAft>
                          <a:spcPts val="0"/>
                        </a:spcAft>
                      </a:pPr>
                      <a:r>
                        <a:rPr lang="en-US" sz="1500" dirty="0">
                          <a:effectLst/>
                        </a:rPr>
                        <a:t>Category</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a:effectLst/>
                        </a:rPr>
                        <a:t>D</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a:effectLst/>
                        </a:rPr>
                        <a:t>C</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a:effectLst/>
                        </a:rPr>
                        <a:t>B</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extLst>
                  <a:ext uri="{0D108BD9-81ED-4DB2-BD59-A6C34878D82A}">
                    <a16:rowId xmlns:a16="http://schemas.microsoft.com/office/drawing/2014/main" val="1442857339"/>
                  </a:ext>
                </a:extLst>
              </a:tr>
              <a:tr h="1887584">
                <a:tc>
                  <a:txBody>
                    <a:bodyPr/>
                    <a:lstStyle/>
                    <a:p>
                      <a:pPr marL="0" marR="0">
                        <a:spcBef>
                          <a:spcPts val="0"/>
                        </a:spcBef>
                        <a:spcAft>
                          <a:spcPts val="0"/>
                        </a:spcAft>
                      </a:pPr>
                      <a:r>
                        <a:rPr lang="en-US" sz="1500" dirty="0">
                          <a:effectLst/>
                        </a:rPr>
                        <a:t>Identification of Central Claim</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Central Claim is not well identified, conveyed and/or understood.</a:t>
                      </a:r>
                    </a:p>
                    <a:p>
                      <a:pPr marL="0" marR="0">
                        <a:spcBef>
                          <a:spcPts val="0"/>
                        </a:spcBef>
                        <a:spcAft>
                          <a:spcPts val="0"/>
                        </a:spcAft>
                      </a:pPr>
                      <a:endParaRPr lang="en-US" sz="1500" dirty="0">
                        <a:effectLst/>
                        <a:latin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cs typeface="Times New Roman" panose="02020603050405020304" pitchFamily="18" charset="0"/>
                        </a:rPr>
                        <a:t>Central claim is only discussed in the author’s words.</a:t>
                      </a:r>
                    </a:p>
                  </a:txBody>
                  <a:tcPr marL="38680" marR="38680" marT="0" marB="0"/>
                </a:tc>
                <a:tc>
                  <a:txBody>
                    <a:bodyPr/>
                    <a:lstStyle/>
                    <a:p>
                      <a:pPr marL="0" marR="0">
                        <a:spcBef>
                          <a:spcPts val="0"/>
                        </a:spcBef>
                        <a:spcAft>
                          <a:spcPts val="0"/>
                        </a:spcAft>
                      </a:pPr>
                      <a:r>
                        <a:rPr lang="en-US" sz="1500" dirty="0">
                          <a:effectLst/>
                        </a:rPr>
                        <a:t>Central Claim is superficially identified, conveyed and/or understood.</a:t>
                      </a:r>
                    </a:p>
                    <a:p>
                      <a:pPr marL="0" marR="0">
                        <a:spcBef>
                          <a:spcPts val="0"/>
                        </a:spcBef>
                        <a:spcAft>
                          <a:spcPts val="0"/>
                        </a:spcAft>
                      </a:pPr>
                      <a:endParaRPr lang="en-US" sz="15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effectLst/>
                          <a:latin typeface="Calibri" panose="020F0502020204030204" pitchFamily="34" charset="0"/>
                          <a:cs typeface="Times New Roman" panose="02020603050405020304" pitchFamily="18" charset="0"/>
                        </a:rPr>
                        <a:t>Central claim is discussed in the author’s words and students’ words. </a:t>
                      </a:r>
                    </a:p>
                    <a:p>
                      <a:pPr marL="0" marR="0">
                        <a:spcBef>
                          <a:spcPts val="0"/>
                        </a:spcBef>
                        <a:spcAft>
                          <a:spcPts val="0"/>
                        </a:spcAft>
                      </a:pPr>
                      <a:endParaRPr lang="en-US" sz="1500" dirty="0">
                        <a:effectLst/>
                        <a:latin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Central Claim is  identified, conveyed and/or understood.</a:t>
                      </a:r>
                    </a:p>
                    <a:p>
                      <a:pPr marL="0" marR="0">
                        <a:spcBef>
                          <a:spcPts val="0"/>
                        </a:spcBef>
                        <a:spcAft>
                          <a:spcPts val="0"/>
                        </a:spcAft>
                      </a:pPr>
                      <a:endParaRPr lang="en-US" sz="15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effectLst/>
                          <a:latin typeface="Calibri" panose="020F0502020204030204" pitchFamily="34" charset="0"/>
                          <a:cs typeface="Times New Roman" panose="02020603050405020304" pitchFamily="18" charset="0"/>
                        </a:rPr>
                        <a:t>Central claim is discussed in the students’ words. </a:t>
                      </a:r>
                    </a:p>
                    <a:p>
                      <a:pPr marL="0" marR="0">
                        <a:spcBef>
                          <a:spcPts val="0"/>
                        </a:spcBef>
                        <a:spcAft>
                          <a:spcPts val="0"/>
                        </a:spcAft>
                      </a:pPr>
                      <a:endParaRPr lang="en-US" sz="1500" dirty="0">
                        <a:effectLst/>
                        <a:latin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Central Claim is  extremely well identified, conveyed and/or understood.</a:t>
                      </a:r>
                    </a:p>
                    <a:p>
                      <a:pPr marL="0" marR="0">
                        <a:spcBef>
                          <a:spcPts val="0"/>
                        </a:spcBef>
                        <a:spcAft>
                          <a:spcPts val="0"/>
                        </a:spcAft>
                      </a:pPr>
                      <a:endParaRPr lang="en-US" sz="15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effectLst/>
                          <a:latin typeface="Calibri" panose="020F0502020204030204" pitchFamily="34" charset="0"/>
                          <a:cs typeface="Times New Roman" panose="02020603050405020304" pitchFamily="18" charset="0"/>
                        </a:rPr>
                        <a:t>Central claim is clearly discussed in the students’ words. </a:t>
                      </a:r>
                    </a:p>
                    <a:p>
                      <a:pPr marL="0" marR="0">
                        <a:spcBef>
                          <a:spcPts val="0"/>
                        </a:spcBef>
                        <a:spcAft>
                          <a:spcPts val="0"/>
                        </a:spcAft>
                      </a:pPr>
                      <a:endParaRPr lang="en-US" sz="1500" dirty="0">
                        <a:effectLst/>
                        <a:latin typeface="Calibri" panose="020F0502020204030204" pitchFamily="34" charset="0"/>
                        <a:cs typeface="Times New Roman" panose="02020603050405020304" pitchFamily="18" charset="0"/>
                      </a:endParaRPr>
                    </a:p>
                  </a:txBody>
                  <a:tcPr marL="38680" marR="38680" marT="0" marB="0"/>
                </a:tc>
                <a:extLst>
                  <a:ext uri="{0D108BD9-81ED-4DB2-BD59-A6C34878D82A}">
                    <a16:rowId xmlns:a16="http://schemas.microsoft.com/office/drawing/2014/main" val="3154476115"/>
                  </a:ext>
                </a:extLst>
              </a:tr>
              <a:tr h="1258389">
                <a:tc>
                  <a:txBody>
                    <a:bodyPr/>
                    <a:lstStyle/>
                    <a:p>
                      <a:pPr marL="0" marR="0">
                        <a:spcBef>
                          <a:spcPts val="0"/>
                        </a:spcBef>
                        <a:spcAft>
                          <a:spcPts val="0"/>
                        </a:spcAft>
                      </a:pPr>
                      <a:r>
                        <a:rPr lang="en-US" sz="1500" dirty="0">
                          <a:effectLst/>
                        </a:rPr>
                        <a:t>Clarity of Report</a:t>
                      </a:r>
                    </a:p>
                  </a:txBody>
                  <a:tcPr marL="38680" marR="38680" marT="0" marB="0"/>
                </a:tc>
                <a:tc>
                  <a:txBody>
                    <a:bodyPr/>
                    <a:lstStyle/>
                    <a:p>
                      <a:pPr marL="0" marR="0">
                        <a:spcBef>
                          <a:spcPts val="0"/>
                        </a:spcBef>
                        <a:spcAft>
                          <a:spcPts val="0"/>
                        </a:spcAft>
                      </a:pPr>
                      <a:r>
                        <a:rPr lang="en-US" sz="1500" dirty="0">
                          <a:effectLst/>
                        </a:rPr>
                        <a:t>Presentation is awkward and hard to follow.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Ideas are not well presented.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Central arguments are not clear and not supported.  </a:t>
                      </a:r>
                    </a:p>
                  </a:txBody>
                  <a:tcPr marL="38680" marR="38680" marT="0" marB="0"/>
                </a:tc>
                <a:tc>
                  <a:txBody>
                    <a:bodyPr/>
                    <a:lstStyle/>
                    <a:p>
                      <a:pPr marL="0" marR="0">
                        <a:spcBef>
                          <a:spcPts val="0"/>
                        </a:spcBef>
                        <a:spcAft>
                          <a:spcPts val="0"/>
                        </a:spcAft>
                      </a:pPr>
                      <a:r>
                        <a:rPr lang="en-US" sz="1500" dirty="0">
                          <a:effectLst/>
                        </a:rPr>
                        <a:t>Presentation is awkward but easier to follow.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Ideas are slightly well presented.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Central arguments are slightly clear and slightly supported. </a:t>
                      </a:r>
                    </a:p>
                  </a:txBody>
                  <a:tcPr marL="38680" marR="38680" marT="0" marB="0"/>
                </a:tc>
                <a:tc>
                  <a:txBody>
                    <a:bodyPr/>
                    <a:lstStyle/>
                    <a:p>
                      <a:pPr marL="0" marR="0">
                        <a:spcBef>
                          <a:spcPts val="0"/>
                        </a:spcBef>
                        <a:spcAft>
                          <a:spcPts val="0"/>
                        </a:spcAft>
                      </a:pPr>
                      <a:r>
                        <a:rPr lang="en-US" sz="1500" dirty="0">
                          <a:effectLst/>
                        </a:rPr>
                        <a:t>Presentation is easy to follow.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Ideas are well developed.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Central arguments are clear and well supported. </a:t>
                      </a:r>
                    </a:p>
                  </a:txBody>
                  <a:tcPr marL="38680" marR="38680" marT="0" marB="0"/>
                </a:tc>
                <a:tc>
                  <a:txBody>
                    <a:bodyPr/>
                    <a:lstStyle/>
                    <a:p>
                      <a:pPr marL="0" marR="0">
                        <a:spcBef>
                          <a:spcPts val="0"/>
                        </a:spcBef>
                        <a:spcAft>
                          <a:spcPts val="0"/>
                        </a:spcAft>
                      </a:pPr>
                      <a:r>
                        <a:rPr lang="en-US" sz="1500" dirty="0">
                          <a:effectLst/>
                        </a:rPr>
                        <a:t>Presentation is easy to follow and interesting to read.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Ideas are extremely well presented.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Central arguments are very clear and very well supported. </a:t>
                      </a:r>
                    </a:p>
                  </a:txBody>
                  <a:tcPr marL="38680" marR="38680" marT="0" marB="0"/>
                </a:tc>
                <a:extLst>
                  <a:ext uri="{0D108BD9-81ED-4DB2-BD59-A6C34878D82A}">
                    <a16:rowId xmlns:a16="http://schemas.microsoft.com/office/drawing/2014/main" val="4029566469"/>
                  </a:ext>
                </a:extLst>
              </a:tr>
              <a:tr h="1101090">
                <a:tc>
                  <a:txBody>
                    <a:bodyPr/>
                    <a:lstStyle/>
                    <a:p>
                      <a:pPr marL="0" marR="0">
                        <a:spcBef>
                          <a:spcPts val="0"/>
                        </a:spcBef>
                        <a:spcAft>
                          <a:spcPts val="0"/>
                        </a:spcAft>
                      </a:pPr>
                      <a:r>
                        <a:rPr lang="en-US" sz="1500" dirty="0">
                          <a:effectLst/>
                        </a:rPr>
                        <a:t>Information and Relevance</a:t>
                      </a:r>
                    </a:p>
                  </a:txBody>
                  <a:tcPr marL="38680" marR="38680" marT="0" marB="0"/>
                </a:tc>
                <a:tc>
                  <a:txBody>
                    <a:bodyPr/>
                    <a:lstStyle/>
                    <a:p>
                      <a:pPr marL="0" marR="0">
                        <a:spcBef>
                          <a:spcPts val="0"/>
                        </a:spcBef>
                        <a:spcAft>
                          <a:spcPts val="0"/>
                        </a:spcAft>
                      </a:pPr>
                      <a:r>
                        <a:rPr lang="en-US" sz="1500" dirty="0">
                          <a:effectLst/>
                        </a:rPr>
                        <a:t>Additional information and case studies are not provided and/or are not useful or relevant.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Additional information and case studies are only superficially provided and/or are not very useful or relevant.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Additional information and case studies are provided and are useful or relevant.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Additional information and case studies are provided and are very useful and relevant.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extLst>
                  <a:ext uri="{0D108BD9-81ED-4DB2-BD59-A6C34878D82A}">
                    <a16:rowId xmlns:a16="http://schemas.microsoft.com/office/drawing/2014/main" val="2806582"/>
                  </a:ext>
                </a:extLst>
              </a:tr>
              <a:tr h="943791">
                <a:tc>
                  <a:txBody>
                    <a:bodyPr/>
                    <a:lstStyle/>
                    <a:p>
                      <a:pPr marL="0" marR="0">
                        <a:spcBef>
                          <a:spcPts val="0"/>
                        </a:spcBef>
                        <a:spcAft>
                          <a:spcPts val="0"/>
                        </a:spcAft>
                      </a:pPr>
                      <a:r>
                        <a:rPr lang="en-US" sz="1500" dirty="0">
                          <a:effectLst/>
                        </a:rPr>
                        <a:t>Link Discussion to Required Readings </a:t>
                      </a:r>
                    </a:p>
                  </a:txBody>
                  <a:tcPr marL="38680" marR="38680" marT="0" marB="0"/>
                </a:tc>
                <a:tc>
                  <a:txBody>
                    <a:bodyPr/>
                    <a:lstStyle/>
                    <a:p>
                      <a:pPr marL="0" marR="0">
                        <a:spcBef>
                          <a:spcPts val="0"/>
                        </a:spcBef>
                        <a:spcAft>
                          <a:spcPts val="0"/>
                        </a:spcAft>
                      </a:pPr>
                      <a:r>
                        <a:rPr lang="en-US" sz="1500" dirty="0">
                          <a:effectLst/>
                        </a:rPr>
                        <a:t>Presenters do not link the article to the required readings.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Presenters superficially link the article to the required readings. </a:t>
                      </a:r>
                    </a:p>
                    <a:p>
                      <a:pPr marL="0" marR="0">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8680" marR="38680" marT="0" marB="0"/>
                </a:tc>
                <a:tc>
                  <a:txBody>
                    <a:bodyPr/>
                    <a:lstStyle/>
                    <a:p>
                      <a:pPr marL="0" marR="0">
                        <a:spcBef>
                          <a:spcPts val="0"/>
                        </a:spcBef>
                        <a:spcAft>
                          <a:spcPts val="0"/>
                        </a:spcAft>
                      </a:pPr>
                      <a:r>
                        <a:rPr lang="en-US" sz="1500" dirty="0">
                          <a:effectLst/>
                        </a:rPr>
                        <a:t>Presenters adequately link the article to the required readings. </a:t>
                      </a:r>
                    </a:p>
                  </a:txBody>
                  <a:tcPr marL="38680" marR="38680" marT="0" marB="0"/>
                </a:tc>
                <a:tc>
                  <a:txBody>
                    <a:bodyPr/>
                    <a:lstStyle/>
                    <a:p>
                      <a:pPr marL="0" marR="0">
                        <a:spcBef>
                          <a:spcPts val="0"/>
                        </a:spcBef>
                        <a:spcAft>
                          <a:spcPts val="0"/>
                        </a:spcAft>
                      </a:pPr>
                      <a:r>
                        <a:rPr lang="en-US" sz="1500" dirty="0">
                          <a:effectLst/>
                        </a:rPr>
                        <a:t>Presenters link the article to the required readings extremely well. </a:t>
                      </a:r>
                    </a:p>
                  </a:txBody>
                  <a:tcPr marL="38680" marR="38680" marT="0" marB="0"/>
                </a:tc>
                <a:extLst>
                  <a:ext uri="{0D108BD9-81ED-4DB2-BD59-A6C34878D82A}">
                    <a16:rowId xmlns:a16="http://schemas.microsoft.com/office/drawing/2014/main" val="1002663901"/>
                  </a:ext>
                </a:extLst>
              </a:tr>
            </a:tbl>
          </a:graphicData>
        </a:graphic>
      </p:graphicFrame>
    </p:spTree>
    <p:extLst>
      <p:ext uri="{BB962C8B-B14F-4D97-AF65-F5344CB8AC3E}">
        <p14:creationId xmlns:p14="http://schemas.microsoft.com/office/powerpoint/2010/main" val="1404458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text on a white background&#10;&#10;Description generated with very high confidence">
            <a:extLst>
              <a:ext uri="{FF2B5EF4-FFF2-40B4-BE49-F238E27FC236}">
                <a16:creationId xmlns:a16="http://schemas.microsoft.com/office/drawing/2014/main" id="{6E4A5001-7277-4BA4-9AE6-EA591727DE7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2000" contrast="29000"/>
                    </a14:imgEffect>
                  </a14:imgLayer>
                </a14:imgProps>
              </a:ext>
              <a:ext uri="{28A0092B-C50C-407E-A947-70E740481C1C}">
                <a14:useLocalDpi xmlns:a14="http://schemas.microsoft.com/office/drawing/2010/main" val="0"/>
              </a:ext>
            </a:extLst>
          </a:blip>
          <a:stretch>
            <a:fillRect/>
          </a:stretch>
        </p:blipFill>
        <p:spPr>
          <a:xfrm rot="5400000">
            <a:off x="3592138" y="1535899"/>
            <a:ext cx="5039728" cy="3779796"/>
          </a:xfrm>
          <a:prstGeom prst="rect">
            <a:avLst/>
          </a:prstGeom>
        </p:spPr>
      </p:pic>
    </p:spTree>
    <p:extLst>
      <p:ext uri="{BB962C8B-B14F-4D97-AF65-F5344CB8AC3E}">
        <p14:creationId xmlns:p14="http://schemas.microsoft.com/office/powerpoint/2010/main" val="422431569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2273</TotalTime>
  <Words>442</Words>
  <Application>Microsoft Office PowerPoint</Application>
  <PresentationFormat>Widescreen</PresentationFormat>
  <Paragraphs>54</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Calibri</vt:lpstr>
      <vt:lpstr>Calibri Light</vt:lpstr>
      <vt:lpstr>Times New Roman</vt:lpstr>
      <vt:lpstr>Retrospect</vt:lpstr>
      <vt:lpstr>Economic Restructuring</vt:lpstr>
      <vt:lpstr>Instructions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Edible Activism!</dc:title>
  <dc:creator>Erik Chevrier</dc:creator>
  <cp:lastModifiedBy>Erik Chevrier</cp:lastModifiedBy>
  <cp:revision>224</cp:revision>
  <dcterms:created xsi:type="dcterms:W3CDTF">2016-08-29T02:04:56Z</dcterms:created>
  <dcterms:modified xsi:type="dcterms:W3CDTF">2019-03-19T14:44:47Z</dcterms:modified>
</cp:coreProperties>
</file>