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33" r:id="rId3"/>
    <p:sldId id="334" r:id="rId4"/>
    <p:sldId id="335" r:id="rId5"/>
    <p:sldId id="288" r:id="rId6"/>
    <p:sldId id="336" r:id="rId7"/>
    <p:sldId id="299" r:id="rId8"/>
    <p:sldId id="337" r:id="rId9"/>
    <p:sldId id="292" r:id="rId10"/>
    <p:sldId id="338" r:id="rId11"/>
    <p:sldId id="322" r:id="rId12"/>
    <p:sldId id="339" r:id="rId13"/>
    <p:sldId id="317" r:id="rId14"/>
    <p:sldId id="318" r:id="rId15"/>
    <p:sldId id="319" r:id="rId16"/>
    <p:sldId id="320" r:id="rId17"/>
    <p:sldId id="321" r:id="rId18"/>
    <p:sldId id="340" r:id="rId19"/>
    <p:sldId id="341" r:id="rId20"/>
    <p:sldId id="342" r:id="rId21"/>
    <p:sldId id="312" r:id="rId22"/>
    <p:sldId id="343" r:id="rId23"/>
    <p:sldId id="303" r:id="rId24"/>
    <p:sldId id="344" r:id="rId25"/>
    <p:sldId id="293" r:id="rId26"/>
    <p:sldId id="345" r:id="rId27"/>
    <p:sldId id="306" r:id="rId28"/>
    <p:sldId id="346" r:id="rId29"/>
    <p:sldId id="310" r:id="rId30"/>
    <p:sldId id="347" r:id="rId31"/>
    <p:sldId id="314" r:id="rId32"/>
    <p:sldId id="348"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91" d="100"/>
          <a:sy n="91" d="100"/>
        </p:scale>
        <p:origin x="6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2019-04-10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Exam Review</a:t>
            </a:r>
          </a:p>
          <a:p>
            <a:r>
              <a:rPr lang="en-CA" dirty="0"/>
              <a:t>April 10</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DD9F-A42E-4BF4-AA57-186C269705FF}"/>
              </a:ext>
            </a:extLst>
          </p:cNvPr>
          <p:cNvSpPr>
            <a:spLocks noGrp="1"/>
          </p:cNvSpPr>
          <p:nvPr>
            <p:ph type="title"/>
          </p:nvPr>
        </p:nvSpPr>
        <p:spPr/>
        <p:txBody>
          <a:bodyPr/>
          <a:lstStyle/>
          <a:p>
            <a:r>
              <a:rPr lang="en-US" dirty="0"/>
              <a:t>Question 4</a:t>
            </a:r>
          </a:p>
        </p:txBody>
      </p:sp>
      <p:sp>
        <p:nvSpPr>
          <p:cNvPr id="3" name="Content Placeholder 2">
            <a:extLst>
              <a:ext uri="{FF2B5EF4-FFF2-40B4-BE49-F238E27FC236}">
                <a16:creationId xmlns:a16="http://schemas.microsoft.com/office/drawing/2014/main" id="{F3BE2D39-252F-4BF6-8342-AF70567C4E88}"/>
              </a:ext>
            </a:extLst>
          </p:cNvPr>
          <p:cNvSpPr>
            <a:spLocks noGrp="1"/>
          </p:cNvSpPr>
          <p:nvPr>
            <p:ph idx="1"/>
          </p:nvPr>
        </p:nvSpPr>
        <p:spPr/>
        <p:txBody>
          <a:bodyPr/>
          <a:lstStyle/>
          <a:p>
            <a:r>
              <a:rPr lang="en-US" dirty="0"/>
              <a:t>Compare and contrast Arnold’s and Lazarus’s Appraisal process. What four additional appraisals were mentioned in the text above and beyond Arnold’s and Lazarus’s appraisals?  </a:t>
            </a:r>
          </a:p>
        </p:txBody>
      </p:sp>
    </p:spTree>
    <p:extLst>
      <p:ext uri="{BB962C8B-B14F-4D97-AF65-F5344CB8AC3E}">
        <p14:creationId xmlns:p14="http://schemas.microsoft.com/office/powerpoint/2010/main" val="184782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3">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036D7-5A7D-42B2-AF53-21939C9FDB72}"/>
              </a:ext>
            </a:extLst>
          </p:cNvPr>
          <p:cNvSpPr>
            <a:spLocks noGrp="1"/>
          </p:cNvSpPr>
          <p:nvPr>
            <p:ph type="title"/>
          </p:nvPr>
        </p:nvSpPr>
        <p:spPr>
          <a:xfrm>
            <a:off x="7859485" y="634946"/>
            <a:ext cx="3690257" cy="1450757"/>
          </a:xfrm>
        </p:spPr>
        <p:txBody>
          <a:bodyPr>
            <a:normAutofit/>
          </a:bodyPr>
          <a:lstStyle/>
          <a:p>
            <a:r>
              <a:rPr lang="en-US" dirty="0"/>
              <a:t>Appraisal as a Process</a:t>
            </a:r>
          </a:p>
        </p:txBody>
      </p:sp>
      <p:pic>
        <p:nvPicPr>
          <p:cNvPr id="9" name="Picture 8" descr="A screenshot of a cell phone&#10;&#10;Description generated with very high confidence">
            <a:extLst>
              <a:ext uri="{FF2B5EF4-FFF2-40B4-BE49-F238E27FC236}">
                <a16:creationId xmlns:a16="http://schemas.microsoft.com/office/drawing/2014/main" id="{7AA8625E-F5A3-4A7B-9C92-39B416B6E8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889413"/>
            <a:ext cx="6909801" cy="2815742"/>
          </a:xfrm>
          <a:prstGeom prst="rect">
            <a:avLst/>
          </a:prstGeom>
        </p:spPr>
      </p:pic>
      <p:cxnSp>
        <p:nvCxnSpPr>
          <p:cNvPr id="23" name="Straight Connector 15">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67BBBE5-000B-467E-8B5A-116DC92FD08A}"/>
              </a:ext>
            </a:extLst>
          </p:cNvPr>
          <p:cNvSpPr>
            <a:spLocks noGrp="1"/>
          </p:cNvSpPr>
          <p:nvPr>
            <p:ph idx="1"/>
          </p:nvPr>
        </p:nvSpPr>
        <p:spPr>
          <a:xfrm>
            <a:off x="7859485" y="2198914"/>
            <a:ext cx="3690257" cy="3670180"/>
          </a:xfrm>
        </p:spPr>
        <p:txBody>
          <a:bodyPr>
            <a:normAutofit/>
          </a:bodyPr>
          <a:lstStyle/>
          <a:p>
            <a:r>
              <a:rPr lang="en-US" dirty="0"/>
              <a:t>Each appraisal theorist agreed on this sequence:</a:t>
            </a:r>
          </a:p>
          <a:p>
            <a:pPr lvl="1"/>
            <a:r>
              <a:rPr lang="en-US" dirty="0"/>
              <a:t>life event – appraisal – emotion sequence</a:t>
            </a:r>
          </a:p>
          <a:p>
            <a:r>
              <a:rPr lang="en-US" dirty="0"/>
              <a:t>They disagree on how many dimensions of appraisal are necessary to explain emotional experience. Arnold explained two emotions, Lazarus explained 15 emotions, others seek to explain all emotions. </a:t>
            </a:r>
          </a:p>
          <a:p>
            <a:pPr lvl="1"/>
            <a:endParaRPr lang="en-US" dirty="0"/>
          </a:p>
        </p:txBody>
      </p:sp>
      <p:sp>
        <p:nvSpPr>
          <p:cNvPr id="24" name="Rectangle 17">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19">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155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1EEFCBF-20E8-4409-B9E5-3AB7C1A6E7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2059524"/>
            <a:ext cx="10916463" cy="2183291"/>
          </a:xfrm>
          <a:prstGeom prst="rect">
            <a:avLst/>
          </a:prstGeom>
        </p:spPr>
      </p:pic>
      <p:sp>
        <p:nvSpPr>
          <p:cNvPr id="2" name="Title 1">
            <a:extLst>
              <a:ext uri="{FF2B5EF4-FFF2-40B4-BE49-F238E27FC236}">
                <a16:creationId xmlns:a16="http://schemas.microsoft.com/office/drawing/2014/main" id="{72379F89-C3AB-4E54-B0BC-D7EB2F1D6849}"/>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5600">
                <a:solidFill>
                  <a:schemeClr val="tx1">
                    <a:lumMod val="85000"/>
                    <a:lumOff val="15000"/>
                  </a:schemeClr>
                </a:solidFill>
              </a:rPr>
              <a:t>Arnold’s Appraisal Theory of Emotion</a:t>
            </a:r>
          </a:p>
        </p:txBody>
      </p:sp>
      <p:sp>
        <p:nvSpPr>
          <p:cNvPr id="6" name="TextBox 5">
            <a:extLst>
              <a:ext uri="{FF2B5EF4-FFF2-40B4-BE49-F238E27FC236}">
                <a16:creationId xmlns:a16="http://schemas.microsoft.com/office/drawing/2014/main" id="{8659A745-774C-499C-9F90-64BE0D08911A}"/>
              </a:ext>
            </a:extLst>
          </p:cNvPr>
          <p:cNvSpPr txBox="1"/>
          <p:nvPr/>
        </p:nvSpPr>
        <p:spPr>
          <a:xfrm>
            <a:off x="737177" y="515712"/>
            <a:ext cx="8126905" cy="369332"/>
          </a:xfrm>
          <a:prstGeom prst="rect">
            <a:avLst/>
          </a:prstGeom>
          <a:noFill/>
        </p:spPr>
        <p:txBody>
          <a:bodyPr wrap="none" rtlCol="0">
            <a:spAutoFit/>
          </a:bodyPr>
          <a:lstStyle/>
          <a:p>
            <a:r>
              <a:rPr lang="en-US" dirty="0"/>
              <a:t>Come up with five significant life events and apply them to Arnold’s Appraisal Theory</a:t>
            </a:r>
          </a:p>
        </p:txBody>
      </p:sp>
    </p:spTree>
    <p:extLst>
      <p:ext uri="{BB962C8B-B14F-4D97-AF65-F5344CB8AC3E}">
        <p14:creationId xmlns:p14="http://schemas.microsoft.com/office/powerpoint/2010/main" val="4149744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010B6D-76B4-4B68-9E94-B192274302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57" y="640081"/>
            <a:ext cx="6270685" cy="5314406"/>
          </a:xfrm>
          <a:prstGeom prst="rect">
            <a:avLst/>
          </a:prstGeom>
        </p:spPr>
      </p:pic>
      <p:sp>
        <p:nvSpPr>
          <p:cNvPr id="2" name="Title 1">
            <a:extLst>
              <a:ext uri="{FF2B5EF4-FFF2-40B4-BE49-F238E27FC236}">
                <a16:creationId xmlns:a16="http://schemas.microsoft.com/office/drawing/2014/main" id="{D0B4C5EE-CC8C-44CE-AEB9-5573FBFE63D1}"/>
              </a:ext>
            </a:extLst>
          </p:cNvPr>
          <p:cNvSpPr>
            <a:spLocks noGrp="1"/>
          </p:cNvSpPr>
          <p:nvPr>
            <p:ph type="title"/>
          </p:nvPr>
        </p:nvSpPr>
        <p:spPr>
          <a:xfrm>
            <a:off x="7859485" y="634946"/>
            <a:ext cx="3690257" cy="1450757"/>
          </a:xfrm>
        </p:spPr>
        <p:txBody>
          <a:bodyPr>
            <a:normAutofit/>
          </a:bodyPr>
          <a:lstStyle/>
          <a:p>
            <a:r>
              <a:rPr lang="en-US" dirty="0"/>
              <a:t>Complex Appraisal</a:t>
            </a:r>
          </a:p>
        </p:txBody>
      </p:sp>
      <p:sp>
        <p:nvSpPr>
          <p:cNvPr id="3" name="Content Placeholder 2">
            <a:extLst>
              <a:ext uri="{FF2B5EF4-FFF2-40B4-BE49-F238E27FC236}">
                <a16:creationId xmlns:a16="http://schemas.microsoft.com/office/drawing/2014/main" id="{3EBF0516-168B-482D-B5BE-6282F5137977}"/>
              </a:ext>
            </a:extLst>
          </p:cNvPr>
          <p:cNvSpPr>
            <a:spLocks noGrp="1"/>
          </p:cNvSpPr>
          <p:nvPr>
            <p:ph idx="1"/>
          </p:nvPr>
        </p:nvSpPr>
        <p:spPr>
          <a:xfrm>
            <a:off x="7859485" y="2198914"/>
            <a:ext cx="3690257" cy="3670180"/>
          </a:xfrm>
        </p:spPr>
        <p:txBody>
          <a:bodyPr>
            <a:normAutofit lnSpcReduction="10000"/>
          </a:bodyPr>
          <a:lstStyle/>
          <a:p>
            <a:r>
              <a:rPr lang="en-US" dirty="0"/>
              <a:t>Lazarus – emphasized the cognitive processes that intervene between important life events (environmental conditions) and physiological and behavioural reactivity. </a:t>
            </a:r>
          </a:p>
          <a:p>
            <a:r>
              <a:rPr lang="en-US" dirty="0"/>
              <a:t>People evaluate whether the situation </a:t>
            </a:r>
            <a:r>
              <a:rPr lang="en-US" b="1" dirty="0"/>
              <a:t>has personal relevance for their well-being</a:t>
            </a:r>
            <a:r>
              <a:rPr lang="en-US" dirty="0"/>
              <a:t>.</a:t>
            </a:r>
          </a:p>
          <a:p>
            <a:r>
              <a:rPr lang="en-US" b="1" dirty="0"/>
              <a:t>Good appraisals </a:t>
            </a:r>
            <a:r>
              <a:rPr lang="en-US" dirty="0"/>
              <a:t>– several types of benefit</a:t>
            </a:r>
            <a:br>
              <a:rPr lang="en-US" dirty="0"/>
            </a:br>
            <a:r>
              <a:rPr lang="en-US" b="1" dirty="0"/>
              <a:t>Bad appraisals </a:t>
            </a:r>
            <a:r>
              <a:rPr lang="en-US" dirty="0"/>
              <a:t>– several types of harm and threat</a:t>
            </a:r>
          </a:p>
        </p:txBody>
      </p:sp>
    </p:spTree>
    <p:extLst>
      <p:ext uri="{BB962C8B-B14F-4D97-AF65-F5344CB8AC3E}">
        <p14:creationId xmlns:p14="http://schemas.microsoft.com/office/powerpoint/2010/main" val="100946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484C-E160-47D5-B321-46569EC71369}"/>
              </a:ext>
            </a:extLst>
          </p:cNvPr>
          <p:cNvSpPr>
            <a:spLocks noGrp="1"/>
          </p:cNvSpPr>
          <p:nvPr>
            <p:ph type="title"/>
          </p:nvPr>
        </p:nvSpPr>
        <p:spPr/>
        <p:txBody>
          <a:bodyPr/>
          <a:lstStyle/>
          <a:p>
            <a:r>
              <a:rPr lang="en-US" dirty="0"/>
              <a:t>Complex Appraisal</a:t>
            </a:r>
          </a:p>
        </p:txBody>
      </p:sp>
      <p:sp>
        <p:nvSpPr>
          <p:cNvPr id="3" name="Content Placeholder 2">
            <a:extLst>
              <a:ext uri="{FF2B5EF4-FFF2-40B4-BE49-F238E27FC236}">
                <a16:creationId xmlns:a16="http://schemas.microsoft.com/office/drawing/2014/main" id="{0E7C1D57-92D4-41F8-840A-4760307D9A54}"/>
              </a:ext>
            </a:extLst>
          </p:cNvPr>
          <p:cNvSpPr>
            <a:spLocks noGrp="1"/>
          </p:cNvSpPr>
          <p:nvPr>
            <p:ph idx="1"/>
          </p:nvPr>
        </p:nvSpPr>
        <p:spPr/>
        <p:txBody>
          <a:bodyPr>
            <a:normAutofit fontScale="92500" lnSpcReduction="10000"/>
          </a:bodyPr>
          <a:lstStyle/>
          <a:p>
            <a:r>
              <a:rPr lang="en-US" dirty="0"/>
              <a:t>Lazarus – appraisals take the form of the following questions: </a:t>
            </a:r>
          </a:p>
          <a:p>
            <a:r>
              <a:rPr lang="en-CA" dirty="0"/>
              <a:t>Is this event relevant to my well-being? </a:t>
            </a:r>
            <a:br>
              <a:rPr lang="en-CA" dirty="0"/>
            </a:br>
            <a:r>
              <a:rPr lang="en-CA" dirty="0"/>
              <a:t>Is this event consistent with my goals? </a:t>
            </a:r>
            <a:br>
              <a:rPr lang="en-CA" dirty="0"/>
            </a:br>
            <a:r>
              <a:rPr lang="en-CA" dirty="0"/>
              <a:t>How deeply does this event touch my self-esteem? </a:t>
            </a:r>
          </a:p>
          <a:p>
            <a:r>
              <a:rPr lang="en-CA" dirty="0"/>
              <a:t>These are appraisals of:</a:t>
            </a:r>
          </a:p>
          <a:p>
            <a:pPr lvl="1"/>
            <a:r>
              <a:rPr lang="en-CA" dirty="0"/>
              <a:t>personal relevance</a:t>
            </a:r>
          </a:p>
          <a:p>
            <a:pPr lvl="1"/>
            <a:r>
              <a:rPr lang="en-CA" dirty="0"/>
              <a:t>goal congruence</a:t>
            </a:r>
          </a:p>
          <a:p>
            <a:pPr lvl="1"/>
            <a:r>
              <a:rPr lang="en-CA" dirty="0"/>
              <a:t>ego involvement</a:t>
            </a:r>
          </a:p>
          <a:p>
            <a:pPr marL="201168" lvl="1" indent="0">
              <a:buNone/>
            </a:pPr>
            <a:r>
              <a:rPr lang="en-CA" dirty="0"/>
              <a:t>People appraise situations as particular kinds of harm, as particular kinds of threat, or as particular kinds of benefit</a:t>
            </a:r>
          </a:p>
          <a:p>
            <a:r>
              <a:rPr lang="en-US" dirty="0"/>
              <a:t>Changed appraisals lead to changed emotions. </a:t>
            </a:r>
          </a:p>
          <a:p>
            <a:r>
              <a:rPr lang="en-US" dirty="0"/>
              <a:t>People first (</a:t>
            </a:r>
            <a:r>
              <a:rPr lang="en-US" b="1" dirty="0"/>
              <a:t>primary appraisal</a:t>
            </a:r>
            <a:r>
              <a:rPr lang="en-US" dirty="0"/>
              <a:t>) appraise their relationship to the life event then they appraise their coping potential (</a:t>
            </a:r>
            <a:r>
              <a:rPr lang="en-US" b="1" dirty="0"/>
              <a:t>secondary appraisal</a:t>
            </a:r>
            <a:r>
              <a:rPr lang="en-US" dirty="0"/>
              <a:t>) within the life event</a:t>
            </a:r>
          </a:p>
        </p:txBody>
      </p:sp>
    </p:spTree>
    <p:extLst>
      <p:ext uri="{BB962C8B-B14F-4D97-AF65-F5344CB8AC3E}">
        <p14:creationId xmlns:p14="http://schemas.microsoft.com/office/powerpoint/2010/main" val="3053754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7F05-5449-4C15-A483-EB0D90242244}"/>
              </a:ext>
            </a:extLst>
          </p:cNvPr>
          <p:cNvSpPr>
            <a:spLocks noGrp="1"/>
          </p:cNvSpPr>
          <p:nvPr>
            <p:ph type="title"/>
          </p:nvPr>
        </p:nvSpPr>
        <p:spPr/>
        <p:txBody>
          <a:bodyPr/>
          <a:lstStyle/>
          <a:p>
            <a:r>
              <a:rPr lang="en-US" dirty="0"/>
              <a:t>Primary Appraisal</a:t>
            </a:r>
          </a:p>
        </p:txBody>
      </p:sp>
      <p:sp>
        <p:nvSpPr>
          <p:cNvPr id="3" name="Content Placeholder 2">
            <a:extLst>
              <a:ext uri="{FF2B5EF4-FFF2-40B4-BE49-F238E27FC236}">
                <a16:creationId xmlns:a16="http://schemas.microsoft.com/office/drawing/2014/main" id="{A0CBF36A-8863-49A8-B55A-42A2FADFFAD0}"/>
              </a:ext>
            </a:extLst>
          </p:cNvPr>
          <p:cNvSpPr>
            <a:spLocks noGrp="1"/>
          </p:cNvSpPr>
          <p:nvPr>
            <p:ph idx="1"/>
          </p:nvPr>
        </p:nvSpPr>
        <p:spPr/>
        <p:txBody>
          <a:bodyPr/>
          <a:lstStyle/>
          <a:p>
            <a:r>
              <a:rPr lang="en-US" dirty="0"/>
              <a:t>Primary appraisal – involves an estimate of whether one has anything at stake in the encounter. </a:t>
            </a:r>
          </a:p>
          <a:p>
            <a:pPr lvl="1"/>
            <a:r>
              <a:rPr lang="en-US" dirty="0"/>
              <a:t>Health</a:t>
            </a:r>
          </a:p>
          <a:p>
            <a:pPr lvl="1"/>
            <a:r>
              <a:rPr lang="en-US" dirty="0"/>
              <a:t>Self-esteem</a:t>
            </a:r>
          </a:p>
          <a:p>
            <a:pPr lvl="1"/>
            <a:r>
              <a:rPr lang="en-US" dirty="0"/>
              <a:t>A goal</a:t>
            </a:r>
          </a:p>
          <a:p>
            <a:pPr lvl="1"/>
            <a:r>
              <a:rPr lang="en-US" dirty="0"/>
              <a:t>Financial state</a:t>
            </a:r>
          </a:p>
          <a:p>
            <a:pPr lvl="1"/>
            <a:r>
              <a:rPr lang="en-US" dirty="0"/>
              <a:t>Respect</a:t>
            </a:r>
          </a:p>
          <a:p>
            <a:pPr lvl="1"/>
            <a:r>
              <a:rPr lang="en-US" dirty="0"/>
              <a:t>The well-being of a loved one</a:t>
            </a:r>
          </a:p>
          <a:p>
            <a:pPr lvl="1"/>
            <a:endParaRPr lang="en-US" dirty="0"/>
          </a:p>
          <a:p>
            <a:pPr marL="201168" lvl="1" indent="0">
              <a:buNone/>
            </a:pPr>
            <a:r>
              <a:rPr lang="en-US" dirty="0"/>
              <a:t>From ordinary life event to a significant life event</a:t>
            </a:r>
          </a:p>
          <a:p>
            <a:pPr marL="201168" lvl="1" indent="0">
              <a:buNone/>
            </a:pPr>
            <a:endParaRPr lang="en-US" dirty="0"/>
          </a:p>
        </p:txBody>
      </p:sp>
    </p:spTree>
    <p:extLst>
      <p:ext uri="{BB962C8B-B14F-4D97-AF65-F5344CB8AC3E}">
        <p14:creationId xmlns:p14="http://schemas.microsoft.com/office/powerpoint/2010/main" val="278139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9978-90C0-4A46-AB63-A6CCC6539F38}"/>
              </a:ext>
            </a:extLst>
          </p:cNvPr>
          <p:cNvSpPr>
            <a:spLocks noGrp="1"/>
          </p:cNvSpPr>
          <p:nvPr>
            <p:ph type="title"/>
          </p:nvPr>
        </p:nvSpPr>
        <p:spPr/>
        <p:txBody>
          <a:bodyPr/>
          <a:lstStyle/>
          <a:p>
            <a:r>
              <a:rPr lang="en-US" dirty="0"/>
              <a:t>Secondary Appraisal</a:t>
            </a:r>
          </a:p>
        </p:txBody>
      </p:sp>
      <p:sp>
        <p:nvSpPr>
          <p:cNvPr id="3" name="Content Placeholder 2">
            <a:extLst>
              <a:ext uri="{FF2B5EF4-FFF2-40B4-BE49-F238E27FC236}">
                <a16:creationId xmlns:a16="http://schemas.microsoft.com/office/drawing/2014/main" id="{8B1702EC-750A-469F-A6EF-0DE6A21CE029}"/>
              </a:ext>
            </a:extLst>
          </p:cNvPr>
          <p:cNvSpPr>
            <a:spLocks noGrp="1"/>
          </p:cNvSpPr>
          <p:nvPr>
            <p:ph idx="1"/>
          </p:nvPr>
        </p:nvSpPr>
        <p:spPr/>
        <p:txBody>
          <a:bodyPr/>
          <a:lstStyle/>
          <a:p>
            <a:r>
              <a:rPr lang="en-US" dirty="0"/>
              <a:t>Secondary appraisal – occurs after some reflection, involves the person’s </a:t>
            </a:r>
            <a:r>
              <a:rPr lang="en-US" b="1" dirty="0"/>
              <a:t>assessment for coping </a:t>
            </a:r>
            <a:r>
              <a:rPr lang="en-US" dirty="0"/>
              <a:t>with the possible benefit, harm, or threat. </a:t>
            </a:r>
          </a:p>
          <a:p>
            <a:r>
              <a:rPr lang="en-US" dirty="0"/>
              <a:t>Coping involves the person’s cognitive, emotional, and behavioural efforts to manage the benefit, harm, or threat. </a:t>
            </a:r>
          </a:p>
        </p:txBody>
      </p:sp>
    </p:spTree>
    <p:extLst>
      <p:ext uri="{BB962C8B-B14F-4D97-AF65-F5344CB8AC3E}">
        <p14:creationId xmlns:p14="http://schemas.microsoft.com/office/powerpoint/2010/main" val="83111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A4BA4-99EB-4C38-8F80-A8305F81618A}"/>
              </a:ext>
            </a:extLst>
          </p:cNvPr>
          <p:cNvSpPr>
            <a:spLocks noGrp="1"/>
          </p:cNvSpPr>
          <p:nvPr>
            <p:ph type="title"/>
          </p:nvPr>
        </p:nvSpPr>
        <p:spPr>
          <a:xfrm>
            <a:off x="1097280" y="286603"/>
            <a:ext cx="10058400" cy="1450757"/>
          </a:xfrm>
        </p:spPr>
        <p:txBody>
          <a:bodyPr/>
          <a:lstStyle/>
          <a:p>
            <a:r>
              <a:rPr lang="en-US" dirty="0"/>
              <a:t>Complex Appraisal</a:t>
            </a:r>
          </a:p>
        </p:txBody>
      </p:sp>
      <p:sp>
        <p:nvSpPr>
          <p:cNvPr id="3" name="Content Placeholder 2">
            <a:extLst>
              <a:ext uri="{FF2B5EF4-FFF2-40B4-BE49-F238E27FC236}">
                <a16:creationId xmlns:a16="http://schemas.microsoft.com/office/drawing/2014/main" id="{563D6838-6172-46FA-B9C5-2B6E32E308EB}"/>
              </a:ext>
            </a:extLst>
          </p:cNvPr>
          <p:cNvSpPr>
            <a:spLocks noGrp="1"/>
          </p:cNvSpPr>
          <p:nvPr>
            <p:ph idx="1"/>
          </p:nvPr>
        </p:nvSpPr>
        <p:spPr>
          <a:xfrm>
            <a:off x="1097280" y="1845734"/>
            <a:ext cx="10058400" cy="4023360"/>
          </a:xfrm>
        </p:spPr>
        <p:txBody>
          <a:bodyPr/>
          <a:lstStyle/>
          <a:p>
            <a:r>
              <a:rPr lang="en-US" dirty="0"/>
              <a:t>Lazarus: </a:t>
            </a:r>
          </a:p>
          <a:p>
            <a:pPr lvl="1"/>
            <a:r>
              <a:rPr lang="en-US" dirty="0"/>
              <a:t>portrays emotion as a motivational one. When personal motivations are at stake, emotions follow. </a:t>
            </a:r>
          </a:p>
          <a:p>
            <a:pPr lvl="1"/>
            <a:r>
              <a:rPr lang="en-US" dirty="0"/>
              <a:t>An individual’s personal motives (goals, well-being) lie at the core of the emotional process and the individual continually makes primary and secondary appraisals about the status of those personal motives as events unfold and coping efforts are implemented. </a:t>
            </a:r>
          </a:p>
          <a:p>
            <a:pPr lvl="1"/>
            <a:r>
              <a:rPr lang="en-US" dirty="0"/>
              <a:t>Emotion theory = Cognitive-Motivational-Relational</a:t>
            </a:r>
          </a:p>
          <a:p>
            <a:pPr lvl="2"/>
            <a:r>
              <a:rPr lang="en-US" dirty="0"/>
              <a:t>Cognitive – communicates the importance of appraisals</a:t>
            </a:r>
          </a:p>
          <a:p>
            <a:pPr lvl="2"/>
            <a:r>
              <a:rPr lang="en-US" dirty="0"/>
              <a:t>Motivational – communicates the importance of personal goals and well-being</a:t>
            </a:r>
          </a:p>
          <a:p>
            <a:pPr lvl="2"/>
            <a:r>
              <a:rPr lang="en-US" dirty="0"/>
              <a:t>Relational – communicates that emotions arise from one’s relation to environmental threats, harms benefits.</a:t>
            </a:r>
          </a:p>
          <a:p>
            <a:pPr lvl="2"/>
            <a:endParaRPr lang="en-US" dirty="0"/>
          </a:p>
        </p:txBody>
      </p:sp>
    </p:spTree>
    <p:extLst>
      <p:ext uri="{BB962C8B-B14F-4D97-AF65-F5344CB8AC3E}">
        <p14:creationId xmlns:p14="http://schemas.microsoft.com/office/powerpoint/2010/main" val="4208526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A3AD-AF92-466B-8378-EECC1E84BED6}"/>
              </a:ext>
            </a:extLst>
          </p:cNvPr>
          <p:cNvSpPr>
            <a:spLocks noGrp="1"/>
          </p:cNvSpPr>
          <p:nvPr>
            <p:ph type="title"/>
          </p:nvPr>
        </p:nvSpPr>
        <p:spPr/>
        <p:txBody>
          <a:bodyPr/>
          <a:lstStyle/>
          <a:p>
            <a:r>
              <a:rPr lang="en-US" dirty="0"/>
              <a:t>Question 5 </a:t>
            </a:r>
          </a:p>
        </p:txBody>
      </p:sp>
      <p:sp>
        <p:nvSpPr>
          <p:cNvPr id="3" name="Content Placeholder 2">
            <a:extLst>
              <a:ext uri="{FF2B5EF4-FFF2-40B4-BE49-F238E27FC236}">
                <a16:creationId xmlns:a16="http://schemas.microsoft.com/office/drawing/2014/main" id="{E744D177-15BF-4CBF-A77C-A4A0642E7C7A}"/>
              </a:ext>
            </a:extLst>
          </p:cNvPr>
          <p:cNvSpPr>
            <a:spLocks noGrp="1"/>
          </p:cNvSpPr>
          <p:nvPr>
            <p:ph idx="1"/>
          </p:nvPr>
        </p:nvSpPr>
        <p:spPr/>
        <p:txBody>
          <a:bodyPr/>
          <a:lstStyle/>
          <a:p>
            <a:r>
              <a:rPr lang="en-US" dirty="0"/>
              <a:t>Biological researchers who study emotion postulate that there are between 2 – 8 basic emotions. Despite their disagreements, there are three points of convergence. What are the three points that biological researchers agree on about basic emotions? </a:t>
            </a:r>
          </a:p>
        </p:txBody>
      </p:sp>
    </p:spTree>
    <p:extLst>
      <p:ext uri="{BB962C8B-B14F-4D97-AF65-F5344CB8AC3E}">
        <p14:creationId xmlns:p14="http://schemas.microsoft.com/office/powerpoint/2010/main" val="2148610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E26D-42EA-4E70-B9DD-88655E7FC664}"/>
              </a:ext>
            </a:extLst>
          </p:cNvPr>
          <p:cNvSpPr>
            <a:spLocks noGrp="1"/>
          </p:cNvSpPr>
          <p:nvPr>
            <p:ph type="title"/>
          </p:nvPr>
        </p:nvSpPr>
        <p:spPr/>
        <p:txBody>
          <a:bodyPr/>
          <a:lstStyle/>
          <a:p>
            <a:r>
              <a:rPr lang="en-US" dirty="0"/>
              <a:t>How Many Emotions Are There? Biological Perspective</a:t>
            </a:r>
          </a:p>
        </p:txBody>
      </p:sp>
      <p:sp>
        <p:nvSpPr>
          <p:cNvPr id="3" name="Content Placeholder 2">
            <a:extLst>
              <a:ext uri="{FF2B5EF4-FFF2-40B4-BE49-F238E27FC236}">
                <a16:creationId xmlns:a16="http://schemas.microsoft.com/office/drawing/2014/main" id="{79B95F49-F691-45C9-A946-1F4FBBCC8FB3}"/>
              </a:ext>
            </a:extLst>
          </p:cNvPr>
          <p:cNvSpPr>
            <a:spLocks noGrp="1"/>
          </p:cNvSpPr>
          <p:nvPr>
            <p:ph idx="1"/>
          </p:nvPr>
        </p:nvSpPr>
        <p:spPr/>
        <p:txBody>
          <a:bodyPr>
            <a:normAutofit/>
          </a:bodyPr>
          <a:lstStyle/>
          <a:p>
            <a:r>
              <a:rPr lang="en-US" dirty="0"/>
              <a:t>All these 10 biological research traditions agree that:</a:t>
            </a:r>
          </a:p>
          <a:p>
            <a:pPr lvl="1"/>
            <a:r>
              <a:rPr lang="en-US" dirty="0"/>
              <a:t>A small number of basic emotions exist </a:t>
            </a:r>
          </a:p>
          <a:p>
            <a:pPr lvl="1"/>
            <a:r>
              <a:rPr lang="en-US" dirty="0"/>
              <a:t>Basic emotions are universal to all human beings (and animals) </a:t>
            </a:r>
          </a:p>
          <a:p>
            <a:pPr lvl="1"/>
            <a:r>
              <a:rPr lang="en-US" dirty="0"/>
              <a:t>Basic emotions are products of biology and evolution</a:t>
            </a:r>
          </a:p>
        </p:txBody>
      </p:sp>
    </p:spTree>
    <p:extLst>
      <p:ext uri="{BB962C8B-B14F-4D97-AF65-F5344CB8AC3E}">
        <p14:creationId xmlns:p14="http://schemas.microsoft.com/office/powerpoint/2010/main" val="2616130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76CB6-7314-4A30-8ECA-E6E651F86FE3}"/>
              </a:ext>
            </a:extLst>
          </p:cNvPr>
          <p:cNvSpPr>
            <a:spLocks noGrp="1"/>
          </p:cNvSpPr>
          <p:nvPr>
            <p:ph type="title"/>
          </p:nvPr>
        </p:nvSpPr>
        <p:spPr/>
        <p:txBody>
          <a:bodyPr/>
          <a:lstStyle/>
          <a:p>
            <a:r>
              <a:rPr lang="en-US" dirty="0"/>
              <a:t>Final Exam</a:t>
            </a:r>
          </a:p>
        </p:txBody>
      </p:sp>
      <p:sp>
        <p:nvSpPr>
          <p:cNvPr id="3" name="Content Placeholder 2">
            <a:extLst>
              <a:ext uri="{FF2B5EF4-FFF2-40B4-BE49-F238E27FC236}">
                <a16:creationId xmlns:a16="http://schemas.microsoft.com/office/drawing/2014/main" id="{2A046FFC-5050-4EEF-B304-9B986A4A1E9F}"/>
              </a:ext>
            </a:extLst>
          </p:cNvPr>
          <p:cNvSpPr>
            <a:spLocks noGrp="1"/>
          </p:cNvSpPr>
          <p:nvPr>
            <p:ph idx="1"/>
          </p:nvPr>
        </p:nvSpPr>
        <p:spPr/>
        <p:txBody>
          <a:bodyPr>
            <a:normAutofit fontScale="70000" lnSpcReduction="20000"/>
          </a:bodyPr>
          <a:lstStyle/>
          <a:p>
            <a:r>
              <a:rPr lang="en-US" sz="2100" b="1" dirty="0"/>
              <a:t>Same format as usual (25 multiple choice questions; 1 of 2 short answer questions). You have 3 hours to complete the exam</a:t>
            </a:r>
            <a:r>
              <a:rPr lang="en-US" dirty="0"/>
              <a:t>.</a:t>
            </a:r>
          </a:p>
          <a:p>
            <a:r>
              <a:rPr lang="en-US" b="1" dirty="0"/>
              <a:t>Material: </a:t>
            </a:r>
          </a:p>
          <a:p>
            <a:pPr lvl="1"/>
            <a:r>
              <a:rPr lang="en-US" dirty="0"/>
              <a:t>Chapter 9 – Cognitive Dissonance (p. 221 – 225)</a:t>
            </a:r>
          </a:p>
          <a:p>
            <a:pPr lvl="1"/>
            <a:r>
              <a:rPr lang="en-US" dirty="0"/>
              <a:t>Chapter 10, 11 and 12 – The complete chapter</a:t>
            </a:r>
          </a:p>
          <a:p>
            <a:pPr lvl="1"/>
            <a:r>
              <a:rPr lang="en-US" dirty="0"/>
              <a:t>Chapter 13 – Cognitive Aspects of Emotion (p. 324 – 334)</a:t>
            </a:r>
          </a:p>
          <a:p>
            <a:pPr marL="201168" lvl="1" indent="0">
              <a:buNone/>
            </a:pPr>
            <a:endParaRPr lang="en-US" dirty="0"/>
          </a:p>
          <a:p>
            <a:pPr marL="201168" lvl="1" indent="0">
              <a:buNone/>
            </a:pPr>
            <a:r>
              <a:rPr lang="en-US" b="1" dirty="0"/>
              <a:t>Study tricks: </a:t>
            </a:r>
          </a:p>
          <a:p>
            <a:pPr lvl="2"/>
            <a:r>
              <a:rPr lang="en-US" dirty="0"/>
              <a:t>Form study groups</a:t>
            </a:r>
          </a:p>
          <a:p>
            <a:pPr lvl="2"/>
            <a:r>
              <a:rPr lang="en-US" dirty="0"/>
              <a:t>Read the textbook more than once</a:t>
            </a:r>
          </a:p>
          <a:p>
            <a:pPr lvl="2"/>
            <a:r>
              <a:rPr lang="en-US" dirty="0"/>
              <a:t>Go over the PowerPoint slides and study them in detail</a:t>
            </a:r>
          </a:p>
          <a:p>
            <a:pPr lvl="2"/>
            <a:r>
              <a:rPr lang="en-US" dirty="0"/>
              <a:t>Make sure you can define key concepts</a:t>
            </a:r>
          </a:p>
          <a:p>
            <a:pPr lvl="2"/>
            <a:r>
              <a:rPr lang="en-US" dirty="0"/>
              <a:t>Make sure you understand the charts</a:t>
            </a:r>
          </a:p>
          <a:p>
            <a:pPr lvl="2"/>
            <a:r>
              <a:rPr lang="en-US" dirty="0"/>
              <a:t>If you don’t understand the material, make an appointment to meet with me</a:t>
            </a:r>
          </a:p>
          <a:p>
            <a:pPr lvl="2"/>
            <a:r>
              <a:rPr lang="en-US" dirty="0"/>
              <a:t>Try to explain the material to someone else</a:t>
            </a:r>
          </a:p>
          <a:p>
            <a:pPr lvl="2"/>
            <a:r>
              <a:rPr lang="en-US" dirty="0"/>
              <a:t>Study (again) the night before the exam</a:t>
            </a:r>
          </a:p>
          <a:p>
            <a:pPr lvl="2"/>
            <a:r>
              <a:rPr lang="en-US" dirty="0"/>
              <a:t>Refresh the material for at least an hour before the exam</a:t>
            </a:r>
          </a:p>
          <a:p>
            <a:pPr lvl="2"/>
            <a:r>
              <a:rPr lang="en-US" dirty="0"/>
              <a:t>Get plenty of rest the night before the exam</a:t>
            </a:r>
          </a:p>
          <a:p>
            <a:pPr lvl="2"/>
            <a:r>
              <a:rPr lang="en-US" dirty="0"/>
              <a:t>Eat fruits and/or vegetables (or at least something healthy) before the exam</a:t>
            </a:r>
          </a:p>
          <a:p>
            <a:pPr lvl="2"/>
            <a:r>
              <a:rPr lang="en-US" dirty="0"/>
              <a:t>When you get to the exam, just relax and take your time</a:t>
            </a:r>
          </a:p>
          <a:p>
            <a:pPr lvl="2"/>
            <a:endParaRPr lang="en-US" dirty="0"/>
          </a:p>
        </p:txBody>
      </p:sp>
    </p:spTree>
    <p:extLst>
      <p:ext uri="{BB962C8B-B14F-4D97-AF65-F5344CB8AC3E}">
        <p14:creationId xmlns:p14="http://schemas.microsoft.com/office/powerpoint/2010/main" val="4087884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5B80-65B9-4329-BABA-464D18242667}"/>
              </a:ext>
            </a:extLst>
          </p:cNvPr>
          <p:cNvSpPr>
            <a:spLocks noGrp="1"/>
          </p:cNvSpPr>
          <p:nvPr>
            <p:ph type="title"/>
          </p:nvPr>
        </p:nvSpPr>
        <p:spPr/>
        <p:txBody>
          <a:bodyPr/>
          <a:lstStyle/>
          <a:p>
            <a:r>
              <a:rPr lang="en-US" dirty="0"/>
              <a:t>Question 6</a:t>
            </a:r>
          </a:p>
        </p:txBody>
      </p:sp>
      <p:sp>
        <p:nvSpPr>
          <p:cNvPr id="3" name="Content Placeholder 2">
            <a:extLst>
              <a:ext uri="{FF2B5EF4-FFF2-40B4-BE49-F238E27FC236}">
                <a16:creationId xmlns:a16="http://schemas.microsoft.com/office/drawing/2014/main" id="{54FAA31D-50E9-4007-8F70-C86AD9D2AD60}"/>
              </a:ext>
            </a:extLst>
          </p:cNvPr>
          <p:cNvSpPr>
            <a:spLocks noGrp="1"/>
          </p:cNvSpPr>
          <p:nvPr>
            <p:ph idx="1"/>
          </p:nvPr>
        </p:nvSpPr>
        <p:spPr/>
        <p:txBody>
          <a:bodyPr/>
          <a:lstStyle/>
          <a:p>
            <a:r>
              <a:rPr lang="en-US" dirty="0"/>
              <a:t>Please describe the limited strength model of self-control. </a:t>
            </a:r>
          </a:p>
        </p:txBody>
      </p:sp>
    </p:spTree>
    <p:extLst>
      <p:ext uri="{BB962C8B-B14F-4D97-AF65-F5344CB8AC3E}">
        <p14:creationId xmlns:p14="http://schemas.microsoft.com/office/powerpoint/2010/main" val="378654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02B44-D52B-4E2F-9DE3-662A3B4B25CD}"/>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Limited Strength Model</a:t>
            </a:r>
          </a:p>
        </p:txBody>
      </p:sp>
      <p:pic>
        <p:nvPicPr>
          <p:cNvPr id="4" name="Content Placeholder 4">
            <a:extLst>
              <a:ext uri="{FF2B5EF4-FFF2-40B4-BE49-F238E27FC236}">
                <a16:creationId xmlns:a16="http://schemas.microsoft.com/office/drawing/2014/main" id="{2771ABAD-F658-4D16-A7DA-9B25A30B14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7" y="640080"/>
            <a:ext cx="8378458" cy="3602736"/>
          </a:xfrm>
          <a:prstGeom prst="rect">
            <a:avLst/>
          </a:prstGeom>
        </p:spPr>
      </p:pic>
    </p:spTree>
    <p:extLst>
      <p:ext uri="{BB962C8B-B14F-4D97-AF65-F5344CB8AC3E}">
        <p14:creationId xmlns:p14="http://schemas.microsoft.com/office/powerpoint/2010/main" val="1865334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FFB31-CF6D-49E3-B885-CAD2F22359F6}"/>
              </a:ext>
            </a:extLst>
          </p:cNvPr>
          <p:cNvSpPr>
            <a:spLocks noGrp="1"/>
          </p:cNvSpPr>
          <p:nvPr>
            <p:ph type="title"/>
          </p:nvPr>
        </p:nvSpPr>
        <p:spPr/>
        <p:txBody>
          <a:bodyPr/>
          <a:lstStyle/>
          <a:p>
            <a:r>
              <a:rPr lang="en-US" dirty="0"/>
              <a:t>Question 7</a:t>
            </a:r>
          </a:p>
        </p:txBody>
      </p:sp>
      <p:sp>
        <p:nvSpPr>
          <p:cNvPr id="3" name="Content Placeholder 2">
            <a:extLst>
              <a:ext uri="{FF2B5EF4-FFF2-40B4-BE49-F238E27FC236}">
                <a16:creationId xmlns:a16="http://schemas.microsoft.com/office/drawing/2014/main" id="{DB048A15-251C-48E5-8D9E-6CEF74DD0E11}"/>
              </a:ext>
            </a:extLst>
          </p:cNvPr>
          <p:cNvSpPr>
            <a:spLocks noGrp="1"/>
          </p:cNvSpPr>
          <p:nvPr>
            <p:ph idx="1"/>
          </p:nvPr>
        </p:nvSpPr>
        <p:spPr/>
        <p:txBody>
          <a:bodyPr/>
          <a:lstStyle/>
          <a:p>
            <a:r>
              <a:rPr lang="en-US" dirty="0"/>
              <a:t>What is internalization and what are the two reasons internalization occurs?  </a:t>
            </a:r>
          </a:p>
        </p:txBody>
      </p:sp>
    </p:spTree>
    <p:extLst>
      <p:ext uri="{BB962C8B-B14F-4D97-AF65-F5344CB8AC3E}">
        <p14:creationId xmlns:p14="http://schemas.microsoft.com/office/powerpoint/2010/main" val="1603450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AB5C-3B93-4FCC-AAE2-44E69E192295}"/>
              </a:ext>
            </a:extLst>
          </p:cNvPr>
          <p:cNvSpPr>
            <a:spLocks noGrp="1"/>
          </p:cNvSpPr>
          <p:nvPr>
            <p:ph type="title"/>
          </p:nvPr>
        </p:nvSpPr>
        <p:spPr/>
        <p:txBody>
          <a:bodyPr/>
          <a:lstStyle/>
          <a:p>
            <a:r>
              <a:rPr lang="en-US" dirty="0"/>
              <a:t>Internalization and the Integrating Self</a:t>
            </a:r>
          </a:p>
        </p:txBody>
      </p:sp>
      <p:sp>
        <p:nvSpPr>
          <p:cNvPr id="3" name="Content Placeholder 2">
            <a:extLst>
              <a:ext uri="{FF2B5EF4-FFF2-40B4-BE49-F238E27FC236}">
                <a16:creationId xmlns:a16="http://schemas.microsoft.com/office/drawing/2014/main" id="{AF00D8D1-EF0A-44A1-8617-E831983903E0}"/>
              </a:ext>
            </a:extLst>
          </p:cNvPr>
          <p:cNvSpPr>
            <a:spLocks noGrp="1"/>
          </p:cNvSpPr>
          <p:nvPr>
            <p:ph idx="1"/>
          </p:nvPr>
        </p:nvSpPr>
        <p:spPr/>
        <p:txBody>
          <a:bodyPr>
            <a:normAutofit fontScale="70000" lnSpcReduction="20000"/>
          </a:bodyPr>
          <a:lstStyle/>
          <a:p>
            <a:r>
              <a:rPr lang="en-US" b="1" dirty="0"/>
              <a:t>Need for relatedness: </a:t>
            </a:r>
          </a:p>
          <a:p>
            <a:pPr lvl="1"/>
            <a:r>
              <a:rPr lang="en-US" dirty="0"/>
              <a:t>Supports the individual’s proactive motivation to internalize society’s rules, values and concerns – therefore behaviour, emotion and ways of thinking originate within the self and the social context</a:t>
            </a:r>
          </a:p>
          <a:p>
            <a:pPr lvl="1"/>
            <a:r>
              <a:rPr lang="en-US" dirty="0"/>
              <a:t>The process through which individuals take in, and accept as their own, an externally prescribed way of thinking, feeling or behaving is referred to as </a:t>
            </a:r>
            <a:r>
              <a:rPr lang="en-US" b="1" dirty="0"/>
              <a:t>internalization</a:t>
            </a:r>
            <a:r>
              <a:rPr lang="en-US" dirty="0"/>
              <a:t>.</a:t>
            </a:r>
          </a:p>
          <a:p>
            <a:r>
              <a:rPr lang="en-US" b="1" dirty="0"/>
              <a:t>Internalization: </a:t>
            </a:r>
          </a:p>
          <a:p>
            <a:pPr lvl="1"/>
            <a:r>
              <a:rPr lang="en-US" dirty="0"/>
              <a:t>Refers to the process through which an individual transforms a formerly externally prescribed way of behaving or valuing into an internal one. </a:t>
            </a:r>
          </a:p>
          <a:p>
            <a:pPr lvl="1"/>
            <a:r>
              <a:rPr lang="en-US" b="1" dirty="0"/>
              <a:t>Internalization occurs for two reasons: </a:t>
            </a:r>
          </a:p>
          <a:p>
            <a:pPr lvl="2"/>
            <a:r>
              <a:rPr lang="en-US" dirty="0"/>
              <a:t>From the individual’s desire to achieve meaningful relationships with family, friends, and others. Internalization is motivated by the need for </a:t>
            </a:r>
            <a:r>
              <a:rPr lang="en-US" b="1" dirty="0"/>
              <a:t>relatedness</a:t>
            </a:r>
            <a:r>
              <a:rPr lang="en-US" dirty="0"/>
              <a:t>.</a:t>
            </a:r>
          </a:p>
          <a:p>
            <a:pPr lvl="2"/>
            <a:r>
              <a:rPr lang="en-US" dirty="0"/>
              <a:t>From the individual’s desire to interact effectively with the social world. Internalization is motivated by the need for </a:t>
            </a:r>
            <a:r>
              <a:rPr lang="en-US" b="1" dirty="0"/>
              <a:t>competence</a:t>
            </a:r>
            <a:r>
              <a:rPr lang="en-US" dirty="0"/>
              <a:t>. </a:t>
            </a:r>
          </a:p>
          <a:p>
            <a:r>
              <a:rPr lang="en-US" b="1" dirty="0"/>
              <a:t>Agency: </a:t>
            </a:r>
          </a:p>
          <a:p>
            <a:pPr lvl="1"/>
            <a:r>
              <a:rPr lang="en-US" dirty="0"/>
              <a:t>The contribution of agency of the self as action and development from within is to recognize that:</a:t>
            </a:r>
          </a:p>
          <a:p>
            <a:pPr lvl="2"/>
            <a:r>
              <a:rPr lang="en-US" dirty="0"/>
              <a:t>Human beings possess a core self, one energized by innate motivation and directed by the inherent development processes of differentiation and integration </a:t>
            </a:r>
          </a:p>
          <a:p>
            <a:pPr lvl="2"/>
            <a:r>
              <a:rPr lang="en-US" dirty="0"/>
              <a:t>Not all self-structures are equally authentic, some reflect the core self and others reflect and reproduce the needs of society  </a:t>
            </a:r>
          </a:p>
          <a:p>
            <a:pPr lvl="2"/>
            <a:r>
              <a:rPr lang="en-US" dirty="0"/>
              <a:t>Internal and societal self-structures may produce conflict – </a:t>
            </a:r>
            <a:r>
              <a:rPr lang="en-US" b="1" dirty="0"/>
              <a:t>conflict is the opposite of integration</a:t>
            </a:r>
          </a:p>
          <a:p>
            <a:r>
              <a:rPr lang="en-US" b="1" dirty="0"/>
              <a:t>True Self: </a:t>
            </a:r>
          </a:p>
          <a:p>
            <a:pPr lvl="1"/>
            <a:r>
              <a:rPr lang="en-US" dirty="0"/>
              <a:t>Reflects the extent to which one is ‘in touch’ with inner experience. With such awareness and mindfulness, a close connection between inner experience and actual behaviour exists. People gain mindful personal knowledge about true self when relationships support strivings, self-expression and intentions. </a:t>
            </a:r>
            <a:endParaRPr lang="en-US" b="1" dirty="0"/>
          </a:p>
          <a:p>
            <a:pPr lvl="2"/>
            <a:endParaRPr lang="en-US" dirty="0"/>
          </a:p>
          <a:p>
            <a:pPr lvl="2"/>
            <a:endParaRPr lang="en-US" dirty="0"/>
          </a:p>
          <a:p>
            <a:pPr lvl="2"/>
            <a:endParaRPr lang="en-US" dirty="0"/>
          </a:p>
          <a:p>
            <a:pPr lvl="1"/>
            <a:endParaRPr lang="en-US" dirty="0"/>
          </a:p>
        </p:txBody>
      </p:sp>
    </p:spTree>
    <p:extLst>
      <p:ext uri="{BB962C8B-B14F-4D97-AF65-F5344CB8AC3E}">
        <p14:creationId xmlns:p14="http://schemas.microsoft.com/office/powerpoint/2010/main" val="3242921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18B1-F13C-47E0-B63A-C0913406BC8E}"/>
              </a:ext>
            </a:extLst>
          </p:cNvPr>
          <p:cNvSpPr>
            <a:spLocks noGrp="1"/>
          </p:cNvSpPr>
          <p:nvPr>
            <p:ph type="title"/>
          </p:nvPr>
        </p:nvSpPr>
        <p:spPr/>
        <p:txBody>
          <a:bodyPr/>
          <a:lstStyle/>
          <a:p>
            <a:r>
              <a:rPr lang="en-US" dirty="0"/>
              <a:t>Question 8</a:t>
            </a:r>
          </a:p>
        </p:txBody>
      </p:sp>
      <p:sp>
        <p:nvSpPr>
          <p:cNvPr id="3" name="Content Placeholder 2">
            <a:extLst>
              <a:ext uri="{FF2B5EF4-FFF2-40B4-BE49-F238E27FC236}">
                <a16:creationId xmlns:a16="http://schemas.microsoft.com/office/drawing/2014/main" id="{15D62E45-E2BC-40AE-8851-B809D7F206F7}"/>
              </a:ext>
            </a:extLst>
          </p:cNvPr>
          <p:cNvSpPr>
            <a:spLocks noGrp="1"/>
          </p:cNvSpPr>
          <p:nvPr>
            <p:ph idx="1"/>
          </p:nvPr>
        </p:nvSpPr>
        <p:spPr/>
        <p:txBody>
          <a:bodyPr/>
          <a:lstStyle/>
          <a:p>
            <a:r>
              <a:rPr lang="en-US" dirty="0"/>
              <a:t>Please name and describe the four sources and four effects of self efficacy.  Which are the most influential sources of self-efficacy? Why?  </a:t>
            </a:r>
          </a:p>
        </p:txBody>
      </p:sp>
    </p:spTree>
    <p:extLst>
      <p:ext uri="{BB962C8B-B14F-4D97-AF65-F5344CB8AC3E}">
        <p14:creationId xmlns:p14="http://schemas.microsoft.com/office/powerpoint/2010/main" val="3772621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84B70D5-875B-433D-BDBD-1522A85D6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3A2B25-ECCB-405D-B73C-E9D16839312D}"/>
              </a:ext>
            </a:extLst>
          </p:cNvPr>
          <p:cNvSpPr>
            <a:spLocks noGrp="1"/>
          </p:cNvSpPr>
          <p:nvPr>
            <p:ph type="title"/>
          </p:nvPr>
        </p:nvSpPr>
        <p:spPr>
          <a:xfrm>
            <a:off x="7859485" y="634946"/>
            <a:ext cx="3690257" cy="1450757"/>
          </a:xfrm>
        </p:spPr>
        <p:txBody>
          <a:bodyPr>
            <a:normAutofit/>
          </a:bodyPr>
          <a:lstStyle/>
          <a:p>
            <a:r>
              <a:rPr lang="en-US" sz="3400" dirty="0"/>
              <a:t>Sources and Effects of Self-Efficacy</a:t>
            </a:r>
          </a:p>
        </p:txBody>
      </p:sp>
      <p:pic>
        <p:nvPicPr>
          <p:cNvPr id="9" name="Picture 8" descr="A close up of a logo&#10;&#10;Description generated with high confidence">
            <a:extLst>
              <a:ext uri="{FF2B5EF4-FFF2-40B4-BE49-F238E27FC236}">
                <a16:creationId xmlns:a16="http://schemas.microsoft.com/office/drawing/2014/main" id="{D24BAA6B-4DD4-496A-A38B-FD9F59C357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931358"/>
            <a:ext cx="6909801" cy="4731852"/>
          </a:xfrm>
          <a:prstGeom prst="rect">
            <a:avLst/>
          </a:prstGeom>
        </p:spPr>
      </p:pic>
      <p:cxnSp>
        <p:nvCxnSpPr>
          <p:cNvPr id="16" name="Straight Connector 15">
            <a:extLst>
              <a:ext uri="{FF2B5EF4-FFF2-40B4-BE49-F238E27FC236}">
                <a16:creationId xmlns:a16="http://schemas.microsoft.com/office/drawing/2014/main" id="{C947DF4A-614C-4B4C-8B80-E5B9D8E8CF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F038C2D-100C-4765-8384-2698C0918F2D}"/>
              </a:ext>
            </a:extLst>
          </p:cNvPr>
          <p:cNvSpPr>
            <a:spLocks noGrp="1"/>
          </p:cNvSpPr>
          <p:nvPr>
            <p:ph idx="1"/>
          </p:nvPr>
        </p:nvSpPr>
        <p:spPr>
          <a:xfrm>
            <a:off x="7859485" y="2198914"/>
            <a:ext cx="3690257" cy="3670180"/>
          </a:xfrm>
        </p:spPr>
        <p:txBody>
          <a:bodyPr>
            <a:normAutofit/>
          </a:bodyPr>
          <a:lstStyle/>
          <a:p>
            <a:r>
              <a:rPr lang="en-US" sz="1100"/>
              <a:t>Self-efficacy beliefs arise from:</a:t>
            </a:r>
          </a:p>
          <a:p>
            <a:pPr lvl="1"/>
            <a:r>
              <a:rPr lang="en-US" sz="1100"/>
              <a:t>One’s personal behavioral history in trying to execute that particular behaviour or way of coping**</a:t>
            </a:r>
          </a:p>
          <a:p>
            <a:pPr lvl="1"/>
            <a:r>
              <a:rPr lang="en-US" sz="1100"/>
              <a:t>Observations of similar others who also try to execute that behaviour**</a:t>
            </a:r>
          </a:p>
          <a:p>
            <a:pPr lvl="1"/>
            <a:r>
              <a:rPr lang="en-US" sz="1100"/>
              <a:t>Verbal persuasions from others</a:t>
            </a:r>
          </a:p>
          <a:p>
            <a:pPr lvl="1"/>
            <a:r>
              <a:rPr lang="en-US" sz="1100"/>
              <a:t>Physiological states </a:t>
            </a:r>
          </a:p>
          <a:p>
            <a:r>
              <a:rPr lang="en-US" sz="1100"/>
              <a:t>Self-efficacy affects</a:t>
            </a:r>
          </a:p>
          <a:p>
            <a:pPr lvl="1"/>
            <a:r>
              <a:rPr lang="en-US" sz="1100"/>
              <a:t>Choice</a:t>
            </a:r>
          </a:p>
          <a:p>
            <a:pPr lvl="1"/>
            <a:r>
              <a:rPr lang="en-US" sz="1100"/>
              <a:t>Effort and persistence</a:t>
            </a:r>
          </a:p>
          <a:p>
            <a:pPr lvl="1"/>
            <a:r>
              <a:rPr lang="en-US" sz="1100"/>
              <a:t>Thinking and decision making</a:t>
            </a:r>
          </a:p>
          <a:p>
            <a:pPr lvl="1"/>
            <a:r>
              <a:rPr lang="en-US" sz="1100"/>
              <a:t>Emotional Reactions</a:t>
            </a:r>
          </a:p>
          <a:p>
            <a:pPr lvl="1"/>
            <a:endParaRPr lang="en-US" sz="1100"/>
          </a:p>
          <a:p>
            <a:pPr marL="201168" lvl="1" indent="0">
              <a:buNone/>
            </a:pPr>
            <a:r>
              <a:rPr lang="en-US" sz="1100" i="1"/>
              <a:t>** stronger source of efficacy beliefs</a:t>
            </a:r>
          </a:p>
          <a:p>
            <a:pPr lvl="1"/>
            <a:endParaRPr lang="en-US" sz="1100"/>
          </a:p>
        </p:txBody>
      </p:sp>
      <p:sp>
        <p:nvSpPr>
          <p:cNvPr id="18" name="Rectangle 17">
            <a:extLst>
              <a:ext uri="{FF2B5EF4-FFF2-40B4-BE49-F238E27FC236}">
                <a16:creationId xmlns:a16="http://schemas.microsoft.com/office/drawing/2014/main" id="{1E299956-A9E7-4FC1-A0B1-D590CA973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17FC539C-B783-4B03-9F9E-D13430F3F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6975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CD23-90FF-4E80-82B7-E2ED37A6E7F7}"/>
              </a:ext>
            </a:extLst>
          </p:cNvPr>
          <p:cNvSpPr>
            <a:spLocks noGrp="1"/>
          </p:cNvSpPr>
          <p:nvPr>
            <p:ph type="title"/>
          </p:nvPr>
        </p:nvSpPr>
        <p:spPr/>
        <p:txBody>
          <a:bodyPr/>
          <a:lstStyle/>
          <a:p>
            <a:r>
              <a:rPr lang="en-US" dirty="0"/>
              <a:t>Question 9</a:t>
            </a:r>
          </a:p>
        </p:txBody>
      </p:sp>
      <p:sp>
        <p:nvSpPr>
          <p:cNvPr id="3" name="Content Placeholder 2">
            <a:extLst>
              <a:ext uri="{FF2B5EF4-FFF2-40B4-BE49-F238E27FC236}">
                <a16:creationId xmlns:a16="http://schemas.microsoft.com/office/drawing/2014/main" id="{C2473E86-24C4-4F07-8230-FA2FA59E14A6}"/>
              </a:ext>
            </a:extLst>
          </p:cNvPr>
          <p:cNvSpPr>
            <a:spLocks noGrp="1"/>
          </p:cNvSpPr>
          <p:nvPr>
            <p:ph idx="1"/>
          </p:nvPr>
        </p:nvSpPr>
        <p:spPr/>
        <p:txBody>
          <a:bodyPr/>
          <a:lstStyle/>
          <a:p>
            <a:r>
              <a:rPr lang="en-US" dirty="0"/>
              <a:t>What are the seven steps in the master modeling program? </a:t>
            </a:r>
          </a:p>
        </p:txBody>
      </p:sp>
    </p:spTree>
    <p:extLst>
      <p:ext uri="{BB962C8B-B14F-4D97-AF65-F5344CB8AC3E}">
        <p14:creationId xmlns:p14="http://schemas.microsoft.com/office/powerpoint/2010/main" val="2826808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9228-8134-4449-A347-2A6D6CC7041F}"/>
              </a:ext>
            </a:extLst>
          </p:cNvPr>
          <p:cNvSpPr>
            <a:spLocks noGrp="1"/>
          </p:cNvSpPr>
          <p:nvPr>
            <p:ph type="title"/>
          </p:nvPr>
        </p:nvSpPr>
        <p:spPr/>
        <p:txBody>
          <a:bodyPr/>
          <a:lstStyle/>
          <a:p>
            <a:r>
              <a:rPr lang="en-US" dirty="0"/>
              <a:t>Empowering People: Master Modeling Program</a:t>
            </a:r>
          </a:p>
        </p:txBody>
      </p:sp>
      <p:sp>
        <p:nvSpPr>
          <p:cNvPr id="3" name="Content Placeholder 2">
            <a:extLst>
              <a:ext uri="{FF2B5EF4-FFF2-40B4-BE49-F238E27FC236}">
                <a16:creationId xmlns:a16="http://schemas.microsoft.com/office/drawing/2014/main" id="{A5ABAE9E-76C3-4C40-B2AD-C58585BA8D58}"/>
              </a:ext>
            </a:extLst>
          </p:cNvPr>
          <p:cNvSpPr>
            <a:spLocks noGrp="1"/>
          </p:cNvSpPr>
          <p:nvPr>
            <p:ph idx="1"/>
          </p:nvPr>
        </p:nvSpPr>
        <p:spPr/>
        <p:txBody>
          <a:bodyPr>
            <a:normAutofit fontScale="85000" lnSpcReduction="20000"/>
          </a:bodyPr>
          <a:lstStyle/>
          <a:p>
            <a:r>
              <a:rPr lang="en-CA" dirty="0"/>
              <a:t>A formal program to empower people through self-efficacy training is to employ a mastery modeling program – which involves the following seven steps. </a:t>
            </a:r>
          </a:p>
          <a:p>
            <a:r>
              <a:rPr lang="en-CA" dirty="0"/>
              <a:t>1 – Expert identifies component skills involved in effective coping and measures novices’ efficacy expectation on each component skill.</a:t>
            </a:r>
          </a:p>
          <a:p>
            <a:r>
              <a:rPr lang="en-CA" dirty="0"/>
              <a:t>2 – Expert models each component skill, emphasizing the novices’ most worrisome skill areas.</a:t>
            </a:r>
          </a:p>
          <a:p>
            <a:r>
              <a:rPr lang="en-CA" dirty="0"/>
              <a:t>3 – Novices emulate each modeled skill. Expert provides guidance and corrective feedback, as needed. </a:t>
            </a:r>
          </a:p>
          <a:p>
            <a:r>
              <a:rPr lang="en-CA" dirty="0"/>
              <a:t>4 – Novices integrate the individual skills into an overall simulated performance. Expert introduces only mild obstacles and helps novices integrate the different skill components into a coherent overall performance.</a:t>
            </a:r>
          </a:p>
          <a:p>
            <a:r>
              <a:rPr lang="en-CA" dirty="0"/>
              <a:t>5 – Novices participate in cooperative learning groups. One person gives a simulated performance while peers watch. As they watch, peers provide encouragement and tips. Each person takes a turn until everyone has performed multiple times.</a:t>
            </a:r>
          </a:p>
          <a:p>
            <a:r>
              <a:rPr lang="en-CA" dirty="0"/>
              <a:t>6 – Novices perform individually in a realistic situation that features numerous difficulties, surprises, obstacles, and setbacks while the expert provides modeling and corrective feedback.</a:t>
            </a:r>
          </a:p>
          <a:p>
            <a:r>
              <a:rPr lang="en-CA" dirty="0"/>
              <a:t>7 – Expert models confident demeanor and arousal-regulating techniques.</a:t>
            </a:r>
          </a:p>
          <a:p>
            <a:endParaRPr lang="en-CA" dirty="0"/>
          </a:p>
          <a:p>
            <a:endParaRPr lang="en-US" dirty="0"/>
          </a:p>
        </p:txBody>
      </p:sp>
    </p:spTree>
    <p:extLst>
      <p:ext uri="{BB962C8B-B14F-4D97-AF65-F5344CB8AC3E}">
        <p14:creationId xmlns:p14="http://schemas.microsoft.com/office/powerpoint/2010/main" val="1690397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1EF2-7BA8-440C-A916-3B02A9A4AB74}"/>
              </a:ext>
            </a:extLst>
          </p:cNvPr>
          <p:cNvSpPr>
            <a:spLocks noGrp="1"/>
          </p:cNvSpPr>
          <p:nvPr>
            <p:ph type="title"/>
          </p:nvPr>
        </p:nvSpPr>
        <p:spPr/>
        <p:txBody>
          <a:bodyPr/>
          <a:lstStyle/>
          <a:p>
            <a:r>
              <a:rPr lang="en-US" dirty="0"/>
              <a:t>Question 10</a:t>
            </a:r>
          </a:p>
        </p:txBody>
      </p:sp>
      <p:sp>
        <p:nvSpPr>
          <p:cNvPr id="3" name="Content Placeholder 2">
            <a:extLst>
              <a:ext uri="{FF2B5EF4-FFF2-40B4-BE49-F238E27FC236}">
                <a16:creationId xmlns:a16="http://schemas.microsoft.com/office/drawing/2014/main" id="{F37639F7-CA3C-4762-9333-C4B29BF5BDCD}"/>
              </a:ext>
            </a:extLst>
          </p:cNvPr>
          <p:cNvSpPr>
            <a:spLocks noGrp="1"/>
          </p:cNvSpPr>
          <p:nvPr>
            <p:ph idx="1"/>
          </p:nvPr>
        </p:nvSpPr>
        <p:spPr/>
        <p:txBody>
          <a:bodyPr>
            <a:normAutofit fontScale="92500" lnSpcReduction="10000"/>
          </a:bodyPr>
          <a:lstStyle/>
          <a:p>
            <a:r>
              <a:rPr lang="en-US" dirty="0"/>
              <a:t>According to the functional view of motivational behaviour, what fundamental life task is likely to produce the following emotions? </a:t>
            </a:r>
          </a:p>
          <a:p>
            <a:endParaRPr lang="en-US" dirty="0"/>
          </a:p>
          <a:p>
            <a:r>
              <a:rPr lang="en-US" dirty="0"/>
              <a:t>Joy</a:t>
            </a:r>
            <a:br>
              <a:rPr lang="en-US" dirty="0"/>
            </a:br>
            <a:r>
              <a:rPr lang="en-US" dirty="0"/>
              <a:t>Sadness</a:t>
            </a:r>
            <a:br>
              <a:rPr lang="en-US" dirty="0"/>
            </a:br>
            <a:r>
              <a:rPr lang="en-US" dirty="0"/>
              <a:t>Contempt</a:t>
            </a:r>
            <a:br>
              <a:rPr lang="en-US" dirty="0"/>
            </a:br>
            <a:r>
              <a:rPr lang="en-US" dirty="0"/>
              <a:t>Anger</a:t>
            </a:r>
            <a:br>
              <a:rPr lang="en-US" dirty="0"/>
            </a:br>
            <a:r>
              <a:rPr lang="en-US" dirty="0"/>
              <a:t>Pride</a:t>
            </a:r>
            <a:br>
              <a:rPr lang="en-US" dirty="0"/>
            </a:br>
            <a:r>
              <a:rPr lang="en-US" dirty="0"/>
              <a:t>Interest</a:t>
            </a:r>
            <a:br>
              <a:rPr lang="en-US" dirty="0"/>
            </a:br>
            <a:r>
              <a:rPr lang="en-US" dirty="0"/>
              <a:t>Shame</a:t>
            </a:r>
            <a:br>
              <a:rPr lang="en-US" dirty="0"/>
            </a:br>
            <a:r>
              <a:rPr lang="en-US" dirty="0"/>
              <a:t>Guilt</a:t>
            </a:r>
            <a:br>
              <a:rPr lang="en-US" dirty="0"/>
            </a:br>
            <a:r>
              <a:rPr lang="en-US" dirty="0"/>
              <a:t>Disgust </a:t>
            </a:r>
            <a:br>
              <a:rPr lang="en-US" dirty="0"/>
            </a:br>
            <a:r>
              <a:rPr lang="en-US" dirty="0"/>
              <a:t>Fear</a:t>
            </a:r>
          </a:p>
          <a:p>
            <a:r>
              <a:rPr lang="en-US" dirty="0"/>
              <a:t> </a:t>
            </a:r>
          </a:p>
        </p:txBody>
      </p:sp>
    </p:spTree>
    <p:extLst>
      <p:ext uri="{BB962C8B-B14F-4D97-AF65-F5344CB8AC3E}">
        <p14:creationId xmlns:p14="http://schemas.microsoft.com/office/powerpoint/2010/main" val="1690866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8E4721-AFE0-408C-950E-445E5D50B7D5}"/>
              </a:ext>
            </a:extLst>
          </p:cNvPr>
          <p:cNvSpPr>
            <a:spLocks noGrp="1"/>
          </p:cNvSpPr>
          <p:nvPr>
            <p:ph idx="4294967295"/>
          </p:nvPr>
        </p:nvSpPr>
        <p:spPr>
          <a:xfrm>
            <a:off x="721086" y="5727700"/>
            <a:ext cx="10204089" cy="515938"/>
          </a:xfrm>
        </p:spPr>
        <p:txBody>
          <a:bodyPr vert="horz" lIns="91440" tIns="45720" rIns="91440" bIns="45720" rtlCol="0">
            <a:normAutofit/>
          </a:bodyPr>
          <a:lstStyle/>
          <a:p>
            <a:pPr marL="0" indent="0">
              <a:buNone/>
            </a:pPr>
            <a:r>
              <a:rPr lang="en-US" cap="all" spc="200" dirty="0">
                <a:solidFill>
                  <a:schemeClr val="tx1">
                    <a:lumMod val="85000"/>
                    <a:lumOff val="15000"/>
                  </a:schemeClr>
                </a:solidFill>
                <a:latin typeface="+mj-lt"/>
              </a:rPr>
              <a:t>Emotions serve at least 10 distinct purposes.  </a:t>
            </a:r>
          </a:p>
        </p:txBody>
      </p:sp>
      <p:sp>
        <p:nvSpPr>
          <p:cNvPr id="2" name="Title 1">
            <a:extLst>
              <a:ext uri="{FF2B5EF4-FFF2-40B4-BE49-F238E27FC236}">
                <a16:creationId xmlns:a16="http://schemas.microsoft.com/office/drawing/2014/main" id="{710B642C-7D74-4EF6-9613-8459E92B07E4}"/>
              </a:ext>
            </a:extLst>
          </p:cNvPr>
          <p:cNvSpPr>
            <a:spLocks noGrp="1"/>
          </p:cNvSpPr>
          <p:nvPr>
            <p:ph type="title" idx="4294967295"/>
          </p:nvPr>
        </p:nvSpPr>
        <p:spPr>
          <a:xfrm>
            <a:off x="635456" y="4549775"/>
            <a:ext cx="10273843" cy="1058863"/>
          </a:xfrm>
        </p:spPr>
        <p:txBody>
          <a:bodyPr vert="horz" lIns="91440" tIns="45720" rIns="91440" bIns="45720" rtlCol="0" anchor="b">
            <a:normAutofit/>
          </a:bodyPr>
          <a:lstStyle/>
          <a:p>
            <a:r>
              <a:rPr lang="en-US" sz="6000" dirty="0">
                <a:solidFill>
                  <a:schemeClr val="tx1">
                    <a:lumMod val="85000"/>
                    <a:lumOff val="15000"/>
                  </a:schemeClr>
                </a:solidFill>
              </a:rPr>
              <a:t>Coping Functions</a:t>
            </a:r>
          </a:p>
        </p:txBody>
      </p:sp>
      <p:sp>
        <p:nvSpPr>
          <p:cNvPr id="6" name="TextBox 5">
            <a:extLst>
              <a:ext uri="{FF2B5EF4-FFF2-40B4-BE49-F238E27FC236}">
                <a16:creationId xmlns:a16="http://schemas.microsoft.com/office/drawing/2014/main" id="{046C4805-AA24-4EAE-AB97-BBD178C72C04}"/>
              </a:ext>
            </a:extLst>
          </p:cNvPr>
          <p:cNvSpPr txBox="1"/>
          <p:nvPr/>
        </p:nvSpPr>
        <p:spPr>
          <a:xfrm>
            <a:off x="721086" y="4203688"/>
            <a:ext cx="4254498" cy="369332"/>
          </a:xfrm>
          <a:prstGeom prst="rect">
            <a:avLst/>
          </a:prstGeom>
          <a:noFill/>
        </p:spPr>
        <p:txBody>
          <a:bodyPr wrap="none" rtlCol="0">
            <a:spAutoFit/>
          </a:bodyPr>
          <a:lstStyle/>
          <a:p>
            <a:r>
              <a:rPr lang="en-US" dirty="0"/>
              <a:t>These are flexible and not rigid categories.  </a:t>
            </a:r>
          </a:p>
        </p:txBody>
      </p:sp>
      <p:pic>
        <p:nvPicPr>
          <p:cNvPr id="21" name="Picture 20">
            <a:extLst>
              <a:ext uri="{FF2B5EF4-FFF2-40B4-BE49-F238E27FC236}">
                <a16:creationId xmlns:a16="http://schemas.microsoft.com/office/drawing/2014/main" id="{9FE8368E-A263-42B5-8EBB-955575B42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7" y="640080"/>
            <a:ext cx="8477031" cy="3602736"/>
          </a:xfrm>
          <a:prstGeom prst="rect">
            <a:avLst/>
          </a:prstGeom>
        </p:spPr>
      </p:pic>
    </p:spTree>
    <p:extLst>
      <p:ext uri="{BB962C8B-B14F-4D97-AF65-F5344CB8AC3E}">
        <p14:creationId xmlns:p14="http://schemas.microsoft.com/office/powerpoint/2010/main" val="26667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25380-88C4-49A7-8650-3BCE278DBB85}"/>
              </a:ext>
            </a:extLst>
          </p:cNvPr>
          <p:cNvSpPr>
            <a:spLocks noGrp="1"/>
          </p:cNvSpPr>
          <p:nvPr>
            <p:ph type="title"/>
          </p:nvPr>
        </p:nvSpPr>
        <p:spPr/>
        <p:txBody>
          <a:bodyPr/>
          <a:lstStyle/>
          <a:p>
            <a:r>
              <a:rPr lang="en-US" dirty="0"/>
              <a:t>Motivation and Emption Gameshow</a:t>
            </a:r>
          </a:p>
        </p:txBody>
      </p:sp>
      <p:sp>
        <p:nvSpPr>
          <p:cNvPr id="3" name="Content Placeholder 2">
            <a:extLst>
              <a:ext uri="{FF2B5EF4-FFF2-40B4-BE49-F238E27FC236}">
                <a16:creationId xmlns:a16="http://schemas.microsoft.com/office/drawing/2014/main" id="{C45AC14B-49AF-4F3B-A845-3891DBFEDD0C}"/>
              </a:ext>
            </a:extLst>
          </p:cNvPr>
          <p:cNvSpPr>
            <a:spLocks noGrp="1"/>
          </p:cNvSpPr>
          <p:nvPr>
            <p:ph idx="1"/>
          </p:nvPr>
        </p:nvSpPr>
        <p:spPr/>
        <p:txBody>
          <a:bodyPr/>
          <a:lstStyle/>
          <a:p>
            <a:r>
              <a:rPr lang="en-US" dirty="0"/>
              <a:t>Get into groups of 3 – 4 people</a:t>
            </a:r>
          </a:p>
          <a:p>
            <a:r>
              <a:rPr lang="en-US" dirty="0"/>
              <a:t>I will ask a question and you team has 2 minute to answer the question</a:t>
            </a:r>
          </a:p>
          <a:p>
            <a:r>
              <a:rPr lang="en-US" dirty="0"/>
              <a:t>Every correct answer is awarded 1 point</a:t>
            </a:r>
          </a:p>
          <a:p>
            <a:r>
              <a:rPr lang="en-US" dirty="0"/>
              <a:t>At the end of the quiz, the team with the most points wins! Yeah!</a:t>
            </a:r>
          </a:p>
        </p:txBody>
      </p:sp>
    </p:spTree>
    <p:extLst>
      <p:ext uri="{BB962C8B-B14F-4D97-AF65-F5344CB8AC3E}">
        <p14:creationId xmlns:p14="http://schemas.microsoft.com/office/powerpoint/2010/main" val="2916568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78EB0-D099-4E04-BDBE-7AFFD7F7F05A}"/>
              </a:ext>
            </a:extLst>
          </p:cNvPr>
          <p:cNvSpPr>
            <a:spLocks noGrp="1"/>
          </p:cNvSpPr>
          <p:nvPr>
            <p:ph type="title"/>
          </p:nvPr>
        </p:nvSpPr>
        <p:spPr/>
        <p:txBody>
          <a:bodyPr/>
          <a:lstStyle/>
          <a:p>
            <a:r>
              <a:rPr lang="en-US" dirty="0"/>
              <a:t>Question 11</a:t>
            </a:r>
          </a:p>
        </p:txBody>
      </p:sp>
      <p:sp>
        <p:nvSpPr>
          <p:cNvPr id="3" name="Content Placeholder 2">
            <a:extLst>
              <a:ext uri="{FF2B5EF4-FFF2-40B4-BE49-F238E27FC236}">
                <a16:creationId xmlns:a16="http://schemas.microsoft.com/office/drawing/2014/main" id="{C0FEB597-310C-4997-B766-7B4DD98C6E31}"/>
              </a:ext>
            </a:extLst>
          </p:cNvPr>
          <p:cNvSpPr>
            <a:spLocks noGrp="1"/>
          </p:cNvSpPr>
          <p:nvPr>
            <p:ph idx="1"/>
          </p:nvPr>
        </p:nvSpPr>
        <p:spPr/>
        <p:txBody>
          <a:bodyPr/>
          <a:lstStyle/>
          <a:p>
            <a:r>
              <a:rPr lang="en-US" dirty="0">
                <a:solidFill>
                  <a:schemeClr val="tx1">
                    <a:lumMod val="85000"/>
                    <a:lumOff val="15000"/>
                  </a:schemeClr>
                </a:solidFill>
              </a:rPr>
              <a:t>What is the flow of a typical emotion episode and five opportunities to regulate that emotion? </a:t>
            </a:r>
            <a:endParaRPr lang="en-US" dirty="0"/>
          </a:p>
        </p:txBody>
      </p:sp>
    </p:spTree>
    <p:extLst>
      <p:ext uri="{BB962C8B-B14F-4D97-AF65-F5344CB8AC3E}">
        <p14:creationId xmlns:p14="http://schemas.microsoft.com/office/powerpoint/2010/main" val="4131994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56AF12-DAF2-4D8A-9B88-8F79FAAC846B}"/>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3300" dirty="0">
                <a:solidFill>
                  <a:schemeClr val="tx1">
                    <a:lumMod val="85000"/>
                    <a:lumOff val="15000"/>
                  </a:schemeClr>
                </a:solidFill>
              </a:rPr>
              <a:t>Flow of a Typical Emotion Episode and Five Opportunities to Regulate That Emotion</a:t>
            </a:r>
          </a:p>
        </p:txBody>
      </p:sp>
      <p:pic>
        <p:nvPicPr>
          <p:cNvPr id="16" name="Content Placeholder 4">
            <a:extLst>
              <a:ext uri="{FF2B5EF4-FFF2-40B4-BE49-F238E27FC236}">
                <a16:creationId xmlns:a16="http://schemas.microsoft.com/office/drawing/2014/main" id="{B93B9583-D250-4F00-ADC3-4B0B39648B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7706388" cy="3602736"/>
          </a:xfrm>
          <a:prstGeom prst="rect">
            <a:avLst/>
          </a:prstGeom>
        </p:spPr>
      </p:pic>
      <p:cxnSp>
        <p:nvCxnSpPr>
          <p:cNvPr id="27" name="Straight Connector 26">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5172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58A01-5330-4E71-A815-957D4A0712F1}"/>
              </a:ext>
            </a:extLst>
          </p:cNvPr>
          <p:cNvSpPr>
            <a:spLocks noGrp="1"/>
          </p:cNvSpPr>
          <p:nvPr>
            <p:ph type="title"/>
          </p:nvPr>
        </p:nvSpPr>
        <p:spPr/>
        <p:txBody>
          <a:bodyPr/>
          <a:lstStyle/>
          <a:p>
            <a:r>
              <a:rPr lang="en-US" dirty="0"/>
              <a:t>Question 12</a:t>
            </a:r>
          </a:p>
        </p:txBody>
      </p:sp>
      <p:sp>
        <p:nvSpPr>
          <p:cNvPr id="3" name="Content Placeholder 2">
            <a:extLst>
              <a:ext uri="{FF2B5EF4-FFF2-40B4-BE49-F238E27FC236}">
                <a16:creationId xmlns:a16="http://schemas.microsoft.com/office/drawing/2014/main" id="{44811346-15BC-4614-97B3-24EE0E345AFF}"/>
              </a:ext>
            </a:extLst>
          </p:cNvPr>
          <p:cNvSpPr>
            <a:spLocks noGrp="1"/>
          </p:cNvSpPr>
          <p:nvPr>
            <p:ph idx="1"/>
          </p:nvPr>
        </p:nvSpPr>
        <p:spPr/>
        <p:txBody>
          <a:bodyPr/>
          <a:lstStyle/>
          <a:p>
            <a:r>
              <a:rPr lang="en-US" dirty="0"/>
              <a:t>Who is your favourite professor of all time? </a:t>
            </a:r>
          </a:p>
        </p:txBody>
      </p:sp>
    </p:spTree>
    <p:extLst>
      <p:ext uri="{BB962C8B-B14F-4D97-AF65-F5344CB8AC3E}">
        <p14:creationId xmlns:p14="http://schemas.microsoft.com/office/powerpoint/2010/main" val="4136894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38CC-E7CC-43E7-AEFE-81F2B9726D8A}"/>
              </a:ext>
            </a:extLst>
          </p:cNvPr>
          <p:cNvSpPr>
            <a:spLocks noGrp="1"/>
          </p:cNvSpPr>
          <p:nvPr>
            <p:ph type="title"/>
          </p:nvPr>
        </p:nvSpPr>
        <p:spPr/>
        <p:txBody>
          <a:bodyPr/>
          <a:lstStyle/>
          <a:p>
            <a:r>
              <a:rPr lang="en-US" dirty="0"/>
              <a:t>Question 1</a:t>
            </a:r>
          </a:p>
        </p:txBody>
      </p:sp>
      <p:sp>
        <p:nvSpPr>
          <p:cNvPr id="3" name="Content Placeholder 2">
            <a:extLst>
              <a:ext uri="{FF2B5EF4-FFF2-40B4-BE49-F238E27FC236}">
                <a16:creationId xmlns:a16="http://schemas.microsoft.com/office/drawing/2014/main" id="{F3225958-D82E-4C63-A314-D00AA9D8909F}"/>
              </a:ext>
            </a:extLst>
          </p:cNvPr>
          <p:cNvSpPr>
            <a:spLocks noGrp="1"/>
          </p:cNvSpPr>
          <p:nvPr>
            <p:ph idx="1"/>
          </p:nvPr>
        </p:nvSpPr>
        <p:spPr/>
        <p:txBody>
          <a:bodyPr/>
          <a:lstStyle/>
          <a:p>
            <a:r>
              <a:rPr lang="en-US" dirty="0"/>
              <a:t>Please name and describe the two types of expectancy and indicate how they influence motivation.</a:t>
            </a:r>
          </a:p>
        </p:txBody>
      </p:sp>
    </p:spTree>
    <p:extLst>
      <p:ext uri="{BB962C8B-B14F-4D97-AF65-F5344CB8AC3E}">
        <p14:creationId xmlns:p14="http://schemas.microsoft.com/office/powerpoint/2010/main" val="3632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51E376-3399-4FFD-9F92-E58E039A4CA9}"/>
              </a:ext>
            </a:extLst>
          </p:cNvPr>
          <p:cNvSpPr>
            <a:spLocks noGrp="1"/>
          </p:cNvSpPr>
          <p:nvPr>
            <p:ph type="title"/>
          </p:nvPr>
        </p:nvSpPr>
        <p:spPr>
          <a:xfrm>
            <a:off x="6411685" y="634946"/>
            <a:ext cx="5127171" cy="1450757"/>
          </a:xfrm>
        </p:spPr>
        <p:txBody>
          <a:bodyPr>
            <a:normAutofit/>
          </a:bodyPr>
          <a:lstStyle/>
          <a:p>
            <a:r>
              <a:rPr lang="en-US" dirty="0"/>
              <a:t>REVIEW – Expectancy</a:t>
            </a:r>
          </a:p>
        </p:txBody>
      </p:sp>
      <p:pic>
        <p:nvPicPr>
          <p:cNvPr id="9" name="Picture 8">
            <a:extLst>
              <a:ext uri="{FF2B5EF4-FFF2-40B4-BE49-F238E27FC236}">
                <a16:creationId xmlns:a16="http://schemas.microsoft.com/office/drawing/2014/main" id="{28C311F4-6224-4590-AAE5-DCFEF9538E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192" y="987259"/>
            <a:ext cx="5451627" cy="4563441"/>
          </a:xfrm>
          <a:prstGeom prst="rect">
            <a:avLst/>
          </a:prstGeom>
        </p:spPr>
      </p:pic>
      <p:cxnSp>
        <p:nvCxnSpPr>
          <p:cNvPr id="16" name="Straight Connector 15">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2873B57-81FF-4A89-BF5F-5F93B332C592}"/>
              </a:ext>
            </a:extLst>
          </p:cNvPr>
          <p:cNvSpPr>
            <a:spLocks noGrp="1"/>
          </p:cNvSpPr>
          <p:nvPr>
            <p:ph idx="1"/>
          </p:nvPr>
        </p:nvSpPr>
        <p:spPr>
          <a:xfrm>
            <a:off x="6411684" y="2198914"/>
            <a:ext cx="5127172" cy="3670180"/>
          </a:xfrm>
        </p:spPr>
        <p:txBody>
          <a:bodyPr>
            <a:normAutofit/>
          </a:bodyPr>
          <a:lstStyle/>
          <a:p>
            <a:r>
              <a:rPr lang="en-US" sz="1400"/>
              <a:t>Expectancy is a subjective prediction of how likely is that event will occur. </a:t>
            </a:r>
          </a:p>
          <a:p>
            <a:r>
              <a:rPr lang="en-US" sz="1400"/>
              <a:t>Two kinds of expectancy</a:t>
            </a:r>
          </a:p>
          <a:p>
            <a:pPr lvl="1"/>
            <a:r>
              <a:rPr lang="en-US" sz="1400"/>
              <a:t>Efficacy expectations – judgement of one’s capacity to execute a particular act or course of action.</a:t>
            </a:r>
          </a:p>
          <a:p>
            <a:pPr lvl="1"/>
            <a:r>
              <a:rPr lang="en-US" sz="1400"/>
              <a:t>Outcome expectations – judgement that a given action, once performed, will cause a particular outcome. </a:t>
            </a:r>
          </a:p>
          <a:p>
            <a:r>
              <a:rPr lang="en-US" sz="1400"/>
              <a:t>Efficacy and outcome expectations are separate, causal determinants to the initiation and regulation of behaviour. </a:t>
            </a:r>
          </a:p>
          <a:p>
            <a:r>
              <a:rPr lang="en-US" sz="1400"/>
              <a:t>Both efficacy and outcome expectations must be reasonably high before behaviour becomes energized, goal directed, and sustained over time. </a:t>
            </a:r>
          </a:p>
          <a:p>
            <a:pPr lvl="1"/>
            <a:endParaRPr lang="en-US" sz="1400"/>
          </a:p>
        </p:txBody>
      </p:sp>
      <p:sp>
        <p:nvSpPr>
          <p:cNvPr id="18" name="Rectangle 17">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1837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24789-DF02-4FE1-BFF3-07C140673369}"/>
              </a:ext>
            </a:extLst>
          </p:cNvPr>
          <p:cNvSpPr>
            <a:spLocks noGrp="1"/>
          </p:cNvSpPr>
          <p:nvPr>
            <p:ph type="title"/>
          </p:nvPr>
        </p:nvSpPr>
        <p:spPr/>
        <p:txBody>
          <a:bodyPr/>
          <a:lstStyle/>
          <a:p>
            <a:r>
              <a:rPr lang="en-US" dirty="0"/>
              <a:t>Question 2</a:t>
            </a:r>
          </a:p>
        </p:txBody>
      </p:sp>
      <p:sp>
        <p:nvSpPr>
          <p:cNvPr id="3" name="Content Placeholder 2">
            <a:extLst>
              <a:ext uri="{FF2B5EF4-FFF2-40B4-BE49-F238E27FC236}">
                <a16:creationId xmlns:a16="http://schemas.microsoft.com/office/drawing/2014/main" id="{757083BF-274D-4680-B182-F5C5D63ED4F8}"/>
              </a:ext>
            </a:extLst>
          </p:cNvPr>
          <p:cNvSpPr>
            <a:spLocks noGrp="1"/>
          </p:cNvSpPr>
          <p:nvPr>
            <p:ph idx="1"/>
          </p:nvPr>
        </p:nvSpPr>
        <p:spPr/>
        <p:txBody>
          <a:bodyPr/>
          <a:lstStyle/>
          <a:p>
            <a:r>
              <a:rPr lang="en-US" dirty="0"/>
              <a:t>Name and explain four factors lead to feelings of cognitive dissonance? What are four dissonance relieving strategies? </a:t>
            </a:r>
          </a:p>
          <a:p>
            <a:endParaRPr lang="en-US" dirty="0"/>
          </a:p>
          <a:p>
            <a:endParaRPr lang="en-US" dirty="0"/>
          </a:p>
        </p:txBody>
      </p:sp>
    </p:spTree>
    <p:extLst>
      <p:ext uri="{BB962C8B-B14F-4D97-AF65-F5344CB8AC3E}">
        <p14:creationId xmlns:p14="http://schemas.microsoft.com/office/powerpoint/2010/main" val="14158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2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B303F4-1389-4433-BAF6-3635AAB74A6A}"/>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3300" dirty="0">
                <a:solidFill>
                  <a:schemeClr val="tx1">
                    <a:lumMod val="85000"/>
                    <a:lumOff val="15000"/>
                  </a:schemeClr>
                </a:solidFill>
              </a:rPr>
              <a:t>Motivational Processes Underlying Dissonance</a:t>
            </a:r>
          </a:p>
        </p:txBody>
      </p:sp>
      <p:pic>
        <p:nvPicPr>
          <p:cNvPr id="16" name="Content Placeholder 4">
            <a:extLst>
              <a:ext uri="{FF2B5EF4-FFF2-40B4-BE49-F238E27FC236}">
                <a16:creationId xmlns:a16="http://schemas.microsoft.com/office/drawing/2014/main" id="{69C91441-E0C9-42C2-AB32-BAD3382A9F8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457" y="640080"/>
            <a:ext cx="6765700" cy="3602736"/>
          </a:xfrm>
          <a:prstGeom prst="rect">
            <a:avLst/>
          </a:prstGeom>
        </p:spPr>
      </p:pic>
      <p:cxnSp>
        <p:nvCxnSpPr>
          <p:cNvPr id="27" name="Straight Connector 26">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709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D3E5-9919-4653-A804-B11129EFC9CC}"/>
              </a:ext>
            </a:extLst>
          </p:cNvPr>
          <p:cNvSpPr>
            <a:spLocks noGrp="1"/>
          </p:cNvSpPr>
          <p:nvPr>
            <p:ph type="title"/>
          </p:nvPr>
        </p:nvSpPr>
        <p:spPr/>
        <p:txBody>
          <a:bodyPr/>
          <a:lstStyle/>
          <a:p>
            <a:r>
              <a:rPr lang="en-US" dirty="0"/>
              <a:t>Question 3</a:t>
            </a:r>
          </a:p>
        </p:txBody>
      </p:sp>
      <p:sp>
        <p:nvSpPr>
          <p:cNvPr id="3" name="Content Placeholder 2">
            <a:extLst>
              <a:ext uri="{FF2B5EF4-FFF2-40B4-BE49-F238E27FC236}">
                <a16:creationId xmlns:a16="http://schemas.microsoft.com/office/drawing/2014/main" id="{A5128ECC-E4E1-4E1B-B1C0-B31E9F7B6CF2}"/>
              </a:ext>
            </a:extLst>
          </p:cNvPr>
          <p:cNvSpPr>
            <a:spLocks noGrp="1"/>
          </p:cNvSpPr>
          <p:nvPr>
            <p:ph idx="1"/>
          </p:nvPr>
        </p:nvSpPr>
        <p:spPr/>
        <p:txBody>
          <a:bodyPr/>
          <a:lstStyle/>
          <a:p>
            <a:r>
              <a:rPr lang="en-US" dirty="0"/>
              <a:t>What are two ways emotions relate to motivation? </a:t>
            </a:r>
          </a:p>
        </p:txBody>
      </p:sp>
    </p:spTree>
    <p:extLst>
      <p:ext uri="{BB962C8B-B14F-4D97-AF65-F5344CB8AC3E}">
        <p14:creationId xmlns:p14="http://schemas.microsoft.com/office/powerpoint/2010/main" val="750525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262D5-D2E4-42EE-8320-28F0AEFF9A5F}"/>
              </a:ext>
            </a:extLst>
          </p:cNvPr>
          <p:cNvSpPr>
            <a:spLocks noGrp="1"/>
          </p:cNvSpPr>
          <p:nvPr>
            <p:ph type="title"/>
          </p:nvPr>
        </p:nvSpPr>
        <p:spPr/>
        <p:txBody>
          <a:bodyPr/>
          <a:lstStyle/>
          <a:p>
            <a:r>
              <a:rPr lang="en-US" dirty="0"/>
              <a:t>Emotions and Motivation</a:t>
            </a:r>
          </a:p>
        </p:txBody>
      </p:sp>
      <p:sp>
        <p:nvSpPr>
          <p:cNvPr id="3" name="Content Placeholder 2">
            <a:extLst>
              <a:ext uri="{FF2B5EF4-FFF2-40B4-BE49-F238E27FC236}">
                <a16:creationId xmlns:a16="http://schemas.microsoft.com/office/drawing/2014/main" id="{BF6837F2-BE4C-443B-A5FF-9107208AA8A8}"/>
              </a:ext>
            </a:extLst>
          </p:cNvPr>
          <p:cNvSpPr>
            <a:spLocks noGrp="1"/>
          </p:cNvSpPr>
          <p:nvPr>
            <p:ph idx="1"/>
          </p:nvPr>
        </p:nvSpPr>
        <p:spPr/>
        <p:txBody>
          <a:bodyPr/>
          <a:lstStyle/>
          <a:p>
            <a:r>
              <a:rPr lang="en-US" dirty="0"/>
              <a:t>Emotions relate to motivation in two ways: </a:t>
            </a:r>
          </a:p>
          <a:p>
            <a:r>
              <a:rPr lang="en-US" dirty="0"/>
              <a:t>1 – Emotions are one type of motivation. Like all other motives, they energize, direct, and sustain behaviour. </a:t>
            </a:r>
          </a:p>
          <a:p>
            <a:pPr lvl="1"/>
            <a:r>
              <a:rPr lang="en-US" dirty="0"/>
              <a:t>Researchers generally agree that emotions function as a type of motive</a:t>
            </a:r>
          </a:p>
          <a:p>
            <a:pPr lvl="1"/>
            <a:r>
              <a:rPr lang="en-US" dirty="0"/>
              <a:t>Some researchers suggest emotions constitute the primary motivational system</a:t>
            </a:r>
          </a:p>
          <a:p>
            <a:r>
              <a:rPr lang="en-US" dirty="0"/>
              <a:t>2 – Emotions serve as an ongoing ‘readout’ system to indicate how well or how poorly personal adaptation is going. </a:t>
            </a:r>
          </a:p>
          <a:p>
            <a:pPr lvl="1"/>
            <a:r>
              <a:rPr lang="en-US" dirty="0"/>
              <a:t>Positive emotions signal that all is well and reflect the involvement and successful satisfaction of our needs and goals</a:t>
            </a:r>
          </a:p>
          <a:p>
            <a:pPr lvl="1"/>
            <a:r>
              <a:rPr lang="en-US" dirty="0"/>
              <a:t>Negative emotions act as a warning signal that all is not well and reflect the neglect and frustrated thwarting of our needs and goals.</a:t>
            </a:r>
          </a:p>
        </p:txBody>
      </p:sp>
    </p:spTree>
    <p:extLst>
      <p:ext uri="{BB962C8B-B14F-4D97-AF65-F5344CB8AC3E}">
        <p14:creationId xmlns:p14="http://schemas.microsoft.com/office/powerpoint/2010/main" val="2929204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17</TotalTime>
  <Words>1649</Words>
  <Application>Microsoft Office PowerPoint</Application>
  <PresentationFormat>Widescreen</PresentationFormat>
  <Paragraphs>165</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Calibri</vt:lpstr>
      <vt:lpstr>Calibri Light</vt:lpstr>
      <vt:lpstr>Retrospect</vt:lpstr>
      <vt:lpstr>Motivation and Emotion in Daily Life</vt:lpstr>
      <vt:lpstr>Final Exam</vt:lpstr>
      <vt:lpstr>Motivation and Emption Gameshow</vt:lpstr>
      <vt:lpstr>Question 1</vt:lpstr>
      <vt:lpstr>REVIEW – Expectancy</vt:lpstr>
      <vt:lpstr>Question 2</vt:lpstr>
      <vt:lpstr>Motivational Processes Underlying Dissonance</vt:lpstr>
      <vt:lpstr>Question 3</vt:lpstr>
      <vt:lpstr>Emotions and Motivation</vt:lpstr>
      <vt:lpstr>Question 4</vt:lpstr>
      <vt:lpstr>Appraisal as a Process</vt:lpstr>
      <vt:lpstr>Arnold’s Appraisal Theory of Emotion</vt:lpstr>
      <vt:lpstr>Complex Appraisal</vt:lpstr>
      <vt:lpstr>Complex Appraisal</vt:lpstr>
      <vt:lpstr>Primary Appraisal</vt:lpstr>
      <vt:lpstr>Secondary Appraisal</vt:lpstr>
      <vt:lpstr>Complex Appraisal</vt:lpstr>
      <vt:lpstr>Question 5 </vt:lpstr>
      <vt:lpstr>How Many Emotions Are There? Biological Perspective</vt:lpstr>
      <vt:lpstr>Question 6</vt:lpstr>
      <vt:lpstr>Limited Strength Model</vt:lpstr>
      <vt:lpstr>Question 7</vt:lpstr>
      <vt:lpstr>Internalization and the Integrating Self</vt:lpstr>
      <vt:lpstr>Question 8</vt:lpstr>
      <vt:lpstr>Sources and Effects of Self-Efficacy</vt:lpstr>
      <vt:lpstr>Question 9</vt:lpstr>
      <vt:lpstr>Empowering People: Master Modeling Program</vt:lpstr>
      <vt:lpstr>Question 10</vt:lpstr>
      <vt:lpstr>Coping Functions</vt:lpstr>
      <vt:lpstr>Question 11</vt:lpstr>
      <vt:lpstr>Flow of a Typical Emotion Episode and Five Opportunities to Regulate That Emotion</vt:lpstr>
      <vt:lpstr>Question 12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 and Emotion in Daily Life</dc:title>
  <dc:creator>Erik Chevrier</dc:creator>
  <cp:lastModifiedBy>Erik Chevrier</cp:lastModifiedBy>
  <cp:revision>8</cp:revision>
  <dcterms:created xsi:type="dcterms:W3CDTF">2019-04-10T16:22:28Z</dcterms:created>
  <dcterms:modified xsi:type="dcterms:W3CDTF">2019-04-10T16:39:38Z</dcterms:modified>
</cp:coreProperties>
</file>