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7" r:id="rId2"/>
    <p:sldId id="274" r:id="rId3"/>
    <p:sldId id="277" r:id="rId4"/>
    <p:sldId id="258" r:id="rId5"/>
    <p:sldId id="259" r:id="rId6"/>
    <p:sldId id="261" r:id="rId7"/>
    <p:sldId id="260" r:id="rId8"/>
    <p:sldId id="275" r:id="rId9"/>
    <p:sldId id="276" r:id="rId10"/>
    <p:sldId id="262" r:id="rId11"/>
    <p:sldId id="263" r:id="rId12"/>
    <p:sldId id="264" r:id="rId13"/>
    <p:sldId id="266" r:id="rId14"/>
    <p:sldId id="265" r:id="rId15"/>
    <p:sldId id="267" r:id="rId16"/>
    <p:sldId id="268" r:id="rId17"/>
    <p:sldId id="269" r:id="rId18"/>
    <p:sldId id="270" r:id="rId19"/>
    <p:sldId id="271" r:id="rId20"/>
    <p:sldId id="272" r:id="rId21"/>
    <p:sldId id="278" r:id="rId22"/>
    <p:sldId id="273"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304"/>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2019-04-22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bc.ca/news/technology/cellphone-surveillance-police-canada-imsi-catcher-privacy-1.4066527" TargetMode="External"/><Relationship Id="rId2" Type="http://schemas.openxmlformats.org/officeDocument/2006/relationships/hyperlink" Target="https://www.youtube.com/watch?v=Y1E3r2USd8I" TargetMode="External"/><Relationship Id="rId1" Type="http://schemas.openxmlformats.org/officeDocument/2006/relationships/slideLayout" Target="../slideLayouts/slideLayout2.xml"/><Relationship Id="rId4" Type="http://schemas.openxmlformats.org/officeDocument/2006/relationships/hyperlink" Target="https://wikileaks.org/ciav7p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U3s349VeWk" TargetMode="External"/><Relationship Id="rId2" Type="http://schemas.openxmlformats.org/officeDocument/2006/relationships/hyperlink" Target="https://collateralmurder.wikileaks.org/" TargetMode="External"/><Relationship Id="rId1" Type="http://schemas.openxmlformats.org/officeDocument/2006/relationships/slideLayout" Target="../slideLayouts/slideLayout2.xml"/><Relationship Id="rId5" Type="http://schemas.openxmlformats.org/officeDocument/2006/relationships/hyperlink" Target="https://www.youtube.com/watch?v=ZHl0WI32XkY" TargetMode="External"/><Relationship Id="rId4" Type="http://schemas.openxmlformats.org/officeDocument/2006/relationships/hyperlink" Target="https://www.youtube.com/watch?v=9p231YWX1q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2oJw1a_qEM" TargetMode="External"/><Relationship Id="rId2" Type="http://schemas.openxmlformats.org/officeDocument/2006/relationships/hyperlink" Target="https://www.youtube.com/watch?v=XZmGGAbHqa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rikchevrier.ca/lesson/march-22-media-organizations" TargetMode="External"/><Relationship Id="rId2" Type="http://schemas.openxmlformats.org/officeDocument/2006/relationships/hyperlink" Target="http://erikchevrier.ca/lesson/march-15-state-and-political-regulating-of-the-media" TargetMode="External"/><Relationship Id="rId1" Type="http://schemas.openxmlformats.org/officeDocument/2006/relationships/slideLayout" Target="../slideLayouts/slideLayout2.xml"/><Relationship Id="rId5" Type="http://schemas.openxmlformats.org/officeDocument/2006/relationships/hyperlink" Target="http://erikchevrier.ca/lesson/april-5-media-effects" TargetMode="External"/><Relationship Id="rId4" Type="http://schemas.openxmlformats.org/officeDocument/2006/relationships/hyperlink" Target="http://erikchevrier.ca/lesson/march-29-encoding-and-decoding-media-messag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aws-lois.justice.gc.ca/eng/acts/P-21/" TargetMode="External"/><Relationship Id="rId2" Type="http://schemas.openxmlformats.org/officeDocument/2006/relationships/hyperlink" Target="https://www.priv.gc.ca/en/privacy-topics/privacy-laws-in-canada/02_05_d_15/" TargetMode="External"/><Relationship Id="rId1" Type="http://schemas.openxmlformats.org/officeDocument/2006/relationships/slideLayout" Target="../slideLayouts/slideLayout2.xml"/><Relationship Id="rId5" Type="http://schemas.openxmlformats.org/officeDocument/2006/relationships/hyperlink" Target="http://legisquebec.gouv.qc.ca/en/ShowDoc/cs/P-39.1" TargetMode="External"/><Relationship Id="rId4" Type="http://schemas.openxmlformats.org/officeDocument/2006/relationships/hyperlink" Target="http://laws-lois.justice.gc.ca/eng/acts/P-8.6/index.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laws-lois.justice.gc.ca/eng/acts/P-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justice.gc.ca/eng/cj-jp/ns-sn/act-loi.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aws-lois.justice.gc.ca/eng/acts/P-21" TargetMode="External"/><Relationship Id="rId2" Type="http://schemas.openxmlformats.org/officeDocument/2006/relationships/hyperlink" Target="http://laws-lois.justice.gc.ca/eng/acts/P-8.6/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cst.gc.ca/en" TargetMode="External"/><Relationship Id="rId2" Type="http://schemas.openxmlformats.org/officeDocument/2006/relationships/hyperlink" Target="https://www.csis-scrs.gc.ca/index-en.php" TargetMode="External"/><Relationship Id="rId1" Type="http://schemas.openxmlformats.org/officeDocument/2006/relationships/slideLayout" Target="../slideLayouts/slideLayout2.xml"/><Relationship Id="rId4" Type="http://schemas.openxmlformats.org/officeDocument/2006/relationships/hyperlink" Target="http://www.rcmp-grc.gc.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arl.ca/DocumentViewer/en/42-1/bill/C-59/first-reading" TargetMode="External"/><Relationship Id="rId2" Type="http://schemas.openxmlformats.org/officeDocument/2006/relationships/hyperlink" Target="http://laws-lois.justice.gc.ca/eng/acts/C-23/page-1.html" TargetMode="External"/><Relationship Id="rId1" Type="http://schemas.openxmlformats.org/officeDocument/2006/relationships/slideLayout" Target="../slideLayouts/slideLayout2.xml"/><Relationship Id="rId4" Type="http://schemas.openxmlformats.org/officeDocument/2006/relationships/hyperlink" Target="https://citizenlab.ca/2017/09/joint-letter-concerning-bill-c-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US" dirty="0"/>
              <a:t>Media, Technology and Privacy</a:t>
            </a:r>
          </a:p>
          <a:p>
            <a:r>
              <a:rPr lang="en-CA" dirty="0"/>
              <a:t>Erik Chevrier</a:t>
            </a:r>
          </a:p>
          <a:p>
            <a:r>
              <a:rPr lang="en-CA" dirty="0"/>
              <a:t>April 12, 2019</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a:t>
            </a:r>
          </a:p>
        </p:txBody>
      </p:sp>
      <p:sp>
        <p:nvSpPr>
          <p:cNvPr id="3" name="Content Placeholder 2"/>
          <p:cNvSpPr>
            <a:spLocks noGrp="1"/>
          </p:cNvSpPr>
          <p:nvPr>
            <p:ph idx="1"/>
          </p:nvPr>
        </p:nvSpPr>
        <p:spPr/>
        <p:txBody>
          <a:bodyPr/>
          <a:lstStyle/>
          <a:p>
            <a:r>
              <a:rPr lang="en-US" dirty="0"/>
              <a:t>Governments and corporations monitor, track, store, and use personal data for various purposes</a:t>
            </a:r>
          </a:p>
          <a:p>
            <a:pPr lvl="1"/>
            <a:r>
              <a:rPr lang="en-US" dirty="0"/>
              <a:t>Governments – Spy on citizens to various degrees depending on the government in question</a:t>
            </a:r>
          </a:p>
          <a:p>
            <a:pPr lvl="2"/>
            <a:r>
              <a:rPr lang="en-US" dirty="0">
                <a:hlinkClick r:id="rId2"/>
              </a:rPr>
              <a:t>Stingray technology IMSI catcher</a:t>
            </a:r>
            <a:endParaRPr lang="en-US" dirty="0"/>
          </a:p>
          <a:p>
            <a:pPr lvl="2"/>
            <a:r>
              <a:rPr lang="en-US" dirty="0">
                <a:hlinkClick r:id="rId3"/>
              </a:rPr>
              <a:t>Canadian police use IMSI catchers</a:t>
            </a:r>
            <a:endParaRPr lang="en-US" dirty="0"/>
          </a:p>
          <a:p>
            <a:pPr lvl="2"/>
            <a:r>
              <a:rPr lang="en-US" dirty="0">
                <a:hlinkClick r:id="rId4"/>
              </a:rPr>
              <a:t>Vault 7 – WikiLeaks</a:t>
            </a:r>
            <a:endParaRPr lang="en-US" dirty="0"/>
          </a:p>
          <a:p>
            <a:pPr lvl="1"/>
            <a:endParaRPr lang="en-US" dirty="0"/>
          </a:p>
          <a:p>
            <a:pPr lvl="1"/>
            <a:r>
              <a:rPr lang="en-US" dirty="0"/>
              <a:t>Companies – Manage, sell, store data</a:t>
            </a:r>
          </a:p>
          <a:p>
            <a:pPr lvl="2"/>
            <a:r>
              <a:rPr lang="en-US" dirty="0"/>
              <a:t>Some apps track and store data – apple watch</a:t>
            </a:r>
          </a:p>
          <a:p>
            <a:pPr lvl="2"/>
            <a:r>
              <a:rPr lang="en-US" dirty="0"/>
              <a:t>Companies sell data to advertisers – especially points cards that track purchases</a:t>
            </a:r>
          </a:p>
          <a:p>
            <a:pPr lvl="2"/>
            <a:r>
              <a:rPr lang="en-US" dirty="0"/>
              <a:t>Companies are contracted to manage and store data – cloud server companies</a:t>
            </a:r>
          </a:p>
          <a:p>
            <a:pPr lvl="2"/>
            <a:r>
              <a:rPr lang="en-US" dirty="0"/>
              <a:t>Social media apps display personal information which could be tracked by third parties with ease</a:t>
            </a:r>
          </a:p>
        </p:txBody>
      </p:sp>
    </p:spTree>
    <p:extLst>
      <p:ext uri="{BB962C8B-B14F-4D97-AF65-F5344CB8AC3E}">
        <p14:creationId xmlns:p14="http://schemas.microsoft.com/office/powerpoint/2010/main" val="294262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Leaks &amp; Hacktivism</a:t>
            </a:r>
          </a:p>
        </p:txBody>
      </p:sp>
      <p:sp>
        <p:nvSpPr>
          <p:cNvPr id="3" name="Content Placeholder 2"/>
          <p:cNvSpPr>
            <a:spLocks noGrp="1"/>
          </p:cNvSpPr>
          <p:nvPr>
            <p:ph idx="1"/>
          </p:nvPr>
        </p:nvSpPr>
        <p:spPr/>
        <p:txBody>
          <a:bodyPr>
            <a:normAutofit fontScale="92500" lnSpcReduction="20000"/>
          </a:bodyPr>
          <a:lstStyle/>
          <a:p>
            <a:r>
              <a:rPr lang="en-US" dirty="0">
                <a:hlinkClick r:id="rId2"/>
              </a:rPr>
              <a:t>WikiLeaks – Collateral Murder</a:t>
            </a:r>
            <a:endParaRPr lang="en-US" dirty="0"/>
          </a:p>
          <a:p>
            <a:r>
              <a:rPr lang="en-US" dirty="0">
                <a:hlinkClick r:id="rId3"/>
              </a:rPr>
              <a:t>Edward Snowden PRISM</a:t>
            </a:r>
            <a:endParaRPr lang="en-US" dirty="0"/>
          </a:p>
          <a:p>
            <a:r>
              <a:rPr lang="en-US" dirty="0">
                <a:hlinkClick r:id="rId4"/>
              </a:rPr>
              <a:t>GCHQ in UK collects metadata</a:t>
            </a:r>
            <a:endParaRPr lang="en-US" dirty="0"/>
          </a:p>
          <a:p>
            <a:endParaRPr lang="en-US" dirty="0"/>
          </a:p>
          <a:p>
            <a:r>
              <a:rPr lang="en-US" dirty="0"/>
              <a:t>Documentaries on Hacktivism and Digital Spying</a:t>
            </a:r>
          </a:p>
          <a:p>
            <a:r>
              <a:rPr lang="en-US" dirty="0">
                <a:hlinkClick r:id="rId5"/>
              </a:rPr>
              <a:t>We are Legion</a:t>
            </a:r>
            <a:endParaRPr lang="en-US" dirty="0"/>
          </a:p>
          <a:p>
            <a:r>
              <a:rPr lang="en-US" dirty="0" err="1"/>
              <a:t>Citizenfour</a:t>
            </a:r>
            <a:r>
              <a:rPr lang="en-US" dirty="0"/>
              <a:t> – Edward Snowden</a:t>
            </a:r>
          </a:p>
          <a:p>
            <a:r>
              <a:rPr lang="en-US" dirty="0"/>
              <a:t>Hacker Wars</a:t>
            </a:r>
          </a:p>
          <a:p>
            <a:r>
              <a:rPr lang="en-CA" dirty="0"/>
              <a:t>The Internet’s Own Boy: The Story of Aaron Swartz</a:t>
            </a:r>
          </a:p>
          <a:p>
            <a:r>
              <a:rPr lang="en-CA" dirty="0"/>
              <a:t>We Steal Secrets</a:t>
            </a:r>
          </a:p>
          <a:p>
            <a:endParaRPr lang="en-US" dirty="0"/>
          </a:p>
        </p:txBody>
      </p:sp>
    </p:spTree>
    <p:extLst>
      <p:ext uri="{BB962C8B-B14F-4D97-AF65-F5344CB8AC3E}">
        <p14:creationId xmlns:p14="http://schemas.microsoft.com/office/powerpoint/2010/main" val="377258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 Collection</a:t>
            </a:r>
          </a:p>
        </p:txBody>
      </p:sp>
      <p:sp>
        <p:nvSpPr>
          <p:cNvPr id="3" name="Content Placeholder 2"/>
          <p:cNvSpPr>
            <a:spLocks noGrp="1"/>
          </p:cNvSpPr>
          <p:nvPr>
            <p:ph idx="1"/>
          </p:nvPr>
        </p:nvSpPr>
        <p:spPr/>
        <p:txBody>
          <a:bodyPr/>
          <a:lstStyle/>
          <a:p>
            <a:r>
              <a:rPr lang="en-US" dirty="0"/>
              <a:t>Metadata refers to data that describes data. </a:t>
            </a:r>
          </a:p>
          <a:p>
            <a:pPr lvl="1"/>
            <a:r>
              <a:rPr lang="en-US" dirty="0"/>
              <a:t>Location</a:t>
            </a:r>
          </a:p>
          <a:p>
            <a:pPr lvl="1"/>
            <a:r>
              <a:rPr lang="en-US" dirty="0"/>
              <a:t>Date</a:t>
            </a:r>
          </a:p>
          <a:p>
            <a:pPr lvl="1"/>
            <a:r>
              <a:rPr lang="en-US" dirty="0"/>
              <a:t>Time stamped information</a:t>
            </a:r>
          </a:p>
          <a:p>
            <a:pPr lvl="1"/>
            <a:r>
              <a:rPr lang="en-US" dirty="0"/>
              <a:t>IP addresses</a:t>
            </a:r>
          </a:p>
          <a:p>
            <a:pPr lvl="1"/>
            <a:endParaRPr lang="en-US" dirty="0"/>
          </a:p>
          <a:p>
            <a:pPr lvl="1"/>
            <a:r>
              <a:rPr lang="en-US" dirty="0"/>
              <a:t>Metadata falls into two categories:</a:t>
            </a:r>
          </a:p>
          <a:p>
            <a:pPr lvl="2"/>
            <a:r>
              <a:rPr lang="en-US" dirty="0"/>
              <a:t>Information that allows communication to occur</a:t>
            </a:r>
          </a:p>
          <a:p>
            <a:pPr lvl="2"/>
            <a:r>
              <a:rPr lang="en-US" dirty="0"/>
              <a:t>Information about the parties to the communication</a:t>
            </a:r>
          </a:p>
          <a:p>
            <a:pPr marL="201168" lvl="1" indent="0">
              <a:buNone/>
            </a:pPr>
            <a:endParaRPr lang="en-US" dirty="0"/>
          </a:p>
        </p:txBody>
      </p:sp>
    </p:spTree>
    <p:extLst>
      <p:ext uri="{BB962C8B-B14F-4D97-AF65-F5344CB8AC3E}">
        <p14:creationId xmlns:p14="http://schemas.microsoft.com/office/powerpoint/2010/main" val="167434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Farming &amp; Cloud Computing</a:t>
            </a:r>
          </a:p>
        </p:txBody>
      </p:sp>
      <p:sp>
        <p:nvSpPr>
          <p:cNvPr id="3" name="Content Placeholder 2"/>
          <p:cNvSpPr>
            <a:spLocks noGrp="1"/>
          </p:cNvSpPr>
          <p:nvPr>
            <p:ph idx="1"/>
          </p:nvPr>
        </p:nvSpPr>
        <p:spPr/>
        <p:txBody>
          <a:bodyPr/>
          <a:lstStyle/>
          <a:p>
            <a:r>
              <a:rPr lang="en-US" dirty="0"/>
              <a:t>Clouds are becoming more common for data storage</a:t>
            </a:r>
          </a:p>
          <a:p>
            <a:pPr lvl="1"/>
            <a:r>
              <a:rPr lang="en-US" dirty="0">
                <a:hlinkClick r:id="rId2"/>
              </a:rPr>
              <a:t>Google</a:t>
            </a:r>
            <a:endParaRPr lang="en-US" dirty="0"/>
          </a:p>
          <a:p>
            <a:pPr lvl="1"/>
            <a:r>
              <a:rPr lang="en-US" dirty="0">
                <a:hlinkClick r:id="rId3"/>
              </a:rPr>
              <a:t>Microsoft (underwater data center) </a:t>
            </a:r>
            <a:endParaRPr lang="en-US" dirty="0"/>
          </a:p>
        </p:txBody>
      </p:sp>
    </p:spTree>
    <p:extLst>
      <p:ext uri="{BB962C8B-B14F-4D97-AF65-F5344CB8AC3E}">
        <p14:creationId xmlns:p14="http://schemas.microsoft.com/office/powerpoint/2010/main" val="36615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Cloud Technology</a:t>
            </a:r>
          </a:p>
        </p:txBody>
      </p:sp>
      <p:sp>
        <p:nvSpPr>
          <p:cNvPr id="3" name="Content Placeholder 2"/>
          <p:cNvSpPr>
            <a:spLocks noGrp="1"/>
          </p:cNvSpPr>
          <p:nvPr>
            <p:ph idx="1"/>
          </p:nvPr>
        </p:nvSpPr>
        <p:spPr/>
        <p:txBody>
          <a:bodyPr/>
          <a:lstStyle/>
          <a:p>
            <a:r>
              <a:rPr lang="en-US" dirty="0"/>
              <a:t>Data theft – breach problems</a:t>
            </a:r>
          </a:p>
          <a:p>
            <a:r>
              <a:rPr lang="en-US" dirty="0"/>
              <a:t>Government monitoring</a:t>
            </a:r>
          </a:p>
          <a:p>
            <a:r>
              <a:rPr lang="en-US" dirty="0"/>
              <a:t>Corporate monitoring</a:t>
            </a:r>
          </a:p>
          <a:p>
            <a:r>
              <a:rPr lang="en-US" dirty="0"/>
              <a:t>Protection of youth – time, date location stamps</a:t>
            </a:r>
          </a:p>
          <a:p>
            <a:r>
              <a:rPr lang="en-US" dirty="0"/>
              <a:t>Leaks of personal information – celebrity nude picture leak</a:t>
            </a:r>
          </a:p>
          <a:p>
            <a:r>
              <a:rPr lang="en-US" dirty="0"/>
              <a:t>Monitoring dissent</a:t>
            </a:r>
          </a:p>
          <a:p>
            <a:r>
              <a:rPr lang="en-US" dirty="0"/>
              <a:t>Market research and niche targeting</a:t>
            </a:r>
          </a:p>
          <a:p>
            <a:r>
              <a:rPr lang="en-US" dirty="0"/>
              <a:t>Customized searches – echo chamber</a:t>
            </a:r>
          </a:p>
          <a:p>
            <a:r>
              <a:rPr lang="en-US" dirty="0"/>
              <a:t>Stealing intellectual property</a:t>
            </a:r>
          </a:p>
        </p:txBody>
      </p:sp>
    </p:spTree>
    <p:extLst>
      <p:ext uri="{BB962C8B-B14F-4D97-AF65-F5344CB8AC3E}">
        <p14:creationId xmlns:p14="http://schemas.microsoft.com/office/powerpoint/2010/main" val="206163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Application Information Flows</a:t>
            </a:r>
          </a:p>
        </p:txBody>
      </p:sp>
      <p:sp>
        <p:nvSpPr>
          <p:cNvPr id="3" name="Content Placeholder 2"/>
          <p:cNvSpPr>
            <a:spLocks noGrp="1"/>
          </p:cNvSpPr>
          <p:nvPr>
            <p:ph idx="1"/>
          </p:nvPr>
        </p:nvSpPr>
        <p:spPr/>
        <p:txBody>
          <a:bodyPr>
            <a:normAutofit/>
          </a:bodyPr>
          <a:lstStyle/>
          <a:p>
            <a:endParaRPr lang="en-US" sz="1050" dirty="0"/>
          </a:p>
          <a:p>
            <a:endParaRPr lang="en-US" sz="1050" dirty="0"/>
          </a:p>
          <a:p>
            <a:pPr marL="0" indent="0">
              <a:buNone/>
            </a:pPr>
            <a:r>
              <a:rPr lang="en-US" sz="1050" dirty="0"/>
              <a:t>Source:</a:t>
            </a:r>
          </a:p>
          <a:p>
            <a:pPr marL="0" indent="0">
              <a:buNone/>
            </a:pPr>
            <a:r>
              <a:rPr lang="en-US" sz="1050" dirty="0"/>
              <a:t>Dwyer, T., (2016), </a:t>
            </a:r>
            <a:r>
              <a:rPr lang="en-US" sz="1050" i="1" dirty="0"/>
              <a:t>Convergent Media and Privacy, </a:t>
            </a:r>
            <a:r>
              <a:rPr lang="en-US" sz="1050" dirty="0"/>
              <a:t>Palgrave MacMillan. </a:t>
            </a:r>
          </a:p>
        </p:txBody>
      </p:sp>
      <p:pic>
        <p:nvPicPr>
          <p:cNvPr id="5" name="Picture 4"/>
          <p:cNvPicPr>
            <a:picLocks noChangeAspect="1"/>
          </p:cNvPicPr>
          <p:nvPr/>
        </p:nvPicPr>
        <p:blipFill>
          <a:blip r:embed="rId2"/>
          <a:stretch>
            <a:fillRect/>
          </a:stretch>
        </p:blipFill>
        <p:spPr>
          <a:xfrm>
            <a:off x="6265069" y="1080333"/>
            <a:ext cx="5363430" cy="5063291"/>
          </a:xfrm>
          <a:prstGeom prst="rect">
            <a:avLst/>
          </a:prstGeom>
        </p:spPr>
      </p:pic>
    </p:spTree>
    <p:extLst>
      <p:ext uri="{BB962C8B-B14F-4D97-AF65-F5344CB8AC3E}">
        <p14:creationId xmlns:p14="http://schemas.microsoft.com/office/powerpoint/2010/main" val="295293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and Media</a:t>
            </a:r>
          </a:p>
        </p:txBody>
      </p:sp>
      <p:sp>
        <p:nvSpPr>
          <p:cNvPr id="3" name="Content Placeholder 2"/>
          <p:cNvSpPr>
            <a:spLocks noGrp="1"/>
          </p:cNvSpPr>
          <p:nvPr>
            <p:ph idx="1"/>
          </p:nvPr>
        </p:nvSpPr>
        <p:spPr/>
        <p:txBody>
          <a:bodyPr/>
          <a:lstStyle/>
          <a:p>
            <a:r>
              <a:rPr lang="en-US" dirty="0"/>
              <a:t>Definitions of technology (Goggin)</a:t>
            </a:r>
          </a:p>
          <a:p>
            <a:pPr lvl="1"/>
            <a:r>
              <a:rPr lang="en-US" dirty="0"/>
              <a:t>Greek – Systematic treatment (particularly applied to grammar)</a:t>
            </a:r>
          </a:p>
          <a:p>
            <a:pPr lvl="1"/>
            <a:r>
              <a:rPr lang="en-US" dirty="0"/>
              <a:t>17</a:t>
            </a:r>
            <a:r>
              <a:rPr lang="en-US" baseline="30000" dirty="0"/>
              <a:t>th</a:t>
            </a:r>
            <a:r>
              <a:rPr lang="en-US" dirty="0"/>
              <a:t> century – German &amp; French (</a:t>
            </a:r>
            <a:r>
              <a:rPr lang="en-US" i="1" dirty="0" err="1"/>
              <a:t>technologie</a:t>
            </a:r>
            <a:r>
              <a:rPr lang="en-US" i="1" dirty="0"/>
              <a:t>) – </a:t>
            </a:r>
            <a:r>
              <a:rPr lang="en-US" dirty="0"/>
              <a:t>Branch of knowledge dealing with the mechanical arts and applied science </a:t>
            </a:r>
          </a:p>
          <a:p>
            <a:pPr lvl="1"/>
            <a:r>
              <a:rPr lang="en-US" dirty="0"/>
              <a:t>19</a:t>
            </a:r>
            <a:r>
              <a:rPr lang="en-US" baseline="30000" dirty="0"/>
              <a:t>th</a:t>
            </a:r>
            <a:r>
              <a:rPr lang="en-US" dirty="0"/>
              <a:t> century – Technology – The application of such knowledge for practical purposes</a:t>
            </a:r>
          </a:p>
          <a:p>
            <a:pPr lvl="1"/>
            <a:r>
              <a:rPr lang="en-US" dirty="0"/>
              <a:t>20</a:t>
            </a:r>
            <a:r>
              <a:rPr lang="en-US" baseline="30000" dirty="0"/>
              <a:t>th</a:t>
            </a:r>
            <a:r>
              <a:rPr lang="en-US" dirty="0"/>
              <a:t> century</a:t>
            </a:r>
          </a:p>
          <a:p>
            <a:pPr lvl="2"/>
            <a:r>
              <a:rPr lang="en-US" dirty="0"/>
              <a:t>The product of such application (of knowledge); </a:t>
            </a:r>
          </a:p>
          <a:p>
            <a:pPr lvl="2"/>
            <a:r>
              <a:rPr lang="en-US" dirty="0"/>
              <a:t>technological knowledge or knowhow; </a:t>
            </a:r>
          </a:p>
          <a:p>
            <a:pPr lvl="2"/>
            <a:r>
              <a:rPr lang="en-US" dirty="0"/>
              <a:t>a technological process, method, or technique; </a:t>
            </a:r>
          </a:p>
          <a:p>
            <a:pPr lvl="2"/>
            <a:r>
              <a:rPr lang="en-US" dirty="0"/>
              <a:t>machinery, equipment, etc. developed from the practical application of scientific and technological knowledge</a:t>
            </a:r>
          </a:p>
          <a:p>
            <a:pPr lvl="1"/>
            <a:endParaRPr lang="en-US" i="1" dirty="0"/>
          </a:p>
        </p:txBody>
      </p:sp>
    </p:spTree>
    <p:extLst>
      <p:ext uri="{BB962C8B-B14F-4D97-AF65-F5344CB8AC3E}">
        <p14:creationId xmlns:p14="http://schemas.microsoft.com/office/powerpoint/2010/main" val="2803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lstStyle/>
          <a:p>
            <a:r>
              <a:rPr lang="en-US" dirty="0"/>
              <a:t>Is shaped by social, political, cultural and economic circumstances</a:t>
            </a:r>
          </a:p>
          <a:p>
            <a:r>
              <a:rPr lang="en-US" dirty="0"/>
              <a:t>New media technology is mainly shaped by users</a:t>
            </a:r>
          </a:p>
          <a:p>
            <a:r>
              <a:rPr lang="en-US" dirty="0"/>
              <a:t>Digitization vs analogue</a:t>
            </a:r>
          </a:p>
          <a:p>
            <a:r>
              <a:rPr lang="en-US" dirty="0"/>
              <a:t>Internet and networks of data packets </a:t>
            </a:r>
          </a:p>
          <a:p>
            <a:r>
              <a:rPr lang="en-US" dirty="0"/>
              <a:t>Science and technology are not ‘neutral’ processes </a:t>
            </a:r>
            <a:r>
              <a:rPr lang="en-US" sz="1200" dirty="0"/>
              <a:t>(Law. J, (1996) Laboratories and Tests)</a:t>
            </a:r>
            <a:endParaRPr lang="en-US" dirty="0"/>
          </a:p>
          <a:p>
            <a:pPr lvl="1"/>
            <a:r>
              <a:rPr lang="en-US" dirty="0"/>
              <a:t>Actors-networks</a:t>
            </a:r>
          </a:p>
          <a:p>
            <a:pPr lvl="1"/>
            <a:r>
              <a:rPr lang="en-US" dirty="0"/>
              <a:t>Recourses</a:t>
            </a:r>
          </a:p>
          <a:p>
            <a:pPr lvl="1"/>
            <a:r>
              <a:rPr lang="en-US" dirty="0"/>
              <a:t>Journals</a:t>
            </a:r>
          </a:p>
          <a:p>
            <a:pPr lvl="1"/>
            <a:r>
              <a:rPr lang="en-US" dirty="0"/>
              <a:t>Funding</a:t>
            </a:r>
          </a:p>
          <a:p>
            <a:pPr lvl="1"/>
            <a:r>
              <a:rPr lang="en-US" dirty="0"/>
              <a:t>Statistics</a:t>
            </a:r>
          </a:p>
        </p:txBody>
      </p:sp>
    </p:spTree>
    <p:extLst>
      <p:ext uri="{BB962C8B-B14F-4D97-AF65-F5344CB8AC3E}">
        <p14:creationId xmlns:p14="http://schemas.microsoft.com/office/powerpoint/2010/main" val="52445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a:xfrm>
            <a:off x="1097280" y="1845734"/>
            <a:ext cx="10058400" cy="4397904"/>
          </a:xfrm>
        </p:spPr>
        <p:txBody>
          <a:bodyPr>
            <a:normAutofit fontScale="85000" lnSpcReduction="20000"/>
          </a:bodyPr>
          <a:lstStyle/>
          <a:p>
            <a:r>
              <a:rPr lang="en-US" dirty="0"/>
              <a:t>TCP/IP – Transmission control protocol/Internet protocol</a:t>
            </a:r>
          </a:p>
          <a:p>
            <a:r>
              <a:rPr lang="en-US" dirty="0"/>
              <a:t>P2P – Peer-to-peer</a:t>
            </a:r>
          </a:p>
          <a:p>
            <a:r>
              <a:rPr lang="en-US" dirty="0"/>
              <a:t>HTTP – Hypertext Transfer Protocol </a:t>
            </a:r>
          </a:p>
          <a:p>
            <a:r>
              <a:rPr lang="en-US" dirty="0"/>
              <a:t>E-mail – Electronic mail</a:t>
            </a:r>
          </a:p>
          <a:p>
            <a:r>
              <a:rPr lang="en-US" dirty="0"/>
              <a:t>MMS – Multimedia messaging</a:t>
            </a:r>
          </a:p>
          <a:p>
            <a:r>
              <a:rPr lang="en-US" dirty="0"/>
              <a:t>SMS – Short message service</a:t>
            </a:r>
          </a:p>
          <a:p>
            <a:r>
              <a:rPr lang="en-US" dirty="0"/>
              <a:t>Social Media – A new group of technologies, which rely upon – indeed are constituted by – the productive interactions of media consumers and users. </a:t>
            </a:r>
          </a:p>
          <a:p>
            <a:r>
              <a:rPr lang="en-US" dirty="0"/>
              <a:t>Pro-am – Distinctive new ways professionals and workers and armature media consumer-come-producers produce media. </a:t>
            </a:r>
          </a:p>
          <a:p>
            <a:r>
              <a:rPr lang="en-US" dirty="0"/>
              <a:t>Three forms of broadcasting: </a:t>
            </a:r>
          </a:p>
          <a:p>
            <a:pPr lvl="1"/>
            <a:r>
              <a:rPr lang="en-US" dirty="0"/>
              <a:t>Terrestrial via transmitter</a:t>
            </a:r>
          </a:p>
          <a:p>
            <a:pPr lvl="1"/>
            <a:r>
              <a:rPr lang="en-US" dirty="0"/>
              <a:t>Satellite</a:t>
            </a:r>
          </a:p>
          <a:p>
            <a:pPr lvl="1"/>
            <a:r>
              <a:rPr lang="en-US" dirty="0"/>
              <a:t>Cable </a:t>
            </a:r>
          </a:p>
        </p:txBody>
      </p:sp>
    </p:spTree>
    <p:extLst>
      <p:ext uri="{BB962C8B-B14F-4D97-AF65-F5344CB8AC3E}">
        <p14:creationId xmlns:p14="http://schemas.microsoft.com/office/powerpoint/2010/main" val="387611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Media Technologies, Politics and the Economy</a:t>
            </a:r>
          </a:p>
        </p:txBody>
      </p:sp>
      <p:sp>
        <p:nvSpPr>
          <p:cNvPr id="3" name="Content Placeholder 2"/>
          <p:cNvSpPr>
            <a:spLocks noGrp="1"/>
          </p:cNvSpPr>
          <p:nvPr>
            <p:ph idx="1"/>
          </p:nvPr>
        </p:nvSpPr>
        <p:spPr/>
        <p:txBody>
          <a:bodyPr/>
          <a:lstStyle/>
          <a:p>
            <a:r>
              <a:rPr lang="en-US" dirty="0"/>
              <a:t>Free market proponents were thrilled about the possibilities of the internet in breaking down government regulations. Their celebration was short lived because they asked government to ‘regulate’ their property.</a:t>
            </a:r>
          </a:p>
          <a:p>
            <a:r>
              <a:rPr lang="en-US" dirty="0"/>
              <a:t>Breakdown of leisure and work</a:t>
            </a:r>
          </a:p>
          <a:p>
            <a:r>
              <a:rPr lang="en-US" dirty="0"/>
              <a:t>Sharing economies flourish online – the internet is based on sharing (reciprocity)</a:t>
            </a:r>
          </a:p>
          <a:p>
            <a:pPr lvl="1"/>
            <a:r>
              <a:rPr lang="en-US" dirty="0"/>
              <a:t>Polanyi – Reciprocity, redistribution and markets. </a:t>
            </a:r>
          </a:p>
          <a:p>
            <a:r>
              <a:rPr lang="en-US" dirty="0"/>
              <a:t>Marketing segments – long tail, i.e. niche marketing </a:t>
            </a:r>
          </a:p>
          <a:p>
            <a:r>
              <a:rPr lang="en-US" dirty="0"/>
              <a:t>Gate-keepers are now gate-watchers</a:t>
            </a:r>
          </a:p>
          <a:p>
            <a:r>
              <a:rPr lang="en-US" dirty="0"/>
              <a:t>Commodities are now virtual but still have value – ‘video game commodities’</a:t>
            </a:r>
          </a:p>
        </p:txBody>
      </p:sp>
    </p:spTree>
    <p:extLst>
      <p:ext uri="{BB962C8B-B14F-4D97-AF65-F5344CB8AC3E}">
        <p14:creationId xmlns:p14="http://schemas.microsoft.com/office/powerpoint/2010/main" val="79607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41D0-5967-4956-93F8-436BD74CD054}"/>
              </a:ext>
            </a:extLst>
          </p:cNvPr>
          <p:cNvSpPr>
            <a:spLocks noGrp="1"/>
          </p:cNvSpPr>
          <p:nvPr>
            <p:ph type="title"/>
          </p:nvPr>
        </p:nvSpPr>
        <p:spPr/>
        <p:txBody>
          <a:bodyPr/>
          <a:lstStyle/>
          <a:p>
            <a:r>
              <a:rPr lang="en-US" dirty="0"/>
              <a:t>Format of the Final Exam</a:t>
            </a:r>
          </a:p>
        </p:txBody>
      </p:sp>
      <p:sp>
        <p:nvSpPr>
          <p:cNvPr id="3" name="Content Placeholder 2">
            <a:extLst>
              <a:ext uri="{FF2B5EF4-FFF2-40B4-BE49-F238E27FC236}">
                <a16:creationId xmlns:a16="http://schemas.microsoft.com/office/drawing/2014/main" id="{5FF1E776-DA05-4026-BDFE-E0D675CA2D9A}"/>
              </a:ext>
            </a:extLst>
          </p:cNvPr>
          <p:cNvSpPr>
            <a:spLocks noGrp="1"/>
          </p:cNvSpPr>
          <p:nvPr>
            <p:ph idx="1"/>
          </p:nvPr>
        </p:nvSpPr>
        <p:spPr/>
        <p:txBody>
          <a:bodyPr>
            <a:normAutofit fontScale="55000" lnSpcReduction="20000"/>
          </a:bodyPr>
          <a:lstStyle/>
          <a:p>
            <a:r>
              <a:rPr lang="en-US" sz="2800" dirty="0"/>
              <a:t>Vote: </a:t>
            </a:r>
          </a:p>
          <a:p>
            <a:r>
              <a:rPr lang="en-US" sz="2800" dirty="0"/>
              <a:t>10 Multiple choice questions, 2 of 3 essay questions (or)</a:t>
            </a:r>
          </a:p>
          <a:p>
            <a:r>
              <a:rPr lang="en-US" sz="2800" dirty="0"/>
              <a:t>15 Multiple choice questions, 2 of 3 essay question, (or)</a:t>
            </a:r>
          </a:p>
          <a:p>
            <a:r>
              <a:rPr lang="en-US" sz="2800" dirty="0"/>
              <a:t>20 Multiple choice questions, 2 of 3 essay questions</a:t>
            </a:r>
          </a:p>
          <a:p>
            <a:r>
              <a:rPr lang="en-CA" sz="2800" b="1" dirty="0">
                <a:hlinkClick r:id="rId2"/>
              </a:rPr>
              <a:t>March 15 – State and Political Regulating of the Media</a:t>
            </a:r>
            <a:endParaRPr lang="en-CA" sz="2800" b="1" dirty="0"/>
          </a:p>
          <a:p>
            <a:r>
              <a:rPr lang="en-CA" sz="2800" b="1" dirty="0">
                <a:hlinkClick r:id="rId3"/>
              </a:rPr>
              <a:t>March 22 – Media Organizations</a:t>
            </a:r>
            <a:endParaRPr lang="en-CA" sz="2800" b="1" dirty="0"/>
          </a:p>
          <a:p>
            <a:r>
              <a:rPr lang="en-CA" sz="2800" b="1" dirty="0">
                <a:hlinkClick r:id="rId4"/>
              </a:rPr>
              <a:t>March 29 – Encoding and Decoding Media Messages</a:t>
            </a:r>
            <a:endParaRPr lang="en-CA" sz="2800" b="1" dirty="0"/>
          </a:p>
          <a:p>
            <a:r>
              <a:rPr lang="en-CA" sz="2800" b="1" dirty="0">
                <a:hlinkClick r:id="rId5"/>
              </a:rPr>
              <a:t>April 5 – Media Effects</a:t>
            </a:r>
            <a:endParaRPr lang="en-CA" sz="2800" b="1" dirty="0"/>
          </a:p>
          <a:p>
            <a:r>
              <a:rPr lang="en-CA" sz="2800" b="1" dirty="0"/>
              <a:t>April 12 – Media, Technology and Privacy (this PowerPoint)</a:t>
            </a:r>
          </a:p>
          <a:p>
            <a:endParaRPr lang="en-US" sz="2800" dirty="0"/>
          </a:p>
          <a:p>
            <a:r>
              <a:rPr lang="en-US" sz="2800" dirty="0"/>
              <a:t>Omit:</a:t>
            </a:r>
            <a:br>
              <a:rPr lang="en-US" sz="2800" dirty="0"/>
            </a:br>
            <a:r>
              <a:rPr lang="en-US" dirty="0" err="1"/>
              <a:t>Taras</a:t>
            </a:r>
            <a:r>
              <a:rPr lang="en-US" dirty="0"/>
              <a:t>, D. (2015) </a:t>
            </a:r>
            <a:r>
              <a:rPr lang="en-US" i="1" dirty="0"/>
              <a:t>Digital Mosaic; Media, Power and Identity in Canada, </a:t>
            </a:r>
            <a:r>
              <a:rPr lang="en-US" dirty="0"/>
              <a:t>University of Toronto Press, (Chapter 5) </a:t>
            </a:r>
            <a:br>
              <a:rPr lang="en-US" dirty="0"/>
            </a:br>
            <a:endParaRPr lang="en-US" dirty="0"/>
          </a:p>
          <a:p>
            <a:endParaRPr lang="en-US" dirty="0"/>
          </a:p>
        </p:txBody>
      </p:sp>
    </p:spTree>
    <p:extLst>
      <p:ext uri="{BB962C8B-B14F-4D97-AF65-F5344CB8AC3E}">
        <p14:creationId xmlns:p14="http://schemas.microsoft.com/office/powerpoint/2010/main" val="157367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sz="2800" dirty="0"/>
              <a:t>What is the future of technology?</a:t>
            </a:r>
          </a:p>
          <a:p>
            <a:pPr lvl="1"/>
            <a:r>
              <a:rPr lang="en-US" sz="2600" dirty="0"/>
              <a:t>What forms of advancements do you expect within the next: </a:t>
            </a:r>
          </a:p>
          <a:p>
            <a:pPr lvl="2"/>
            <a:r>
              <a:rPr lang="en-US" sz="2200" dirty="0"/>
              <a:t>Year</a:t>
            </a:r>
          </a:p>
          <a:p>
            <a:pPr lvl="2"/>
            <a:r>
              <a:rPr lang="en-US" sz="2200" dirty="0"/>
              <a:t>5 years</a:t>
            </a:r>
          </a:p>
          <a:p>
            <a:pPr lvl="2"/>
            <a:r>
              <a:rPr lang="en-US" sz="2200" dirty="0"/>
              <a:t>10 years</a:t>
            </a:r>
          </a:p>
          <a:p>
            <a:pPr lvl="2"/>
            <a:r>
              <a:rPr lang="en-US" sz="2200" dirty="0"/>
              <a:t>25 years </a:t>
            </a:r>
          </a:p>
          <a:p>
            <a:pPr lvl="2"/>
            <a:r>
              <a:rPr lang="en-US" sz="2200" dirty="0"/>
              <a:t>50 years</a:t>
            </a:r>
          </a:p>
          <a:p>
            <a:pPr marL="0" indent="0">
              <a:buNone/>
            </a:pPr>
            <a:endParaRPr lang="en-US" dirty="0"/>
          </a:p>
        </p:txBody>
      </p:sp>
    </p:spTree>
    <p:extLst>
      <p:ext uri="{BB962C8B-B14F-4D97-AF65-F5344CB8AC3E}">
        <p14:creationId xmlns:p14="http://schemas.microsoft.com/office/powerpoint/2010/main" val="206820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B719-FD15-41DC-9201-00CB3F0992D8}"/>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781334DB-0977-4911-8B94-F904C015B9AB}"/>
              </a:ext>
            </a:extLst>
          </p:cNvPr>
          <p:cNvSpPr>
            <a:spLocks noGrp="1"/>
          </p:cNvSpPr>
          <p:nvPr>
            <p:ph idx="1"/>
          </p:nvPr>
        </p:nvSpPr>
        <p:spPr/>
        <p:txBody>
          <a:bodyPr>
            <a:normAutofit fontScale="55000" lnSpcReduction="20000"/>
          </a:bodyPr>
          <a:lstStyle/>
          <a:p>
            <a:r>
              <a:rPr lang="en-US" dirty="0"/>
              <a:t>What is the responsibility of the Office of the Privacy Commissioner of Canada?</a:t>
            </a:r>
            <a:br>
              <a:rPr lang="en-US" dirty="0"/>
            </a:br>
            <a:r>
              <a:rPr lang="en-US" dirty="0"/>
              <a:t>What is the Privacy Act in Canada?</a:t>
            </a:r>
            <a:br>
              <a:rPr lang="en-US" dirty="0"/>
            </a:br>
            <a:r>
              <a:rPr lang="en-US" dirty="0"/>
              <a:t>What kind of information can the Government of Canada collect from Canadian citizens? </a:t>
            </a:r>
            <a:br>
              <a:rPr lang="en-US" dirty="0"/>
            </a:br>
            <a:r>
              <a:rPr lang="en-US" dirty="0"/>
              <a:t>What are the exemptions to the Privacy Act in Canada? </a:t>
            </a:r>
            <a:br>
              <a:rPr lang="en-US" dirty="0"/>
            </a:br>
            <a:r>
              <a:rPr lang="en-US" dirty="0"/>
              <a:t>What is the </a:t>
            </a:r>
            <a:r>
              <a:rPr lang="en-CA" dirty="0"/>
              <a:t>Personal Information Protection and Electronic Documents Act?</a:t>
            </a:r>
            <a:br>
              <a:rPr lang="en-CA" dirty="0"/>
            </a:br>
            <a:r>
              <a:rPr lang="en-CA" dirty="0"/>
              <a:t>What are the limits of the Personal Information Protection and Electronic Documents Act?</a:t>
            </a:r>
            <a:br>
              <a:rPr lang="en-CA" dirty="0"/>
            </a:br>
            <a:r>
              <a:rPr lang="en-CA" dirty="0"/>
              <a:t>What is the Quebec Act Respecting the Protection of Personal Information in the Private Sector?</a:t>
            </a:r>
            <a:br>
              <a:rPr lang="en-CA" dirty="0"/>
            </a:br>
            <a:r>
              <a:rPr lang="en-CA" dirty="0"/>
              <a:t>According to the Anti-Terrorism Act in Canada, what does security of information and surveillance and identification refer to?</a:t>
            </a:r>
            <a:br>
              <a:rPr lang="en-CA" dirty="0"/>
            </a:br>
            <a:r>
              <a:rPr lang="en-CA" dirty="0"/>
              <a:t>What are the </a:t>
            </a:r>
            <a:r>
              <a:rPr lang="en-US" dirty="0"/>
              <a:t>Canadian Security Intelligence Service, Communications Security Establishment, and Royal Canadian Mounted Police? What do these organizations do </a:t>
            </a:r>
            <a:r>
              <a:rPr lang="en-US"/>
              <a:t>regarding 	spying </a:t>
            </a:r>
            <a:r>
              <a:rPr lang="en-US" dirty="0"/>
              <a:t>and security? </a:t>
            </a:r>
            <a:br>
              <a:rPr lang="en-US" dirty="0"/>
            </a:br>
            <a:r>
              <a:rPr lang="en-US" dirty="0"/>
              <a:t>What limits do the Canadian Security Intelligence Service have regarding spying on the public? </a:t>
            </a:r>
            <a:br>
              <a:rPr lang="en-US" dirty="0"/>
            </a:br>
            <a:r>
              <a:rPr lang="en-US" dirty="0"/>
              <a:t>What is Stingray technology (IMSI catcher)? What is it used for? </a:t>
            </a:r>
            <a:br>
              <a:rPr lang="en-US" dirty="0"/>
            </a:br>
            <a:r>
              <a:rPr lang="en-US" dirty="0"/>
              <a:t>How do governments and companies spy on the public according to Dwyer? </a:t>
            </a:r>
            <a:br>
              <a:rPr lang="en-US" dirty="0"/>
            </a:br>
            <a:r>
              <a:rPr lang="en-US" dirty="0"/>
              <a:t>What does Dwyer suggest about data farming? </a:t>
            </a:r>
            <a:br>
              <a:rPr lang="en-US" dirty="0"/>
            </a:br>
            <a:r>
              <a:rPr lang="en-US" dirty="0"/>
              <a:t>According to Dwyer, what/who are WikiLeaks, Collateral Murder, </a:t>
            </a:r>
            <a:r>
              <a:rPr lang="en-US" dirty="0" err="1"/>
              <a:t>Tempora</a:t>
            </a:r>
            <a:r>
              <a:rPr lang="en-US" dirty="0"/>
              <a:t>, Edward Snowden, NSA, PRISM, GCHQ? </a:t>
            </a:r>
            <a:br>
              <a:rPr lang="en-US" dirty="0"/>
            </a:br>
            <a:r>
              <a:rPr lang="en-US" dirty="0"/>
              <a:t>According to Dwyer, what is meta data? What are the two categories of meta data? </a:t>
            </a:r>
            <a:br>
              <a:rPr lang="en-US" dirty="0"/>
            </a:br>
            <a:r>
              <a:rPr lang="en-US" dirty="0"/>
              <a:t>According to Dwyer, what is cloud technology? Where does data on the cloud exist? </a:t>
            </a:r>
            <a:br>
              <a:rPr lang="en-US" dirty="0"/>
            </a:br>
            <a:r>
              <a:rPr lang="en-US" dirty="0"/>
              <a:t>According to Dwyer, what are consequences of cloud technology? </a:t>
            </a:r>
            <a:br>
              <a:rPr lang="en-US" dirty="0"/>
            </a:br>
            <a:r>
              <a:rPr lang="en-US" dirty="0"/>
              <a:t>According to Goggin, what is the history of the definition of technology? How is technology defined today? </a:t>
            </a:r>
            <a:br>
              <a:rPr lang="en-US" dirty="0"/>
            </a:br>
            <a:r>
              <a:rPr lang="en-US" dirty="0"/>
              <a:t>What does Goggin mean my saying that science and technology are not neutral processes? </a:t>
            </a:r>
            <a:br>
              <a:rPr lang="en-US" dirty="0"/>
            </a:br>
            <a:r>
              <a:rPr lang="en-US" dirty="0"/>
              <a:t>What does Goggin suggest digital forms and formats? </a:t>
            </a:r>
            <a:br>
              <a:rPr lang="en-US" dirty="0"/>
            </a:br>
            <a:r>
              <a:rPr lang="en-US" dirty="0"/>
              <a:t>What does Goggin mean my saying that technology is shaped by users? </a:t>
            </a:r>
            <a:br>
              <a:rPr lang="en-US" dirty="0"/>
            </a:br>
            <a:r>
              <a:rPr lang="en-US" dirty="0"/>
              <a:t>According to Goggin, what are data packets? How do data packets relate to the internet? </a:t>
            </a:r>
            <a:br>
              <a:rPr lang="en-US" dirty="0"/>
            </a:br>
            <a:r>
              <a:rPr lang="en-US" dirty="0"/>
              <a:t>According to Goggin, that do the following terms mean, Network, TCP/IP, P2P, HTTP, E-mail, MMS, SMS, Social Media, Pro-am? </a:t>
            </a:r>
            <a:br>
              <a:rPr lang="en-US" dirty="0"/>
            </a:br>
            <a:r>
              <a:rPr lang="en-US" dirty="0"/>
              <a:t>According to Goggin, what are the three forms of broadcasting? </a:t>
            </a:r>
            <a:br>
              <a:rPr lang="en-US" dirty="0"/>
            </a:br>
            <a:r>
              <a:rPr lang="en-US" dirty="0"/>
              <a:t>What does Goggin suggest about Media Technologies, Politics and the Economy?</a:t>
            </a:r>
            <a:br>
              <a:rPr lang="en-US" dirty="0"/>
            </a:br>
            <a:r>
              <a:rPr lang="en-US" dirty="0"/>
              <a:t>What does Goggin suggest about mobile and wireless networks? </a:t>
            </a:r>
            <a:br>
              <a:rPr lang="en-US" dirty="0"/>
            </a:br>
            <a:br>
              <a:rPr lang="en-US" dirty="0"/>
            </a:br>
            <a:endParaRPr lang="en-US" dirty="0"/>
          </a:p>
        </p:txBody>
      </p:sp>
    </p:spTree>
    <p:extLst>
      <p:ext uri="{BB962C8B-B14F-4D97-AF65-F5344CB8AC3E}">
        <p14:creationId xmlns:p14="http://schemas.microsoft.com/office/powerpoint/2010/main" val="2220809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Concerns? </a:t>
            </a:r>
          </a:p>
        </p:txBody>
      </p:sp>
      <p:sp>
        <p:nvSpPr>
          <p:cNvPr id="3" name="Content Placeholder 2"/>
          <p:cNvSpPr>
            <a:spLocks noGrp="1"/>
          </p:cNvSpPr>
          <p:nvPr>
            <p:ph idx="1"/>
          </p:nvPr>
        </p:nvSpPr>
        <p:spPr/>
        <p:txBody>
          <a:bodyPr/>
          <a:lstStyle/>
          <a:p>
            <a:pPr marL="201168" lvl="1" indent="0">
              <a:buNone/>
            </a:pPr>
            <a:endParaRPr lang="en-US" dirty="0"/>
          </a:p>
          <a:p>
            <a:pPr marL="201168" lvl="1" indent="0">
              <a:buNone/>
            </a:pPr>
            <a:r>
              <a:rPr lang="en-US" dirty="0"/>
              <a:t>Questions or concerns?</a:t>
            </a:r>
          </a:p>
          <a:p>
            <a:pPr marL="201168" lvl="1" indent="0">
              <a:buNone/>
            </a:pPr>
            <a:endParaRPr lang="en-US" dirty="0"/>
          </a:p>
          <a:p>
            <a:pPr marL="201168" lvl="1" indent="0">
              <a:buNone/>
            </a:pPr>
            <a:r>
              <a:rPr lang="en-US" dirty="0"/>
              <a:t>Good luck studying! </a:t>
            </a:r>
          </a:p>
          <a:p>
            <a:pPr marL="201168" lvl="1" indent="0">
              <a:buNone/>
            </a:pPr>
            <a:endParaRPr lang="en-US" dirty="0"/>
          </a:p>
          <a:p>
            <a:pPr lvl="1"/>
            <a:endParaRPr lang="en-US" dirty="0"/>
          </a:p>
        </p:txBody>
      </p:sp>
    </p:spTree>
    <p:extLst>
      <p:ext uri="{BB962C8B-B14F-4D97-AF65-F5344CB8AC3E}">
        <p14:creationId xmlns:p14="http://schemas.microsoft.com/office/powerpoint/2010/main" val="38799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3588-3F31-46FC-A0DA-117BC2D78DB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2651EE3-ECD9-402A-8EE8-FC14D5C6F76F}"/>
              </a:ext>
            </a:extLst>
          </p:cNvPr>
          <p:cNvSpPr>
            <a:spLocks noGrp="1"/>
          </p:cNvSpPr>
          <p:nvPr>
            <p:ph idx="1"/>
          </p:nvPr>
        </p:nvSpPr>
        <p:spPr/>
        <p:txBody>
          <a:bodyPr>
            <a:normAutofit fontScale="85000" lnSpcReduction="20000"/>
          </a:bodyPr>
          <a:lstStyle/>
          <a:p>
            <a:r>
              <a:rPr lang="en-US" dirty="0"/>
              <a:t>What kind of limits should be put on surveillance – if there should be. </a:t>
            </a:r>
          </a:p>
          <a:p>
            <a:r>
              <a:rPr lang="en-US" dirty="0"/>
              <a:t>How does surveillance violate individual privacy? </a:t>
            </a:r>
          </a:p>
          <a:p>
            <a:r>
              <a:rPr lang="en-US" dirty="0"/>
              <a:t>How can we protect privacy – if we should. </a:t>
            </a:r>
          </a:p>
          <a:p>
            <a:r>
              <a:rPr lang="en-US" dirty="0"/>
              <a:t>What is the difference between public and private spheres. </a:t>
            </a:r>
          </a:p>
          <a:p>
            <a:endParaRPr lang="en-US" dirty="0"/>
          </a:p>
          <a:p>
            <a:r>
              <a:rPr lang="en-US" dirty="0"/>
              <a:t>Do you have a smart phone or other smart devices? </a:t>
            </a:r>
          </a:p>
          <a:p>
            <a:pPr lvl="1"/>
            <a:r>
              <a:rPr lang="en-US" dirty="0"/>
              <a:t>Do you use apps that track biometrics? </a:t>
            </a:r>
          </a:p>
          <a:p>
            <a:pPr lvl="1"/>
            <a:r>
              <a:rPr lang="en-US" dirty="0"/>
              <a:t>Do you use apps that track your location? </a:t>
            </a:r>
          </a:p>
          <a:p>
            <a:pPr lvl="1"/>
            <a:r>
              <a:rPr lang="en-US" dirty="0"/>
              <a:t>Do you have other smart appliances? </a:t>
            </a:r>
          </a:p>
          <a:p>
            <a:r>
              <a:rPr lang="en-US" dirty="0"/>
              <a:t>How do you use ‘social media’? </a:t>
            </a:r>
          </a:p>
          <a:p>
            <a:pPr lvl="1"/>
            <a:r>
              <a:rPr lang="en-US" dirty="0"/>
              <a:t>Do you share a lot about yourself or do you keep private? </a:t>
            </a:r>
          </a:p>
          <a:p>
            <a:pPr lvl="1"/>
            <a:r>
              <a:rPr lang="en-US" dirty="0"/>
              <a:t>Do you frequently engage with social media? </a:t>
            </a:r>
          </a:p>
          <a:p>
            <a:pPr lvl="1"/>
            <a:r>
              <a:rPr lang="en-US" dirty="0"/>
              <a:t>Which social media platforms do you use? </a:t>
            </a:r>
          </a:p>
          <a:p>
            <a:pPr marL="201168" lvl="1" indent="0">
              <a:buNone/>
            </a:pPr>
            <a:endParaRPr lang="en-US" dirty="0"/>
          </a:p>
          <a:p>
            <a:endParaRPr lang="en-US" dirty="0"/>
          </a:p>
        </p:txBody>
      </p:sp>
    </p:spTree>
    <p:extLst>
      <p:ext uri="{BB962C8B-B14F-4D97-AF65-F5344CB8AC3E}">
        <p14:creationId xmlns:p14="http://schemas.microsoft.com/office/powerpoint/2010/main" val="118417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Legislation in Canada</a:t>
            </a:r>
          </a:p>
        </p:txBody>
      </p:sp>
      <p:sp>
        <p:nvSpPr>
          <p:cNvPr id="3" name="Content Placeholder 2"/>
          <p:cNvSpPr>
            <a:spLocks noGrp="1"/>
          </p:cNvSpPr>
          <p:nvPr>
            <p:ph idx="1"/>
          </p:nvPr>
        </p:nvSpPr>
        <p:spPr/>
        <p:txBody>
          <a:bodyPr/>
          <a:lstStyle/>
          <a:p>
            <a:r>
              <a:rPr lang="en-US" dirty="0">
                <a:hlinkClick r:id="rId2"/>
              </a:rPr>
              <a:t>Office of the Privacy Commissioner of Canada</a:t>
            </a:r>
            <a:endParaRPr lang="en-US" dirty="0"/>
          </a:p>
          <a:p>
            <a:endParaRPr lang="en-US" dirty="0">
              <a:hlinkClick r:id="rId3"/>
            </a:endParaRPr>
          </a:p>
          <a:p>
            <a:r>
              <a:rPr lang="en-US" dirty="0">
                <a:hlinkClick r:id="rId3"/>
              </a:rPr>
              <a:t>Privacy Act </a:t>
            </a:r>
            <a:r>
              <a:rPr lang="en-US" dirty="0"/>
              <a:t>– Government</a:t>
            </a:r>
            <a:endParaRPr lang="en-US" dirty="0">
              <a:hlinkClick r:id="rId2"/>
            </a:endParaRPr>
          </a:p>
          <a:p>
            <a:r>
              <a:rPr lang="en-US" dirty="0">
                <a:hlinkClick r:id="rId4"/>
              </a:rPr>
              <a:t>Personal Information Protection and Electronic Documents Act </a:t>
            </a:r>
            <a:r>
              <a:rPr lang="en-US" dirty="0"/>
              <a:t>- Business</a:t>
            </a:r>
          </a:p>
          <a:p>
            <a:pPr lvl="1"/>
            <a:r>
              <a:rPr lang="en-US" dirty="0">
                <a:hlinkClick r:id="rId5"/>
              </a:rPr>
              <a:t>Quebec Act Respecting the Protection of Personal Information in the Private Sector</a:t>
            </a:r>
            <a:endParaRPr lang="en-US" dirty="0">
              <a:hlinkClick r:id="rId2"/>
            </a:endParaRPr>
          </a:p>
          <a:p>
            <a:r>
              <a:rPr lang="en-US" dirty="0">
                <a:hlinkClick r:id="rId2"/>
              </a:rPr>
              <a:t>Office of the Privacy Commissioner of Canada</a:t>
            </a:r>
            <a:endParaRPr lang="en-US" dirty="0"/>
          </a:p>
          <a:p>
            <a:endParaRPr lang="en-US" dirty="0"/>
          </a:p>
        </p:txBody>
      </p:sp>
    </p:spTree>
    <p:extLst>
      <p:ext uri="{BB962C8B-B14F-4D97-AF65-F5344CB8AC3E}">
        <p14:creationId xmlns:p14="http://schemas.microsoft.com/office/powerpoint/2010/main" val="120662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Privacy Act</a:t>
            </a:r>
            <a:endParaRPr lang="en-US" dirty="0"/>
          </a:p>
        </p:txBody>
      </p:sp>
      <p:sp>
        <p:nvSpPr>
          <p:cNvPr id="3" name="Content Placeholder 2"/>
          <p:cNvSpPr>
            <a:spLocks noGrp="1"/>
          </p:cNvSpPr>
          <p:nvPr>
            <p:ph idx="1"/>
          </p:nvPr>
        </p:nvSpPr>
        <p:spPr>
          <a:xfrm>
            <a:off x="1097280" y="1845734"/>
            <a:ext cx="10058400" cy="4390760"/>
          </a:xfrm>
        </p:spPr>
        <p:txBody>
          <a:bodyPr>
            <a:normAutofit fontScale="92500" lnSpcReduction="20000"/>
          </a:bodyPr>
          <a:lstStyle/>
          <a:p>
            <a:r>
              <a:rPr lang="en-CA" i="1" dirty="0"/>
              <a:t>The purpose of this Act is to extend the present laws of Canada that protect the privacy of individuals with respect to personal information about themselves held by a government institution and that provide individuals with a right of access to that information.</a:t>
            </a:r>
          </a:p>
          <a:p>
            <a:endParaRPr lang="en-CA" dirty="0"/>
          </a:p>
          <a:p>
            <a:pPr marL="201168" lvl="1" indent="0">
              <a:buNone/>
            </a:pPr>
            <a:r>
              <a:rPr lang="en-US" sz="2400" dirty="0"/>
              <a:t>The Canadian Government shall: </a:t>
            </a:r>
          </a:p>
          <a:p>
            <a:pPr lvl="2"/>
            <a:r>
              <a:rPr lang="en-US" sz="1600" dirty="0"/>
              <a:t>Inform you that they are collecting information about you (exceptions exist 8.2)</a:t>
            </a:r>
          </a:p>
          <a:p>
            <a:pPr lvl="2"/>
            <a:r>
              <a:rPr lang="en-US" sz="1600" dirty="0"/>
              <a:t>Inform you about the reason they are collecting information about you – unless it makes the information inaccurate or will defeat the purpose/provide prejudice to the information being collected</a:t>
            </a:r>
          </a:p>
          <a:p>
            <a:pPr lvl="2"/>
            <a:r>
              <a:rPr lang="en-US" sz="1600" dirty="0"/>
              <a:t>Make sure the information is accurate and up-to-date, and complete</a:t>
            </a:r>
          </a:p>
          <a:p>
            <a:pPr lvl="2"/>
            <a:r>
              <a:rPr lang="en-US" sz="1600" dirty="0"/>
              <a:t>Dispose of information when the procedure is finished</a:t>
            </a:r>
          </a:p>
          <a:p>
            <a:pPr lvl="2"/>
            <a:endParaRPr lang="en-US" dirty="0"/>
          </a:p>
          <a:p>
            <a:pPr marL="384048" lvl="2" indent="0">
              <a:buNone/>
            </a:pPr>
            <a:r>
              <a:rPr lang="en-US" sz="1500" dirty="0"/>
              <a:t>They cannot share the information with other sectors of the government or use it for anything other than the purpose it was collected (exceptions exist 8.2)</a:t>
            </a:r>
          </a:p>
          <a:p>
            <a:pPr marL="384048" lvl="2" indent="0">
              <a:buNone/>
            </a:pPr>
            <a:endParaRPr lang="en-US" dirty="0"/>
          </a:p>
          <a:p>
            <a:pPr marL="384048" lvl="2" indent="0">
              <a:buNone/>
            </a:pPr>
            <a:r>
              <a:rPr lang="en-US" dirty="0"/>
              <a:t>Exception (8.2)</a:t>
            </a:r>
          </a:p>
          <a:p>
            <a:pPr marL="201168" lvl="1" indent="0">
              <a:buNone/>
            </a:pPr>
            <a:r>
              <a:rPr lang="en-CA" sz="1400" dirty="0"/>
              <a:t>	(m) for any purpose where, in the opinion of the head of the institution,</a:t>
            </a:r>
          </a:p>
          <a:p>
            <a:pPr marL="201168" lvl="1" indent="0">
              <a:buNone/>
            </a:pPr>
            <a:r>
              <a:rPr lang="en-CA" sz="1400" dirty="0"/>
              <a:t>		(</a:t>
            </a:r>
            <a:r>
              <a:rPr lang="en-CA" sz="1400" dirty="0" err="1"/>
              <a:t>i</a:t>
            </a:r>
            <a:r>
              <a:rPr lang="en-CA" sz="1400" dirty="0"/>
              <a:t>) the public interest in disclosure clearly outweighs any invasion of privacy that could result from the disclosure, or</a:t>
            </a:r>
          </a:p>
          <a:p>
            <a:pPr marL="201168" lvl="1" indent="0">
              <a:buNone/>
            </a:pPr>
            <a:r>
              <a:rPr lang="en-CA" sz="1400" dirty="0"/>
              <a:t>		(ii) disclosure would clearly benefit the individual to whom the information relates</a:t>
            </a:r>
          </a:p>
          <a:p>
            <a:pPr marL="384048" lvl="2" indent="0">
              <a:buNone/>
            </a:pPr>
            <a:endParaRPr lang="en-US" dirty="0"/>
          </a:p>
        </p:txBody>
      </p:sp>
    </p:spTree>
    <p:extLst>
      <p:ext uri="{BB962C8B-B14F-4D97-AF65-F5344CB8AC3E}">
        <p14:creationId xmlns:p14="http://schemas.microsoft.com/office/powerpoint/2010/main" val="131023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Anti-Terrorism Act</a:t>
            </a:r>
            <a:endParaRPr lang="en-US" dirty="0"/>
          </a:p>
        </p:txBody>
      </p:sp>
      <p:sp>
        <p:nvSpPr>
          <p:cNvPr id="3" name="Content Placeholder 2"/>
          <p:cNvSpPr>
            <a:spLocks noGrp="1"/>
          </p:cNvSpPr>
          <p:nvPr>
            <p:ph idx="1"/>
          </p:nvPr>
        </p:nvSpPr>
        <p:spPr/>
        <p:txBody>
          <a:bodyPr>
            <a:normAutofit fontScale="85000" lnSpcReduction="10000"/>
          </a:bodyPr>
          <a:lstStyle/>
          <a:p>
            <a:r>
              <a:rPr lang="en-CA" b="1" dirty="0"/>
              <a:t>Security of Information</a:t>
            </a:r>
          </a:p>
          <a:p>
            <a:r>
              <a:rPr lang="en-CA" dirty="0"/>
              <a:t>The concept of "harm to Canadian interests" (also known as a purpose "prejudicial to the safety or interests of the State") was defined to address a wide array of potential harms, including terrorist activity, interference with critical infrastructure, and the development of weapons of mass destruction in contravention of international law.</a:t>
            </a:r>
          </a:p>
          <a:p>
            <a:endParaRPr lang="en-CA" dirty="0"/>
          </a:p>
          <a:p>
            <a:r>
              <a:rPr lang="en-CA" b="1" dirty="0"/>
              <a:t>Surveillance and Identification</a:t>
            </a:r>
          </a:p>
          <a:p>
            <a:r>
              <a:rPr lang="en-CA" dirty="0"/>
              <a:t>Terrorism offences are included in the </a:t>
            </a:r>
            <a:r>
              <a:rPr lang="en-CA" i="1" dirty="0"/>
              <a:t>Criminal Code</a:t>
            </a:r>
            <a:r>
              <a:rPr lang="en-CA" dirty="0"/>
              <a:t> electronic surveillance scheme. The changes removed the last-resort requirement for the use of electronic surveillance in the investigation of terrorism offences, and extended the duration of a wiretap authorization (from 60 days to a maximum of one year) and permitted delays of up to three years as a requirement to notify a target after a surveillance has been completed in relation to a terrorism offence. The DNA warrant scheme and Data Bank were extended to include terrorism offences to the list of "primary designated offences", thus permitting the use of forensic DNA technology in the investigation and prosecution of these offences. Also, it is possible for courts to issue DNA warrants and to order the inclusion of DNA profiles of persons convicted of these offences in the National DNA Data Bank.</a:t>
            </a:r>
            <a:endParaRPr lang="en-US" dirty="0"/>
          </a:p>
        </p:txBody>
      </p:sp>
    </p:spTree>
    <p:extLst>
      <p:ext uri="{BB962C8B-B14F-4D97-AF65-F5344CB8AC3E}">
        <p14:creationId xmlns:p14="http://schemas.microsoft.com/office/powerpoint/2010/main" val="173898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Personal Information Protection and Electronic Documents Act (PIPEDA)</a:t>
            </a:r>
            <a:endParaRPr lang="en-US" dirty="0"/>
          </a:p>
        </p:txBody>
      </p:sp>
      <p:sp>
        <p:nvSpPr>
          <p:cNvPr id="3" name="Content Placeholder 2"/>
          <p:cNvSpPr>
            <a:spLocks noGrp="1"/>
          </p:cNvSpPr>
          <p:nvPr>
            <p:ph idx="1"/>
          </p:nvPr>
        </p:nvSpPr>
        <p:spPr/>
        <p:txBody>
          <a:bodyPr>
            <a:normAutofit lnSpcReduction="10000"/>
          </a:bodyPr>
          <a:lstStyle/>
          <a:p>
            <a:r>
              <a:rPr lang="en-CA" sz="1600" dirty="0"/>
              <a:t>The purpose of this Part is to establish, in an era in which technology increasingly facilitates the circulation and exchange of information, rules to govern the collection, use and disclosure of personal information in a manner that recognizes the right of privacy of individuals with respect to their personal information and the need of organizations to collect, use or disclose personal information for purposes that a reasonable person would consider appropriate in the circumstances..</a:t>
            </a:r>
          </a:p>
          <a:p>
            <a:endParaRPr lang="en-CA" sz="1600" b="1" dirty="0"/>
          </a:p>
          <a:p>
            <a:r>
              <a:rPr lang="en-CA" sz="1600" b="1" dirty="0"/>
              <a:t>Limit</a:t>
            </a:r>
          </a:p>
          <a:p>
            <a:r>
              <a:rPr lang="en-CA" sz="1600" dirty="0"/>
              <a:t>This Part does not apply to</a:t>
            </a:r>
          </a:p>
          <a:p>
            <a:r>
              <a:rPr lang="en-CA" sz="1600" dirty="0"/>
              <a:t>(a) any government institution to which the </a:t>
            </a:r>
            <a:r>
              <a:rPr lang="en-CA" sz="1600" i="1" dirty="0">
                <a:hlinkClick r:id="rId3"/>
              </a:rPr>
              <a:t>Privacy Act</a:t>
            </a:r>
            <a:r>
              <a:rPr lang="en-CA" sz="1600" dirty="0"/>
              <a:t> applies;</a:t>
            </a:r>
          </a:p>
          <a:p>
            <a:r>
              <a:rPr lang="en-CA" sz="1600" dirty="0"/>
              <a:t>(b) any individual in respect of personal information that the individual collects, uses or discloses for personal or domestic purposes and does not collect, use or disclose for any other purpose; or</a:t>
            </a:r>
          </a:p>
          <a:p>
            <a:r>
              <a:rPr lang="en-CA" sz="1600" dirty="0"/>
              <a:t>(c) any organization in respect of personal information that the organization collects, uses or discloses for </a:t>
            </a:r>
            <a:r>
              <a:rPr lang="en-CA" sz="1800" b="1" dirty="0"/>
              <a:t>journalistic</a:t>
            </a:r>
            <a:r>
              <a:rPr lang="en-CA" sz="1600" dirty="0"/>
              <a:t>, artistic or literary purposes and does not collect, use or disclose for any other purpose personal information for purposes that a reasonable person would consider appropriate in the circumstances.</a:t>
            </a:r>
            <a:endParaRPr lang="en-US" sz="1600" dirty="0"/>
          </a:p>
        </p:txBody>
      </p:sp>
    </p:spTree>
    <p:extLst>
      <p:ext uri="{BB962C8B-B14F-4D97-AF65-F5344CB8AC3E}">
        <p14:creationId xmlns:p14="http://schemas.microsoft.com/office/powerpoint/2010/main" val="428299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38E7-2369-4D2B-A906-D9E5346E6D59}"/>
              </a:ext>
            </a:extLst>
          </p:cNvPr>
          <p:cNvSpPr>
            <a:spLocks noGrp="1"/>
          </p:cNvSpPr>
          <p:nvPr>
            <p:ph type="title"/>
          </p:nvPr>
        </p:nvSpPr>
        <p:spPr/>
        <p:txBody>
          <a:bodyPr/>
          <a:lstStyle/>
          <a:p>
            <a:r>
              <a:rPr lang="en-US" dirty="0"/>
              <a:t>Canadian Spying Agencies</a:t>
            </a:r>
          </a:p>
        </p:txBody>
      </p:sp>
      <p:sp>
        <p:nvSpPr>
          <p:cNvPr id="3" name="Content Placeholder 2">
            <a:extLst>
              <a:ext uri="{FF2B5EF4-FFF2-40B4-BE49-F238E27FC236}">
                <a16:creationId xmlns:a16="http://schemas.microsoft.com/office/drawing/2014/main" id="{AEAC6E0E-5F60-4347-86C5-9AEF0B791098}"/>
              </a:ext>
            </a:extLst>
          </p:cNvPr>
          <p:cNvSpPr>
            <a:spLocks noGrp="1"/>
          </p:cNvSpPr>
          <p:nvPr>
            <p:ph idx="1"/>
          </p:nvPr>
        </p:nvSpPr>
        <p:spPr/>
        <p:txBody>
          <a:bodyPr/>
          <a:lstStyle/>
          <a:p>
            <a:r>
              <a:rPr lang="en-US" dirty="0">
                <a:hlinkClick r:id="rId2"/>
              </a:rPr>
              <a:t>Canadian Security Intelligence Service</a:t>
            </a:r>
            <a:endParaRPr lang="en-US" dirty="0"/>
          </a:p>
          <a:p>
            <a:endParaRPr lang="en-US" dirty="0"/>
          </a:p>
          <a:p>
            <a:r>
              <a:rPr lang="en-US" dirty="0">
                <a:hlinkClick r:id="rId3"/>
              </a:rPr>
              <a:t>Communications Security Establishment</a:t>
            </a:r>
            <a:endParaRPr lang="en-US" dirty="0"/>
          </a:p>
          <a:p>
            <a:endParaRPr lang="en-US" dirty="0"/>
          </a:p>
          <a:p>
            <a:r>
              <a:rPr lang="en-US" dirty="0">
                <a:hlinkClick r:id="rId4"/>
              </a:rPr>
              <a:t>Royal Canadian Mounted Police</a:t>
            </a:r>
            <a:endParaRPr lang="en-US" dirty="0"/>
          </a:p>
          <a:p>
            <a:endParaRPr lang="en-US" dirty="0"/>
          </a:p>
        </p:txBody>
      </p:sp>
    </p:spTree>
    <p:extLst>
      <p:ext uri="{BB962C8B-B14F-4D97-AF65-F5344CB8AC3E}">
        <p14:creationId xmlns:p14="http://schemas.microsoft.com/office/powerpoint/2010/main" val="127585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53C2-B86A-4C1C-AB56-D1D03B302148}"/>
              </a:ext>
            </a:extLst>
          </p:cNvPr>
          <p:cNvSpPr>
            <a:spLocks noGrp="1"/>
          </p:cNvSpPr>
          <p:nvPr>
            <p:ph type="title"/>
          </p:nvPr>
        </p:nvSpPr>
        <p:spPr>
          <a:xfrm>
            <a:off x="1097280" y="286603"/>
            <a:ext cx="10058400" cy="1450757"/>
          </a:xfrm>
        </p:spPr>
        <p:txBody>
          <a:bodyPr>
            <a:normAutofit/>
          </a:bodyPr>
          <a:lstStyle/>
          <a:p>
            <a:r>
              <a:rPr lang="en-US" sz="4400" dirty="0">
                <a:hlinkClick r:id="rId2"/>
              </a:rPr>
              <a:t>Canadian Security Intelligence Service Act</a:t>
            </a:r>
            <a:endParaRPr lang="en-US" sz="4400" dirty="0"/>
          </a:p>
        </p:txBody>
      </p:sp>
      <p:sp>
        <p:nvSpPr>
          <p:cNvPr id="3" name="Content Placeholder 2">
            <a:extLst>
              <a:ext uri="{FF2B5EF4-FFF2-40B4-BE49-F238E27FC236}">
                <a16:creationId xmlns:a16="http://schemas.microsoft.com/office/drawing/2014/main" id="{5D67E2B1-D319-46F7-A5D3-6809DF8EA92C}"/>
              </a:ext>
            </a:extLst>
          </p:cNvPr>
          <p:cNvSpPr>
            <a:spLocks noGrp="1"/>
          </p:cNvSpPr>
          <p:nvPr>
            <p:ph idx="1"/>
          </p:nvPr>
        </p:nvSpPr>
        <p:spPr>
          <a:xfrm>
            <a:off x="1097280" y="1845734"/>
            <a:ext cx="10058400" cy="4440766"/>
          </a:xfrm>
        </p:spPr>
        <p:txBody>
          <a:bodyPr>
            <a:normAutofit fontScale="25000" lnSpcReduction="20000"/>
          </a:bodyPr>
          <a:lstStyle/>
          <a:p>
            <a:r>
              <a:rPr lang="en-CA" sz="4800" b="1" dirty="0"/>
              <a:t>Collection, analysis and retention</a:t>
            </a:r>
          </a:p>
          <a:p>
            <a:r>
              <a:rPr lang="en-CA" sz="4800" b="1" dirty="0"/>
              <a:t>12</a:t>
            </a:r>
            <a:r>
              <a:rPr lang="en-CA" sz="4800" dirty="0"/>
              <a:t> (1) The Service shall collect, by investigation or otherwise, to the extent that it is strictly necessary, and analyse and retain information and intelligence respecting activities that may on reasonable grounds be suspected of constituting threats to the security of Canada and, in relation thereto, shall report to and advise the Government of Canada.</a:t>
            </a:r>
          </a:p>
          <a:p>
            <a:r>
              <a:rPr lang="en-CA" sz="4800" b="1" dirty="0"/>
              <a:t>No territorial limit</a:t>
            </a:r>
          </a:p>
          <a:p>
            <a:r>
              <a:rPr lang="en-CA" sz="4800" dirty="0"/>
              <a:t>(2) For greater certainty, the Service may perform its duties and functions under subsection (1) within or outside Canada.</a:t>
            </a:r>
          </a:p>
          <a:p>
            <a:r>
              <a:rPr lang="en-CA" sz="4800" b="1" dirty="0"/>
              <a:t>Measures to reduce threats to the security of Canada</a:t>
            </a:r>
          </a:p>
          <a:p>
            <a:r>
              <a:rPr lang="en-CA" sz="4800" b="1" dirty="0"/>
              <a:t>12.1</a:t>
            </a:r>
            <a:r>
              <a:rPr lang="en-CA" sz="4800" dirty="0"/>
              <a:t> (1) If there are reasonable grounds to believe that a particular activity constitutes a threat to the security of Canada, the Service may take measures, within or outside Canada, to reduce the threat.</a:t>
            </a:r>
          </a:p>
          <a:p>
            <a:r>
              <a:rPr lang="en-CA" sz="4800" b="1" dirty="0"/>
              <a:t>Limits</a:t>
            </a:r>
          </a:p>
          <a:p>
            <a:r>
              <a:rPr lang="en-CA" sz="4800" dirty="0"/>
              <a:t>(2) The measures shall be reasonable and proportional in the circumstances, having regard to the nature of the threat, the nature of the measures and the reasonable availability of other means to reduce the threat.</a:t>
            </a:r>
          </a:p>
          <a:p>
            <a:r>
              <a:rPr lang="en-CA" sz="4800" b="1" dirty="0"/>
              <a:t>Warrant</a:t>
            </a:r>
          </a:p>
          <a:p>
            <a:r>
              <a:rPr lang="en-CA" sz="4800" dirty="0"/>
              <a:t>(3) The Service shall not take measures to reduce a threat to the security of Canada if those measures will contravene a right or freedom guaranteed by the </a:t>
            </a:r>
            <a:r>
              <a:rPr lang="en-CA" sz="4800" i="1" dirty="0"/>
              <a:t>Canadian Charter of Rights and Freedoms</a:t>
            </a:r>
            <a:r>
              <a:rPr lang="en-CA" sz="4800" dirty="0"/>
              <a:t> or will be contrary to other Canadian law, unless the Service is authorized to take them by a warrant issued under section 21.1.</a:t>
            </a:r>
          </a:p>
          <a:p>
            <a:r>
              <a:rPr lang="en-CA" sz="5900" dirty="0">
                <a:hlinkClick r:id="rId3"/>
              </a:rPr>
              <a:t>Bill C-59</a:t>
            </a:r>
            <a:endParaRPr lang="en-CA" sz="5900" dirty="0"/>
          </a:p>
          <a:p>
            <a:r>
              <a:rPr lang="en-CA" sz="5900" dirty="0">
                <a:hlinkClick r:id="rId4"/>
              </a:rPr>
              <a:t>Bill C-59 Critique</a:t>
            </a:r>
            <a:endParaRPr lang="en-CA" sz="5900" dirty="0"/>
          </a:p>
          <a:p>
            <a:endParaRPr lang="en-US" dirty="0"/>
          </a:p>
        </p:txBody>
      </p:sp>
    </p:spTree>
    <p:extLst>
      <p:ext uri="{BB962C8B-B14F-4D97-AF65-F5344CB8AC3E}">
        <p14:creationId xmlns:p14="http://schemas.microsoft.com/office/powerpoint/2010/main" val="32918572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2276</TotalTime>
  <Words>1402</Words>
  <Application>Microsoft Office PowerPoint</Application>
  <PresentationFormat>Widescreen</PresentationFormat>
  <Paragraphs>194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Media, Technology and Politics</vt:lpstr>
      <vt:lpstr>Format of the Final Exam</vt:lpstr>
      <vt:lpstr>Discussion</vt:lpstr>
      <vt:lpstr>Privacy Legislation in Canada</vt:lpstr>
      <vt:lpstr>Privacy Act</vt:lpstr>
      <vt:lpstr>Anti-Terrorism Act</vt:lpstr>
      <vt:lpstr>Personal Information Protection and Electronic Documents Act (PIPEDA)</vt:lpstr>
      <vt:lpstr>Canadian Spying Agencies</vt:lpstr>
      <vt:lpstr>Canadian Security Intelligence Service Act</vt:lpstr>
      <vt:lpstr>Data Governance</vt:lpstr>
      <vt:lpstr>Leaks &amp; Hacktivism</vt:lpstr>
      <vt:lpstr>Metadata Collection</vt:lpstr>
      <vt:lpstr>Data Farming &amp; Cloud Computing</vt:lpstr>
      <vt:lpstr>Consequences of Cloud Technology</vt:lpstr>
      <vt:lpstr>Example of Application Information Flows</vt:lpstr>
      <vt:lpstr>Technology and Media</vt:lpstr>
      <vt:lpstr>Technology</vt:lpstr>
      <vt:lpstr>Terms</vt:lpstr>
      <vt:lpstr>Media Technologies, Politics and the Economy</vt:lpstr>
      <vt:lpstr>Discussion</vt:lpstr>
      <vt:lpstr>Learning Check</vt:lpstr>
      <vt:lpstr>Questions?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253</cp:revision>
  <cp:lastPrinted>2017-07-26T18:23:54Z</cp:lastPrinted>
  <dcterms:created xsi:type="dcterms:W3CDTF">2016-01-27T06:10:50Z</dcterms:created>
  <dcterms:modified xsi:type="dcterms:W3CDTF">2019-04-22T15:18:27Z</dcterms:modified>
</cp:coreProperties>
</file>