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87" r:id="rId3"/>
    <p:sldId id="288" r:id="rId4"/>
    <p:sldId id="289" r:id="rId5"/>
    <p:sldId id="290" r:id="rId6"/>
    <p:sldId id="291" r:id="rId7"/>
    <p:sldId id="307" r:id="rId8"/>
    <p:sldId id="292" r:id="rId9"/>
    <p:sldId id="293" r:id="rId10"/>
    <p:sldId id="294" r:id="rId11"/>
    <p:sldId id="295" r:id="rId12"/>
    <p:sldId id="296" r:id="rId13"/>
    <p:sldId id="297" r:id="rId14"/>
    <p:sldId id="298" r:id="rId15"/>
    <p:sldId id="299" r:id="rId16"/>
    <p:sldId id="300" r:id="rId17"/>
    <p:sldId id="301" r:id="rId18"/>
    <p:sldId id="302" r:id="rId19"/>
    <p:sldId id="304" r:id="rId20"/>
    <p:sldId id="305" r:id="rId21"/>
    <p:sldId id="306" r:id="rId22"/>
    <p:sldId id="308" r:id="rId23"/>
    <p:sldId id="286"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49" autoAdjust="0"/>
    <p:restoredTop sz="94660"/>
  </p:normalViewPr>
  <p:slideViewPr>
    <p:cSldViewPr snapToGrid="0">
      <p:cViewPr varScale="1">
        <p:scale>
          <a:sx n="91" d="100"/>
          <a:sy n="91" d="100"/>
        </p:scale>
        <p:origin x="64" y="2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2019-04-10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2019-04-10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2019-04-10</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2019-04-10</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2019-04-10</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Motivation and Emotion in Daily Life</a:t>
            </a:r>
          </a:p>
        </p:txBody>
      </p:sp>
      <p:sp>
        <p:nvSpPr>
          <p:cNvPr id="3" name="Subtitle 2"/>
          <p:cNvSpPr>
            <a:spLocks noGrp="1"/>
          </p:cNvSpPr>
          <p:nvPr>
            <p:ph type="subTitle" idx="1"/>
          </p:nvPr>
        </p:nvSpPr>
        <p:spPr/>
        <p:txBody>
          <a:bodyPr>
            <a:normAutofit fontScale="85000" lnSpcReduction="20000"/>
          </a:bodyPr>
          <a:lstStyle/>
          <a:p>
            <a:r>
              <a:rPr lang="en-CA" dirty="0"/>
              <a:t>Nature of emotions</a:t>
            </a:r>
          </a:p>
          <a:p>
            <a:r>
              <a:rPr lang="en-CA" dirty="0"/>
              <a:t>April 1</a:t>
            </a:r>
            <a:r>
              <a:rPr lang="en-CA" baseline="30000" dirty="0"/>
              <a:t>th</a:t>
            </a:r>
            <a:r>
              <a:rPr lang="en-CA" dirty="0"/>
              <a:t>, 2019</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4AAA502-5435-489E-9538-3A40E6C7146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D91DD17-237F-4811-BC0E-128EB1BD7CFE}"/>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DE42378B-2E28-4810-8421-7A473A40E37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C9AC0290-4702-4519-B0F4-C2A46880997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31AA3FF5-0D62-4E78-9D7B-FE48A4B65A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70985" y="75507"/>
            <a:ext cx="8035100" cy="4399215"/>
          </a:xfrm>
          <a:prstGeom prst="rect">
            <a:avLst/>
          </a:prstGeom>
        </p:spPr>
      </p:pic>
      <p:sp>
        <p:nvSpPr>
          <p:cNvPr id="2" name="Title 1">
            <a:extLst>
              <a:ext uri="{FF2B5EF4-FFF2-40B4-BE49-F238E27FC236}">
                <a16:creationId xmlns:a16="http://schemas.microsoft.com/office/drawing/2014/main" id="{EE9F1F5B-4278-4177-9A49-1B4C5EBA0E46}"/>
              </a:ext>
            </a:extLst>
          </p:cNvPr>
          <p:cNvSpPr>
            <a:spLocks noGrp="1"/>
          </p:cNvSpPr>
          <p:nvPr>
            <p:ph type="title"/>
          </p:nvPr>
        </p:nvSpPr>
        <p:spPr>
          <a:xfrm>
            <a:off x="633999" y="4550229"/>
            <a:ext cx="10909073" cy="1057655"/>
          </a:xfrm>
        </p:spPr>
        <p:txBody>
          <a:bodyPr vert="horz" lIns="91440" tIns="45720" rIns="91440" bIns="45720" rtlCol="0" anchor="b">
            <a:normAutofit fontScale="90000"/>
          </a:bodyPr>
          <a:lstStyle/>
          <a:p>
            <a:r>
              <a:rPr lang="en-US" sz="4200" dirty="0">
                <a:solidFill>
                  <a:schemeClr val="tx1">
                    <a:lumMod val="85000"/>
                    <a:lumOff val="15000"/>
                  </a:schemeClr>
                </a:solidFill>
              </a:rPr>
              <a:t>What Causes an Emotion? Two Interactive Systems View</a:t>
            </a:r>
          </a:p>
        </p:txBody>
      </p:sp>
    </p:spTree>
    <p:extLst>
      <p:ext uri="{BB962C8B-B14F-4D97-AF65-F5344CB8AC3E}">
        <p14:creationId xmlns:p14="http://schemas.microsoft.com/office/powerpoint/2010/main" val="1941888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4CC594A-A820-450F-B363-C19201FCFE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9FAB3DA-E9ED-4574-ABCC-378BC0FF1BB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3B8D6B0-55D6-48DC-86D8-FD95D5F118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a:extLst>
              <a:ext uri="{FF2B5EF4-FFF2-40B4-BE49-F238E27FC236}">
                <a16:creationId xmlns:a16="http://schemas.microsoft.com/office/drawing/2014/main" id="{87140491-45C8-4416-A9AC-62E2FBB6BB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017" y="1326782"/>
            <a:ext cx="6798082" cy="4204436"/>
          </a:xfrm>
          <a:prstGeom prst="rect">
            <a:avLst/>
          </a:prstGeom>
        </p:spPr>
      </p:pic>
      <p:sp>
        <p:nvSpPr>
          <p:cNvPr id="2" name="Title 1">
            <a:extLst>
              <a:ext uri="{FF2B5EF4-FFF2-40B4-BE49-F238E27FC236}">
                <a16:creationId xmlns:a16="http://schemas.microsoft.com/office/drawing/2014/main" id="{5376BFE2-B76C-493D-A05D-91ED31325DF0}"/>
              </a:ext>
            </a:extLst>
          </p:cNvPr>
          <p:cNvSpPr>
            <a:spLocks noGrp="1"/>
          </p:cNvSpPr>
          <p:nvPr>
            <p:ph type="title"/>
          </p:nvPr>
        </p:nvSpPr>
        <p:spPr>
          <a:xfrm>
            <a:off x="492370" y="516835"/>
            <a:ext cx="3084844" cy="2103875"/>
          </a:xfrm>
        </p:spPr>
        <p:txBody>
          <a:bodyPr>
            <a:normAutofit/>
          </a:bodyPr>
          <a:lstStyle/>
          <a:p>
            <a:r>
              <a:rPr lang="en-US" sz="3600">
                <a:solidFill>
                  <a:srgbClr val="FFFFFF"/>
                </a:solidFill>
              </a:rPr>
              <a:t>What Causes an Emotion? Feedback Loop</a:t>
            </a:r>
          </a:p>
        </p:txBody>
      </p:sp>
      <p:sp>
        <p:nvSpPr>
          <p:cNvPr id="3" name="Content Placeholder 2">
            <a:extLst>
              <a:ext uri="{FF2B5EF4-FFF2-40B4-BE49-F238E27FC236}">
                <a16:creationId xmlns:a16="http://schemas.microsoft.com/office/drawing/2014/main" id="{BDD02748-DC15-4018-8DA0-F273FA23ECE0}"/>
              </a:ext>
            </a:extLst>
          </p:cNvPr>
          <p:cNvSpPr>
            <a:spLocks noGrp="1"/>
          </p:cNvSpPr>
          <p:nvPr>
            <p:ph idx="1"/>
          </p:nvPr>
        </p:nvSpPr>
        <p:spPr>
          <a:xfrm>
            <a:off x="492371" y="2653800"/>
            <a:ext cx="3084844" cy="3335519"/>
          </a:xfrm>
        </p:spPr>
        <p:txBody>
          <a:bodyPr>
            <a:normAutofit/>
          </a:bodyPr>
          <a:lstStyle/>
          <a:p>
            <a:r>
              <a:rPr lang="en-US" sz="1500">
                <a:solidFill>
                  <a:srgbClr val="FFFFFF"/>
                </a:solidFill>
              </a:rPr>
              <a:t>Emotion is a process, a chain of events that aggregate into a complex feedback system. To influence emotion, one can intervene at any point in the feedback loop. </a:t>
            </a:r>
          </a:p>
        </p:txBody>
      </p:sp>
    </p:spTree>
    <p:extLst>
      <p:ext uri="{BB962C8B-B14F-4D97-AF65-F5344CB8AC3E}">
        <p14:creationId xmlns:p14="http://schemas.microsoft.com/office/powerpoint/2010/main" val="2250279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61EF-0279-4144-9F57-FF1543D41278}"/>
              </a:ext>
            </a:extLst>
          </p:cNvPr>
          <p:cNvSpPr>
            <a:spLocks noGrp="1"/>
          </p:cNvSpPr>
          <p:nvPr>
            <p:ph type="title"/>
          </p:nvPr>
        </p:nvSpPr>
        <p:spPr/>
        <p:txBody>
          <a:bodyPr/>
          <a:lstStyle/>
          <a:p>
            <a:r>
              <a:rPr lang="en-US" dirty="0"/>
              <a:t>Emotions Begin and End</a:t>
            </a:r>
          </a:p>
        </p:txBody>
      </p:sp>
      <p:sp>
        <p:nvSpPr>
          <p:cNvPr id="3" name="Content Placeholder 2">
            <a:extLst>
              <a:ext uri="{FF2B5EF4-FFF2-40B4-BE49-F238E27FC236}">
                <a16:creationId xmlns:a16="http://schemas.microsoft.com/office/drawing/2014/main" id="{CAA10402-7EFB-4409-BAFA-71FE17CC1435}"/>
              </a:ext>
            </a:extLst>
          </p:cNvPr>
          <p:cNvSpPr>
            <a:spLocks noGrp="1"/>
          </p:cNvSpPr>
          <p:nvPr>
            <p:ph idx="1"/>
          </p:nvPr>
        </p:nvSpPr>
        <p:spPr/>
        <p:txBody>
          <a:bodyPr/>
          <a:lstStyle/>
          <a:p>
            <a:r>
              <a:rPr lang="en-US" dirty="0"/>
              <a:t>Emotions arise as reactions to significant life events and to the biological and cognitive processes that these events set in motion. </a:t>
            </a:r>
          </a:p>
          <a:p>
            <a:r>
              <a:rPr lang="en-US" dirty="0"/>
              <a:t>Emotions end for two reasons:</a:t>
            </a:r>
          </a:p>
          <a:p>
            <a:r>
              <a:rPr lang="en-US" dirty="0"/>
              <a:t>1 – Emotions end upon the removal of the significant life event. </a:t>
            </a:r>
          </a:p>
          <a:p>
            <a:r>
              <a:rPr lang="en-US" dirty="0"/>
              <a:t>2 – Emotions generate coping behaviours, and these coping behaviours are often successful in managing and altering the significant life event. </a:t>
            </a:r>
          </a:p>
        </p:txBody>
      </p:sp>
    </p:spTree>
    <p:extLst>
      <p:ext uri="{BB962C8B-B14F-4D97-AF65-F5344CB8AC3E}">
        <p14:creationId xmlns:p14="http://schemas.microsoft.com/office/powerpoint/2010/main" val="807592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4CC594A-A820-450F-B363-C19201FCFE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9FAB3DA-E9ED-4574-ABCC-378BC0FF1BB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53B8D6B0-55D6-48DC-86D8-FD95D5F118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0E1C2B40-B79B-47AE-B585-CAA19C340D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017" y="1771967"/>
            <a:ext cx="6798082" cy="3314065"/>
          </a:xfrm>
          <a:prstGeom prst="rect">
            <a:avLst/>
          </a:prstGeom>
        </p:spPr>
      </p:pic>
      <p:sp>
        <p:nvSpPr>
          <p:cNvPr id="2" name="Title 1">
            <a:extLst>
              <a:ext uri="{FF2B5EF4-FFF2-40B4-BE49-F238E27FC236}">
                <a16:creationId xmlns:a16="http://schemas.microsoft.com/office/drawing/2014/main" id="{FF6A16EE-A50C-44EB-8FE4-3D9D0901687B}"/>
              </a:ext>
            </a:extLst>
          </p:cNvPr>
          <p:cNvSpPr>
            <a:spLocks noGrp="1"/>
          </p:cNvSpPr>
          <p:nvPr>
            <p:ph type="title"/>
          </p:nvPr>
        </p:nvSpPr>
        <p:spPr>
          <a:xfrm>
            <a:off x="492370" y="516835"/>
            <a:ext cx="3084844" cy="2103875"/>
          </a:xfrm>
        </p:spPr>
        <p:txBody>
          <a:bodyPr>
            <a:normAutofit/>
          </a:bodyPr>
          <a:lstStyle/>
          <a:p>
            <a:r>
              <a:rPr lang="en-US" sz="3600" dirty="0">
                <a:solidFill>
                  <a:srgbClr val="FFFFFF"/>
                </a:solidFill>
              </a:rPr>
              <a:t>How Many Emotions Are There? </a:t>
            </a:r>
          </a:p>
        </p:txBody>
      </p:sp>
      <p:sp>
        <p:nvSpPr>
          <p:cNvPr id="3" name="Content Placeholder 2">
            <a:extLst>
              <a:ext uri="{FF2B5EF4-FFF2-40B4-BE49-F238E27FC236}">
                <a16:creationId xmlns:a16="http://schemas.microsoft.com/office/drawing/2014/main" id="{94AE9BCE-C602-4BBB-8E3D-D2F30623614F}"/>
              </a:ext>
            </a:extLst>
          </p:cNvPr>
          <p:cNvSpPr>
            <a:spLocks noGrp="1"/>
          </p:cNvSpPr>
          <p:nvPr>
            <p:ph idx="1"/>
          </p:nvPr>
        </p:nvSpPr>
        <p:spPr>
          <a:xfrm>
            <a:off x="492371" y="2653800"/>
            <a:ext cx="3084844" cy="3335519"/>
          </a:xfrm>
        </p:spPr>
        <p:txBody>
          <a:bodyPr>
            <a:normAutofit/>
          </a:bodyPr>
          <a:lstStyle/>
          <a:p>
            <a:r>
              <a:rPr lang="en-US" sz="1500">
                <a:solidFill>
                  <a:srgbClr val="FFFFFF"/>
                </a:solidFill>
              </a:rPr>
              <a:t>Biological perspective:</a:t>
            </a:r>
          </a:p>
          <a:p>
            <a:pPr lvl="1"/>
            <a:r>
              <a:rPr lang="en-US" sz="1500">
                <a:solidFill>
                  <a:srgbClr val="FFFFFF"/>
                </a:solidFill>
              </a:rPr>
              <a:t>Lower limit of two</a:t>
            </a:r>
          </a:p>
          <a:p>
            <a:pPr lvl="1"/>
            <a:r>
              <a:rPr lang="en-US" sz="1500">
                <a:solidFill>
                  <a:srgbClr val="FFFFFF"/>
                </a:solidFill>
              </a:rPr>
              <a:t>Upper limit of eight</a:t>
            </a:r>
          </a:p>
          <a:p>
            <a:pPr marL="201168" lvl="1" indent="0">
              <a:buNone/>
            </a:pPr>
            <a:r>
              <a:rPr lang="en-US" sz="1500" i="1">
                <a:solidFill>
                  <a:srgbClr val="FFFFFF"/>
                </a:solidFill>
              </a:rPr>
              <a:t>Each proposal is based on a different emphasis</a:t>
            </a:r>
          </a:p>
        </p:txBody>
      </p:sp>
    </p:spTree>
    <p:extLst>
      <p:ext uri="{BB962C8B-B14F-4D97-AF65-F5344CB8AC3E}">
        <p14:creationId xmlns:p14="http://schemas.microsoft.com/office/powerpoint/2010/main" val="2754528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14242-55CB-4840-9782-8FAF759086C6}"/>
              </a:ext>
            </a:extLst>
          </p:cNvPr>
          <p:cNvSpPr>
            <a:spLocks noGrp="1"/>
          </p:cNvSpPr>
          <p:nvPr>
            <p:ph type="title"/>
          </p:nvPr>
        </p:nvSpPr>
        <p:spPr/>
        <p:txBody>
          <a:bodyPr/>
          <a:lstStyle/>
          <a:p>
            <a:r>
              <a:rPr lang="en-US" dirty="0"/>
              <a:t>How Many Emotions Are There? Biological Perspective</a:t>
            </a:r>
          </a:p>
        </p:txBody>
      </p:sp>
      <p:sp>
        <p:nvSpPr>
          <p:cNvPr id="3" name="Content Placeholder 2">
            <a:extLst>
              <a:ext uri="{FF2B5EF4-FFF2-40B4-BE49-F238E27FC236}">
                <a16:creationId xmlns:a16="http://schemas.microsoft.com/office/drawing/2014/main" id="{4A982141-4C3B-4208-BD91-06D41715209F}"/>
              </a:ext>
            </a:extLst>
          </p:cNvPr>
          <p:cNvSpPr>
            <a:spLocks noGrp="1"/>
          </p:cNvSpPr>
          <p:nvPr>
            <p:ph idx="1"/>
          </p:nvPr>
        </p:nvSpPr>
        <p:spPr/>
        <p:txBody>
          <a:bodyPr>
            <a:normAutofit lnSpcReduction="10000"/>
          </a:bodyPr>
          <a:lstStyle/>
          <a:p>
            <a:r>
              <a:rPr lang="en-US" dirty="0"/>
              <a:t>Solomon – Two hedonic, unconscious brain systems that exist such that any pleasurable experience is automatically and reflexively opposed by a counter-aversion experience, just as any aversive experience is automatically and reflexively opposed by a counter-pleasurable process. </a:t>
            </a:r>
          </a:p>
          <a:p>
            <a:r>
              <a:rPr lang="en-US" dirty="0"/>
              <a:t>Gray – proposes three basic emotions based on the number of separate brain circuits he identified on an anatomical basis: </a:t>
            </a:r>
            <a:r>
              <a:rPr lang="en-US" b="1" dirty="0"/>
              <a:t>behavioural approach system (joy), fight-or-flight (anger/fear), behavioural inhibition system (anxiety).</a:t>
            </a:r>
          </a:p>
          <a:p>
            <a:r>
              <a:rPr lang="en-US" dirty="0"/>
              <a:t>Stein &amp; </a:t>
            </a:r>
            <a:r>
              <a:rPr lang="en-US" dirty="0" err="1"/>
              <a:t>Trabasso</a:t>
            </a:r>
            <a:r>
              <a:rPr lang="en-US" dirty="0"/>
              <a:t> – Four emotions that reflect reactions to life’s essential pursuits: </a:t>
            </a:r>
            <a:r>
              <a:rPr lang="en-US" b="1" dirty="0"/>
              <a:t>attainment (happiness), loss (sadness), obstruction (anger), and uncertainty (fear). </a:t>
            </a:r>
          </a:p>
          <a:p>
            <a:r>
              <a:rPr lang="en-US" dirty="0" err="1"/>
              <a:t>Vytal</a:t>
            </a:r>
            <a:r>
              <a:rPr lang="en-US" dirty="0"/>
              <a:t> &amp; Hamann – Five emotions that produce distinct patterns of brain activity according to an analysis of 100 different studies: </a:t>
            </a:r>
            <a:r>
              <a:rPr lang="en-US" b="1" dirty="0"/>
              <a:t>happiness, fear, sadness, anger, and disgust. </a:t>
            </a:r>
          </a:p>
          <a:p>
            <a:r>
              <a:rPr lang="en-US" dirty="0"/>
              <a:t>Tomkins – Six emotions based on six distinct patterns of neural firing: </a:t>
            </a:r>
            <a:r>
              <a:rPr lang="en-US" b="1" dirty="0"/>
              <a:t>interest, fear, surprise, anger, distress, and joy.</a:t>
            </a:r>
          </a:p>
          <a:p>
            <a:endParaRPr lang="en-US" b="1" dirty="0"/>
          </a:p>
        </p:txBody>
      </p:sp>
    </p:spTree>
    <p:extLst>
      <p:ext uri="{BB962C8B-B14F-4D97-AF65-F5344CB8AC3E}">
        <p14:creationId xmlns:p14="http://schemas.microsoft.com/office/powerpoint/2010/main" val="164936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E26D-42EA-4E70-B9DD-88655E7FC664}"/>
              </a:ext>
            </a:extLst>
          </p:cNvPr>
          <p:cNvSpPr>
            <a:spLocks noGrp="1"/>
          </p:cNvSpPr>
          <p:nvPr>
            <p:ph type="title"/>
          </p:nvPr>
        </p:nvSpPr>
        <p:spPr/>
        <p:txBody>
          <a:bodyPr/>
          <a:lstStyle/>
          <a:p>
            <a:r>
              <a:rPr lang="en-US" dirty="0"/>
              <a:t>How Many Emotions Are There? Biological Perspective</a:t>
            </a:r>
          </a:p>
        </p:txBody>
      </p:sp>
      <p:sp>
        <p:nvSpPr>
          <p:cNvPr id="3" name="Content Placeholder 2">
            <a:extLst>
              <a:ext uri="{FF2B5EF4-FFF2-40B4-BE49-F238E27FC236}">
                <a16:creationId xmlns:a16="http://schemas.microsoft.com/office/drawing/2014/main" id="{79B95F49-F691-45C9-A946-1F4FBBCC8FB3}"/>
              </a:ext>
            </a:extLst>
          </p:cNvPr>
          <p:cNvSpPr>
            <a:spLocks noGrp="1"/>
          </p:cNvSpPr>
          <p:nvPr>
            <p:ph idx="1"/>
          </p:nvPr>
        </p:nvSpPr>
        <p:spPr/>
        <p:txBody>
          <a:bodyPr>
            <a:normAutofit fontScale="85000" lnSpcReduction="20000"/>
          </a:bodyPr>
          <a:lstStyle/>
          <a:p>
            <a:r>
              <a:rPr lang="en-US" dirty="0"/>
              <a:t>Levenson – Six basic emotions that are hard-wired and functional – they provide a general solution to a particular survival-relevant problem: </a:t>
            </a:r>
            <a:r>
              <a:rPr lang="en-US" b="1" dirty="0"/>
              <a:t>enjoyment, anger, disgust, fear, surprise, and sadness. </a:t>
            </a:r>
          </a:p>
          <a:p>
            <a:r>
              <a:rPr lang="en-US" dirty="0"/>
              <a:t>Izard – Seven discrete emotions displayed by infants: </a:t>
            </a:r>
            <a:r>
              <a:rPr lang="en-US" b="1" dirty="0"/>
              <a:t>interest, joy, sadness, anger, disgust, surprise, and fear.  </a:t>
            </a:r>
          </a:p>
          <a:p>
            <a:r>
              <a:rPr lang="en-US" dirty="0" err="1"/>
              <a:t>Panksepp</a:t>
            </a:r>
            <a:r>
              <a:rPr lang="en-US" dirty="0"/>
              <a:t> – Seven emotions based on findings of seven separate neuroanatomical, emotion generating pathways in the subcortical brain: </a:t>
            </a:r>
            <a:r>
              <a:rPr lang="en-US" b="1" dirty="0"/>
              <a:t>seeking, fear, anger/rage, lust, care, sadness/grief, and play. </a:t>
            </a:r>
          </a:p>
          <a:p>
            <a:r>
              <a:rPr lang="en-US" dirty="0"/>
              <a:t>Ekman – Seven basic emotions that correspond with universal facial expressions: </a:t>
            </a:r>
            <a:r>
              <a:rPr lang="en-US" b="1" dirty="0"/>
              <a:t>fear, anger, sadness, surprise, disgust, happiness, and contempt. </a:t>
            </a:r>
          </a:p>
          <a:p>
            <a:r>
              <a:rPr lang="en-US" dirty="0" err="1"/>
              <a:t>Plutchik</a:t>
            </a:r>
            <a:r>
              <a:rPr lang="en-US" dirty="0"/>
              <a:t> – Eight emotions that corresponds to an emotion-behaviour syndrome common to all living organisms: </a:t>
            </a:r>
            <a:r>
              <a:rPr lang="en-US" b="1" dirty="0"/>
              <a:t>anger, disgust, sadness, surprise, fear, acceptance, joy, and anticipation. </a:t>
            </a:r>
          </a:p>
          <a:p>
            <a:endParaRPr lang="en-US" b="1" dirty="0"/>
          </a:p>
          <a:p>
            <a:r>
              <a:rPr lang="en-US" b="1" dirty="0"/>
              <a:t>All these 10 biological research traditions agree that:</a:t>
            </a:r>
          </a:p>
          <a:p>
            <a:pPr lvl="1"/>
            <a:r>
              <a:rPr lang="en-US" b="1" dirty="0"/>
              <a:t>A small number of basic emotions exist </a:t>
            </a:r>
          </a:p>
          <a:p>
            <a:pPr lvl="1"/>
            <a:r>
              <a:rPr lang="en-US" b="1" dirty="0"/>
              <a:t>Basic emotions are universal to all human beings (and animals) </a:t>
            </a:r>
          </a:p>
          <a:p>
            <a:pPr lvl="1"/>
            <a:r>
              <a:rPr lang="en-US" b="1" dirty="0"/>
              <a:t>Basic emotions are products of biology and evolution</a:t>
            </a:r>
          </a:p>
        </p:txBody>
      </p:sp>
    </p:spTree>
    <p:extLst>
      <p:ext uri="{BB962C8B-B14F-4D97-AF65-F5344CB8AC3E}">
        <p14:creationId xmlns:p14="http://schemas.microsoft.com/office/powerpoint/2010/main" val="2616130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76416-2637-4FF5-8051-FC1CFE9366F8}"/>
              </a:ext>
            </a:extLst>
          </p:cNvPr>
          <p:cNvSpPr>
            <a:spLocks noGrp="1"/>
          </p:cNvSpPr>
          <p:nvPr>
            <p:ph type="title"/>
          </p:nvPr>
        </p:nvSpPr>
        <p:spPr/>
        <p:txBody>
          <a:bodyPr/>
          <a:lstStyle/>
          <a:p>
            <a:r>
              <a:rPr lang="en-US" dirty="0"/>
              <a:t>How Many Emotions Are There? Cognitive Perspective</a:t>
            </a:r>
          </a:p>
        </p:txBody>
      </p:sp>
      <p:sp>
        <p:nvSpPr>
          <p:cNvPr id="3" name="Content Placeholder 2">
            <a:extLst>
              <a:ext uri="{FF2B5EF4-FFF2-40B4-BE49-F238E27FC236}">
                <a16:creationId xmlns:a16="http://schemas.microsoft.com/office/drawing/2014/main" id="{6E5BA8A4-EA25-4D94-A22B-488EDB5AAF98}"/>
              </a:ext>
            </a:extLst>
          </p:cNvPr>
          <p:cNvSpPr>
            <a:spLocks noGrp="1"/>
          </p:cNvSpPr>
          <p:nvPr>
            <p:ph idx="1"/>
          </p:nvPr>
        </p:nvSpPr>
        <p:spPr/>
        <p:txBody>
          <a:bodyPr/>
          <a:lstStyle/>
          <a:p>
            <a:r>
              <a:rPr lang="en-US" dirty="0"/>
              <a:t>Cognitive perspective:</a:t>
            </a:r>
          </a:p>
          <a:p>
            <a:pPr lvl="1"/>
            <a:r>
              <a:rPr lang="en-US" dirty="0"/>
              <a:t>There are more that that proposed by biological theories</a:t>
            </a:r>
          </a:p>
          <a:p>
            <a:pPr lvl="1"/>
            <a:r>
              <a:rPr lang="en-US" dirty="0"/>
              <a:t>Several emotions can arise from the same biological reaction</a:t>
            </a:r>
          </a:p>
          <a:p>
            <a:pPr lvl="2"/>
            <a:r>
              <a:rPr lang="en-US" dirty="0"/>
              <a:t>i.e. high blood pressure &amp; appraisal for injustice = anger; high blood pressure &amp; appraisal that one’s relationship is in peril = jealousy </a:t>
            </a:r>
          </a:p>
          <a:p>
            <a:pPr lvl="1"/>
            <a:r>
              <a:rPr lang="en-US" dirty="0"/>
              <a:t>Cognitive activity is a prerequisite to emotion and, because of this, there is an almost limitless number of emotions.</a:t>
            </a:r>
          </a:p>
          <a:p>
            <a:pPr lvl="2"/>
            <a:r>
              <a:rPr lang="en-US" dirty="0"/>
              <a:t>Emotions arise in response to the meaning structures of given situations; different emotions arise in response to different meaning structures</a:t>
            </a:r>
          </a:p>
        </p:txBody>
      </p:sp>
    </p:spTree>
    <p:extLst>
      <p:ext uri="{BB962C8B-B14F-4D97-AF65-F5344CB8AC3E}">
        <p14:creationId xmlns:p14="http://schemas.microsoft.com/office/powerpoint/2010/main" val="1300919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2569-35EF-497C-9C0D-36C3A8673D77}"/>
              </a:ext>
            </a:extLst>
          </p:cNvPr>
          <p:cNvSpPr>
            <a:spLocks noGrp="1"/>
          </p:cNvSpPr>
          <p:nvPr>
            <p:ph type="title"/>
          </p:nvPr>
        </p:nvSpPr>
        <p:spPr/>
        <p:txBody>
          <a:bodyPr/>
          <a:lstStyle/>
          <a:p>
            <a:r>
              <a:rPr lang="en-US" dirty="0"/>
              <a:t>Reconciliation of the Numbers Issue</a:t>
            </a:r>
          </a:p>
        </p:txBody>
      </p:sp>
      <p:sp>
        <p:nvSpPr>
          <p:cNvPr id="3" name="Content Placeholder 2">
            <a:extLst>
              <a:ext uri="{FF2B5EF4-FFF2-40B4-BE49-F238E27FC236}">
                <a16:creationId xmlns:a16="http://schemas.microsoft.com/office/drawing/2014/main" id="{D39BB1D5-30CD-4415-884E-22B5707E4B68}"/>
              </a:ext>
            </a:extLst>
          </p:cNvPr>
          <p:cNvSpPr>
            <a:spLocks noGrp="1"/>
          </p:cNvSpPr>
          <p:nvPr>
            <p:ph idx="1"/>
          </p:nvPr>
        </p:nvSpPr>
        <p:spPr/>
        <p:txBody>
          <a:bodyPr/>
          <a:lstStyle/>
          <a:p>
            <a:r>
              <a:rPr lang="en-US" dirty="0"/>
              <a:t>Two ways to reconcile the debate between cognitive and biology researchers regarding the number of emotions. </a:t>
            </a:r>
          </a:p>
          <a:p>
            <a:r>
              <a:rPr lang="en-US" dirty="0"/>
              <a:t>1 – Basic emotion is not a single emotion but a family of related emotions</a:t>
            </a:r>
          </a:p>
          <a:p>
            <a:r>
              <a:rPr lang="en-US" dirty="0"/>
              <a:t>2 – Distinguish first-order emotions and second-order emotions</a:t>
            </a:r>
          </a:p>
        </p:txBody>
      </p:sp>
    </p:spTree>
    <p:extLst>
      <p:ext uri="{BB962C8B-B14F-4D97-AF65-F5344CB8AC3E}">
        <p14:creationId xmlns:p14="http://schemas.microsoft.com/office/powerpoint/2010/main" val="3414186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4F065-39A8-487B-ACB9-9544A56C6B53}"/>
              </a:ext>
            </a:extLst>
          </p:cNvPr>
          <p:cNvSpPr>
            <a:spLocks noGrp="1"/>
          </p:cNvSpPr>
          <p:nvPr>
            <p:ph type="title"/>
          </p:nvPr>
        </p:nvSpPr>
        <p:spPr/>
        <p:txBody>
          <a:bodyPr/>
          <a:lstStyle/>
          <a:p>
            <a:r>
              <a:rPr lang="en-US" dirty="0"/>
              <a:t>Emotion Families</a:t>
            </a:r>
          </a:p>
        </p:txBody>
      </p:sp>
      <p:sp>
        <p:nvSpPr>
          <p:cNvPr id="3" name="Content Placeholder 2">
            <a:extLst>
              <a:ext uri="{FF2B5EF4-FFF2-40B4-BE49-F238E27FC236}">
                <a16:creationId xmlns:a16="http://schemas.microsoft.com/office/drawing/2014/main" id="{36D31EC9-351A-492A-8B96-D33AF30D25C7}"/>
              </a:ext>
            </a:extLst>
          </p:cNvPr>
          <p:cNvSpPr>
            <a:spLocks noGrp="1"/>
          </p:cNvSpPr>
          <p:nvPr>
            <p:ph idx="1"/>
          </p:nvPr>
        </p:nvSpPr>
        <p:spPr/>
        <p:txBody>
          <a:bodyPr>
            <a:normAutofit fontScale="77500" lnSpcReduction="20000"/>
          </a:bodyPr>
          <a:lstStyle/>
          <a:p>
            <a:r>
              <a:rPr lang="en-US" dirty="0"/>
              <a:t>Each basic emotion is not a single emotion but a family of emotions.</a:t>
            </a:r>
          </a:p>
          <a:p>
            <a:pPr lvl="1"/>
            <a:r>
              <a:rPr lang="en-US" dirty="0"/>
              <a:t>Anger – ‘destroys obstacle’ family (hostility, rage, fury, annoyance, resentment, envy, outrage…)</a:t>
            </a:r>
          </a:p>
          <a:p>
            <a:pPr lvl="1"/>
            <a:r>
              <a:rPr lang="en-US" dirty="0"/>
              <a:t>Joy – ‘making progress on a goal’ family (satisfaction, relief, enthusiasm, contentment, pride…)</a:t>
            </a:r>
          </a:p>
          <a:p>
            <a:r>
              <a:rPr lang="en-US" dirty="0"/>
              <a:t>Emotions can be conceived at a general level or situation-specific level</a:t>
            </a:r>
          </a:p>
          <a:p>
            <a:r>
              <a:rPr lang="en-US" dirty="0"/>
              <a:t>Ekman et al. suggest that all basic emotions feature: </a:t>
            </a:r>
          </a:p>
          <a:p>
            <a:r>
              <a:rPr lang="en-US" dirty="0"/>
              <a:t>1 – Distinct facial expression </a:t>
            </a:r>
            <a:br>
              <a:rPr lang="en-US" dirty="0"/>
            </a:br>
            <a:r>
              <a:rPr lang="en-US" dirty="0"/>
              <a:t>2 – Distinct pattern of physiology </a:t>
            </a:r>
            <a:br>
              <a:rPr lang="en-US" dirty="0"/>
            </a:br>
            <a:r>
              <a:rPr lang="en-US" dirty="0"/>
              <a:t>3 – Automatic (unlearned) appraisal </a:t>
            </a:r>
            <a:br>
              <a:rPr lang="en-US" dirty="0"/>
            </a:br>
            <a:r>
              <a:rPr lang="en-US" dirty="0"/>
              <a:t>4 – Distinct antecedent cause </a:t>
            </a:r>
            <a:br>
              <a:rPr lang="en-US" dirty="0"/>
            </a:br>
            <a:r>
              <a:rPr lang="en-US" dirty="0"/>
              <a:t>5 – Inescapable (inevitable) activation </a:t>
            </a:r>
            <a:br>
              <a:rPr lang="en-US" dirty="0"/>
            </a:br>
            <a:r>
              <a:rPr lang="en-US" dirty="0"/>
              <a:t>6 – Presence in other primates </a:t>
            </a:r>
            <a:br>
              <a:rPr lang="en-US" dirty="0"/>
            </a:br>
            <a:r>
              <a:rPr lang="en-US" dirty="0"/>
              <a:t>7 – Rapid onset </a:t>
            </a:r>
            <a:br>
              <a:rPr lang="en-US" dirty="0"/>
            </a:br>
            <a:r>
              <a:rPr lang="en-US" dirty="0"/>
              <a:t>8 – Brief duration </a:t>
            </a:r>
            <a:br>
              <a:rPr lang="en-US" dirty="0"/>
            </a:br>
            <a:r>
              <a:rPr lang="en-US" dirty="0"/>
              <a:t>9 – Distinct subjective experience (feeling state)</a:t>
            </a:r>
            <a:br>
              <a:rPr lang="en-US" dirty="0"/>
            </a:br>
            <a:r>
              <a:rPr lang="en-US" dirty="0"/>
              <a:t>10 – Distinct cognition (thoughts, images, memories)</a:t>
            </a:r>
          </a:p>
          <a:p>
            <a:r>
              <a:rPr lang="en-US" dirty="0"/>
              <a:t>Basic emotions that meet all the criteria above serve as the foundational starting point for the development of an emotion family: </a:t>
            </a:r>
            <a:r>
              <a:rPr lang="en-US" b="1" dirty="0"/>
              <a:t>anger, fear, surprise, sadness, disgust, happiness, and contempt. </a:t>
            </a:r>
            <a:r>
              <a:rPr lang="en-US" dirty="0"/>
              <a:t>Almost basic emotions are </a:t>
            </a:r>
            <a:r>
              <a:rPr lang="en-US" b="1" dirty="0"/>
              <a:t>guilt, shame, embarrassment, interest, love, and hate. </a:t>
            </a:r>
          </a:p>
          <a:p>
            <a:endParaRPr lang="en-US" dirty="0"/>
          </a:p>
        </p:txBody>
      </p:sp>
    </p:spTree>
    <p:extLst>
      <p:ext uri="{BB962C8B-B14F-4D97-AF65-F5344CB8AC3E}">
        <p14:creationId xmlns:p14="http://schemas.microsoft.com/office/powerpoint/2010/main" val="9050816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4F065-39A8-487B-ACB9-9544A56C6B53}"/>
              </a:ext>
            </a:extLst>
          </p:cNvPr>
          <p:cNvSpPr>
            <a:spLocks noGrp="1"/>
          </p:cNvSpPr>
          <p:nvPr>
            <p:ph type="title"/>
          </p:nvPr>
        </p:nvSpPr>
        <p:spPr/>
        <p:txBody>
          <a:bodyPr/>
          <a:lstStyle/>
          <a:p>
            <a:r>
              <a:rPr lang="en-US" dirty="0"/>
              <a:t>Emotion Families</a:t>
            </a:r>
          </a:p>
        </p:txBody>
      </p:sp>
      <p:sp>
        <p:nvSpPr>
          <p:cNvPr id="3" name="Content Placeholder 2">
            <a:extLst>
              <a:ext uri="{FF2B5EF4-FFF2-40B4-BE49-F238E27FC236}">
                <a16:creationId xmlns:a16="http://schemas.microsoft.com/office/drawing/2014/main" id="{36D31EC9-351A-492A-8B96-D33AF30D25C7}"/>
              </a:ext>
            </a:extLst>
          </p:cNvPr>
          <p:cNvSpPr>
            <a:spLocks noGrp="1"/>
          </p:cNvSpPr>
          <p:nvPr>
            <p:ph idx="1"/>
          </p:nvPr>
        </p:nvSpPr>
        <p:spPr/>
        <p:txBody>
          <a:bodyPr>
            <a:normAutofit lnSpcReduction="10000"/>
          </a:bodyPr>
          <a:lstStyle/>
          <a:p>
            <a:r>
              <a:rPr lang="en-CA" dirty="0"/>
              <a:t>Explanation for why other emotions are not considered basic emotions: </a:t>
            </a:r>
          </a:p>
          <a:p>
            <a:endParaRPr lang="en-CA" dirty="0"/>
          </a:p>
          <a:p>
            <a:r>
              <a:rPr lang="en-CA" dirty="0"/>
              <a:t>1 – Many emotions are experienced-based derivatives of a basic emotion (e.g., anxiety is a derivative of fear).</a:t>
            </a:r>
            <a:br>
              <a:rPr lang="en-CA" dirty="0"/>
            </a:br>
            <a:r>
              <a:rPr lang="en-CA" dirty="0"/>
              <a:t>2 – Many emotion terms actually better describe moods (e.g., irritation).</a:t>
            </a:r>
            <a:br>
              <a:rPr lang="en-CA" dirty="0"/>
            </a:br>
            <a:r>
              <a:rPr lang="en-CA" dirty="0"/>
              <a:t>3 – Many emotion terms actually better describe attitudes (e.g., hatred).</a:t>
            </a:r>
            <a:br>
              <a:rPr lang="en-CA" dirty="0"/>
            </a:br>
            <a:r>
              <a:rPr lang="en-CA" dirty="0"/>
              <a:t>4 – Many emotion terms actually better describe personality traits (e.g., hostile).</a:t>
            </a:r>
            <a:br>
              <a:rPr lang="en-CA" dirty="0"/>
            </a:br>
            <a:r>
              <a:rPr lang="en-CA" dirty="0"/>
              <a:t>5 – Many emotion terms actually better describe disorders (e.g., depression).</a:t>
            </a:r>
            <a:br>
              <a:rPr lang="en-CA" dirty="0"/>
            </a:br>
            <a:r>
              <a:rPr lang="en-CA" dirty="0"/>
              <a:t>6 – Some emotions are blends of basic emotions (e.g., romantic love blends interest, joy, and the sex drive).</a:t>
            </a:r>
            <a:br>
              <a:rPr lang="en-CA" dirty="0"/>
            </a:br>
            <a:r>
              <a:rPr lang="en-CA" dirty="0"/>
              <a:t>7 – Many emotion terms refer to only one specific aspect of a basic emotion (e.g., what elicits the emotion [homesickness] or to how a person who experiences a basic emotion behaves [aggression]).</a:t>
            </a:r>
          </a:p>
          <a:p>
            <a:endParaRPr lang="en-US" b="1" dirty="0"/>
          </a:p>
          <a:p>
            <a:endParaRPr lang="en-US" dirty="0"/>
          </a:p>
        </p:txBody>
      </p:sp>
    </p:spTree>
    <p:extLst>
      <p:ext uri="{BB962C8B-B14F-4D97-AF65-F5344CB8AC3E}">
        <p14:creationId xmlns:p14="http://schemas.microsoft.com/office/powerpoint/2010/main" val="797026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E08CC-34CC-4DD7-B77E-7082CEE570A3}"/>
              </a:ext>
            </a:extLst>
          </p:cNvPr>
          <p:cNvSpPr>
            <a:spLocks noGrp="1"/>
          </p:cNvSpPr>
          <p:nvPr>
            <p:ph type="title"/>
          </p:nvPr>
        </p:nvSpPr>
        <p:spPr/>
        <p:txBody>
          <a:bodyPr/>
          <a:lstStyle/>
          <a:p>
            <a:r>
              <a:rPr lang="en-US" dirty="0"/>
              <a:t>Six Perennial Questions</a:t>
            </a:r>
          </a:p>
        </p:txBody>
      </p:sp>
      <p:sp>
        <p:nvSpPr>
          <p:cNvPr id="3" name="Content Placeholder 2">
            <a:extLst>
              <a:ext uri="{FF2B5EF4-FFF2-40B4-BE49-F238E27FC236}">
                <a16:creationId xmlns:a16="http://schemas.microsoft.com/office/drawing/2014/main" id="{94406DE1-AA3E-43E6-BDD3-57ABCF851142}"/>
              </a:ext>
            </a:extLst>
          </p:cNvPr>
          <p:cNvSpPr>
            <a:spLocks noGrp="1"/>
          </p:cNvSpPr>
          <p:nvPr>
            <p:ph idx="1"/>
          </p:nvPr>
        </p:nvSpPr>
        <p:spPr/>
        <p:txBody>
          <a:bodyPr/>
          <a:lstStyle/>
          <a:p>
            <a:r>
              <a:rPr lang="en-US" dirty="0"/>
              <a:t>1 – What is an emotion?</a:t>
            </a:r>
          </a:p>
          <a:p>
            <a:r>
              <a:rPr lang="en-US" dirty="0"/>
              <a:t>2 – What causes an emotion?</a:t>
            </a:r>
          </a:p>
          <a:p>
            <a:r>
              <a:rPr lang="en-US" dirty="0"/>
              <a:t>3 – How many emotions are there?</a:t>
            </a:r>
          </a:p>
          <a:p>
            <a:r>
              <a:rPr lang="en-US" dirty="0"/>
              <a:t>4 – What good are emotions?</a:t>
            </a:r>
          </a:p>
          <a:p>
            <a:r>
              <a:rPr lang="en-US" dirty="0"/>
              <a:t>5 – Can we control our emotions?</a:t>
            </a:r>
          </a:p>
          <a:p>
            <a:r>
              <a:rPr lang="en-US" dirty="0"/>
              <a:t>6 – What is the difference between a mood and an emotion? </a:t>
            </a:r>
          </a:p>
          <a:p>
            <a:endParaRPr lang="en-US" dirty="0"/>
          </a:p>
          <a:p>
            <a:endParaRPr lang="en-US" dirty="0"/>
          </a:p>
        </p:txBody>
      </p:sp>
    </p:spTree>
    <p:extLst>
      <p:ext uri="{BB962C8B-B14F-4D97-AF65-F5344CB8AC3E}">
        <p14:creationId xmlns:p14="http://schemas.microsoft.com/office/powerpoint/2010/main" val="1663265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3E7D8-DB1F-4A47-BB40-3B0E980F33D0}"/>
              </a:ext>
            </a:extLst>
          </p:cNvPr>
          <p:cNvSpPr>
            <a:spLocks noGrp="1"/>
          </p:cNvSpPr>
          <p:nvPr>
            <p:ph type="title"/>
          </p:nvPr>
        </p:nvSpPr>
        <p:spPr/>
        <p:txBody>
          <a:bodyPr/>
          <a:lstStyle/>
          <a:p>
            <a:r>
              <a:rPr lang="en-US" dirty="0"/>
              <a:t>Basic Emotions and Emotion Schemas</a:t>
            </a:r>
          </a:p>
        </p:txBody>
      </p:sp>
      <p:sp>
        <p:nvSpPr>
          <p:cNvPr id="3" name="Content Placeholder 2">
            <a:extLst>
              <a:ext uri="{FF2B5EF4-FFF2-40B4-BE49-F238E27FC236}">
                <a16:creationId xmlns:a16="http://schemas.microsoft.com/office/drawing/2014/main" id="{A6658172-0F82-4D4D-8BB2-28599E229F1B}"/>
              </a:ext>
            </a:extLst>
          </p:cNvPr>
          <p:cNvSpPr>
            <a:spLocks noGrp="1"/>
          </p:cNvSpPr>
          <p:nvPr>
            <p:ph idx="1"/>
          </p:nvPr>
        </p:nvSpPr>
        <p:spPr/>
        <p:txBody>
          <a:bodyPr>
            <a:normAutofit lnSpcReduction="10000"/>
          </a:bodyPr>
          <a:lstStyle/>
          <a:p>
            <a:r>
              <a:rPr lang="en-US" dirty="0"/>
              <a:t>Each basic emotion is identified by meeting the following seven criteria according to Izard’s Differential Emotions Theory: </a:t>
            </a:r>
          </a:p>
          <a:p>
            <a:r>
              <a:rPr lang="en-CA" dirty="0"/>
              <a:t>1 – Is present at birth or emerges during infancy.</a:t>
            </a:r>
            <a:br>
              <a:rPr lang="en-CA" dirty="0"/>
            </a:br>
            <a:r>
              <a:rPr lang="en-CA" dirty="0"/>
              <a:t>2 – Requires only simple or minimal cognitive processing for its activation.</a:t>
            </a:r>
            <a:br>
              <a:rPr lang="en-CA" dirty="0"/>
            </a:br>
            <a:r>
              <a:rPr lang="en-CA" dirty="0"/>
              <a:t>3 – Is derived through evolutionary processes.</a:t>
            </a:r>
            <a:br>
              <a:rPr lang="en-CA" dirty="0"/>
            </a:br>
            <a:r>
              <a:rPr lang="en-CA" dirty="0"/>
              <a:t>4 – Features a unique feeling state: its own unique subjective, phenomenological quality.</a:t>
            </a:r>
            <a:br>
              <a:rPr lang="en-CA" dirty="0"/>
            </a:br>
            <a:r>
              <a:rPr lang="en-CA" dirty="0"/>
              <a:t>5 – Features a unique expression: its own unique facial-expressive signal. </a:t>
            </a:r>
            <a:br>
              <a:rPr lang="en-CA" dirty="0"/>
            </a:br>
            <a:r>
              <a:rPr lang="en-CA" dirty="0"/>
              <a:t>6 – Features a unique function: It serves its own unique purpose. </a:t>
            </a:r>
            <a:br>
              <a:rPr lang="en-CA" dirty="0"/>
            </a:br>
            <a:r>
              <a:rPr lang="en-CA" dirty="0"/>
              <a:t>7 – Features a unique motivational force important to survival and well-being.</a:t>
            </a:r>
          </a:p>
          <a:p>
            <a:r>
              <a:rPr lang="en-US" dirty="0"/>
              <a:t>Six basic emotions that fulfill each of the seven postulates are from differential emotions theory are: </a:t>
            </a:r>
            <a:r>
              <a:rPr lang="en-US" b="1" dirty="0"/>
              <a:t>interest, joy, sadness, anger, disgust, and fear. </a:t>
            </a:r>
          </a:p>
          <a:p>
            <a:r>
              <a:rPr lang="en-US" dirty="0"/>
              <a:t>These basic emotions are developmental building blocks for the development of emotion schemas.</a:t>
            </a:r>
          </a:p>
        </p:txBody>
      </p:sp>
    </p:spTree>
    <p:extLst>
      <p:ext uri="{BB962C8B-B14F-4D97-AF65-F5344CB8AC3E}">
        <p14:creationId xmlns:p14="http://schemas.microsoft.com/office/powerpoint/2010/main" val="3408645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8A50E-06EF-4945-9A43-F840524C99FF}"/>
              </a:ext>
            </a:extLst>
          </p:cNvPr>
          <p:cNvSpPr>
            <a:spLocks noGrp="1"/>
          </p:cNvSpPr>
          <p:nvPr>
            <p:ph type="title"/>
          </p:nvPr>
        </p:nvSpPr>
        <p:spPr/>
        <p:txBody>
          <a:bodyPr/>
          <a:lstStyle/>
          <a:p>
            <a:r>
              <a:rPr lang="en-US" dirty="0"/>
              <a:t>Emotion Schemas</a:t>
            </a:r>
          </a:p>
        </p:txBody>
      </p:sp>
      <p:sp>
        <p:nvSpPr>
          <p:cNvPr id="3" name="Content Placeholder 2">
            <a:extLst>
              <a:ext uri="{FF2B5EF4-FFF2-40B4-BE49-F238E27FC236}">
                <a16:creationId xmlns:a16="http://schemas.microsoft.com/office/drawing/2014/main" id="{C348047B-5245-4F8E-A2F2-BFF11F5B9747}"/>
              </a:ext>
            </a:extLst>
          </p:cNvPr>
          <p:cNvSpPr>
            <a:spLocks noGrp="1"/>
          </p:cNvSpPr>
          <p:nvPr>
            <p:ph idx="1"/>
          </p:nvPr>
        </p:nvSpPr>
        <p:spPr/>
        <p:txBody>
          <a:bodyPr/>
          <a:lstStyle/>
          <a:p>
            <a:r>
              <a:rPr lang="en-US" dirty="0"/>
              <a:t>Emotion schemas: </a:t>
            </a:r>
          </a:p>
          <a:p>
            <a:pPr lvl="1"/>
            <a:r>
              <a:rPr lang="en-US" dirty="0"/>
              <a:t>Develop out of a dynamic interplay among basic emotions, cognitive appraisals, and higher-order cognition. </a:t>
            </a:r>
          </a:p>
          <a:p>
            <a:pPr lvl="1"/>
            <a:r>
              <a:rPr lang="en-US" dirty="0"/>
              <a:t>After early development, emotion schemas function as the central source of human motivation. </a:t>
            </a:r>
          </a:p>
          <a:p>
            <a:pPr lvl="1"/>
            <a:r>
              <a:rPr lang="en-US" dirty="0"/>
              <a:t>Are developed from experiences, appraisals, memories, past learning experiences, thoughts, images and information processing. </a:t>
            </a:r>
          </a:p>
          <a:p>
            <a:pPr lvl="1"/>
            <a:r>
              <a:rPr lang="en-US" dirty="0"/>
              <a:t>Emotions are differentiated and complex – as the person develops dozens of emotion schemas, as content becomes more and more central to the emotion while the basic feelings-purpose-bodily preparation-expressive behavioural core becomes less central. </a:t>
            </a:r>
          </a:p>
          <a:p>
            <a:pPr lvl="1"/>
            <a:r>
              <a:rPr lang="en-US" dirty="0"/>
              <a:t>Izard suggests that infants are born with first-order emotions and eventually develop second-order emotion schemas. Adults are suggested to possess no first-order emotions. </a:t>
            </a:r>
          </a:p>
        </p:txBody>
      </p:sp>
    </p:spTree>
    <p:extLst>
      <p:ext uri="{BB962C8B-B14F-4D97-AF65-F5344CB8AC3E}">
        <p14:creationId xmlns:p14="http://schemas.microsoft.com/office/powerpoint/2010/main" val="3651784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B419-9738-48BD-987C-4C22E3495E62}"/>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05F24743-6A03-4E19-B720-F8B9A0C625D6}"/>
              </a:ext>
            </a:extLst>
          </p:cNvPr>
          <p:cNvSpPr>
            <a:spLocks noGrp="1"/>
          </p:cNvSpPr>
          <p:nvPr>
            <p:ph idx="1"/>
          </p:nvPr>
        </p:nvSpPr>
        <p:spPr/>
        <p:txBody>
          <a:bodyPr>
            <a:normAutofit fontScale="47500" lnSpcReduction="20000"/>
          </a:bodyPr>
          <a:lstStyle/>
          <a:p>
            <a:r>
              <a:rPr lang="en-US" dirty="0"/>
              <a:t>What is an emotion? Define an emotion. How does Carroll Izard define an emotion? </a:t>
            </a:r>
          </a:p>
          <a:p>
            <a:r>
              <a:rPr lang="en-US" dirty="0"/>
              <a:t>What are the four components of emotion – figure 12.1? How do these components interact with each other? </a:t>
            </a:r>
          </a:p>
          <a:p>
            <a:r>
              <a:rPr lang="en-US" dirty="0"/>
              <a:t>What is the relation between an emotion and motivation? </a:t>
            </a:r>
          </a:p>
          <a:p>
            <a:r>
              <a:rPr lang="en-US" dirty="0"/>
              <a:t>What causes an emotion? </a:t>
            </a:r>
          </a:p>
          <a:p>
            <a:r>
              <a:rPr lang="en-US" dirty="0"/>
              <a:t>What is the Two-Systems View of emotions? </a:t>
            </a:r>
          </a:p>
          <a:p>
            <a:r>
              <a:rPr lang="en-US" dirty="0"/>
              <a:t>What is the Two-Systems View according to Levenson?</a:t>
            </a:r>
          </a:p>
          <a:p>
            <a:r>
              <a:rPr lang="en-US" dirty="0"/>
              <a:t>Please describe </a:t>
            </a:r>
            <a:r>
              <a:rPr lang="en-US" dirty="0" err="1"/>
              <a:t>Plutchik’s</a:t>
            </a:r>
            <a:r>
              <a:rPr lang="en-US" dirty="0"/>
              <a:t> Feedback Loop in Emotion.</a:t>
            </a:r>
          </a:p>
          <a:p>
            <a:r>
              <a:rPr lang="en-US" dirty="0"/>
              <a:t>What begins and ends an emotion? </a:t>
            </a:r>
          </a:p>
          <a:p>
            <a:r>
              <a:rPr lang="en-US" dirty="0"/>
              <a:t>How many emotions are there? Please describe an overview of the biological and cognitive perspectives.</a:t>
            </a:r>
          </a:p>
          <a:p>
            <a:r>
              <a:rPr lang="en-US" dirty="0"/>
              <a:t>How are biological and cognitive views reconciled regarding how many emotions we have?</a:t>
            </a:r>
          </a:p>
          <a:p>
            <a:r>
              <a:rPr lang="en-US" dirty="0"/>
              <a:t>Are emotions good and/or bad? Why? What are emotions for? What do emotions do? Why do we have emotions? </a:t>
            </a:r>
          </a:p>
          <a:p>
            <a:r>
              <a:rPr lang="en-US" dirty="0"/>
              <a:t>Describe coping functions of emotions. Describe social functions of emotions. </a:t>
            </a:r>
          </a:p>
          <a:p>
            <a:r>
              <a:rPr lang="en-US" dirty="0"/>
              <a:t>How can we control our emotions? What are emotional regulation strategies? What is the difference between an emotion and a mood? What is positive and negative affect?</a:t>
            </a:r>
          </a:p>
          <a:p>
            <a:r>
              <a:rPr lang="en-US" dirty="0"/>
              <a:t>What are benefits of feeling good? </a:t>
            </a:r>
          </a:p>
          <a:p>
            <a:endParaRPr lang="en-US" dirty="0"/>
          </a:p>
        </p:txBody>
      </p:sp>
    </p:spTree>
    <p:extLst>
      <p:ext uri="{BB962C8B-B14F-4D97-AF65-F5344CB8AC3E}">
        <p14:creationId xmlns:p14="http://schemas.microsoft.com/office/powerpoint/2010/main" val="1529449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2259-15F4-4241-A7ED-17E0D360ACF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82CAE3B-4A9E-4470-9696-CB0652D7FB02}"/>
              </a:ext>
            </a:extLst>
          </p:cNvPr>
          <p:cNvSpPr>
            <a:spLocks noGrp="1"/>
          </p:cNvSpPr>
          <p:nvPr>
            <p:ph idx="1"/>
          </p:nvPr>
        </p:nvSpPr>
        <p:spPr/>
        <p:txBody>
          <a:bodyPr>
            <a:normAutofit/>
          </a:bodyPr>
          <a:lstStyle/>
          <a:p>
            <a:r>
              <a:rPr lang="en-US" sz="4000" dirty="0"/>
              <a:t>Questions? Concerns?</a:t>
            </a:r>
          </a:p>
          <a:p>
            <a:endParaRPr lang="en-US" sz="4000" dirty="0"/>
          </a:p>
        </p:txBody>
      </p:sp>
    </p:spTree>
    <p:extLst>
      <p:ext uri="{BB962C8B-B14F-4D97-AF65-F5344CB8AC3E}">
        <p14:creationId xmlns:p14="http://schemas.microsoft.com/office/powerpoint/2010/main" val="2422827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1E8E9-778B-4A59-945F-DD96E01D63C6}"/>
              </a:ext>
            </a:extLst>
          </p:cNvPr>
          <p:cNvSpPr>
            <a:spLocks noGrp="1"/>
          </p:cNvSpPr>
          <p:nvPr>
            <p:ph type="title"/>
          </p:nvPr>
        </p:nvSpPr>
        <p:spPr/>
        <p:txBody>
          <a:bodyPr/>
          <a:lstStyle/>
          <a:p>
            <a:r>
              <a:rPr lang="en-US" dirty="0"/>
              <a:t>Bibliography</a:t>
            </a:r>
          </a:p>
        </p:txBody>
      </p:sp>
      <p:sp>
        <p:nvSpPr>
          <p:cNvPr id="3" name="Content Placeholder 2">
            <a:extLst>
              <a:ext uri="{FF2B5EF4-FFF2-40B4-BE49-F238E27FC236}">
                <a16:creationId xmlns:a16="http://schemas.microsoft.com/office/drawing/2014/main" id="{1E6BD51F-E785-41C1-8C55-62E3F4AC776C}"/>
              </a:ext>
            </a:extLst>
          </p:cNvPr>
          <p:cNvSpPr>
            <a:spLocks noGrp="1"/>
          </p:cNvSpPr>
          <p:nvPr>
            <p:ph idx="1"/>
          </p:nvPr>
        </p:nvSpPr>
        <p:spPr/>
        <p:txBody>
          <a:bodyPr/>
          <a:lstStyle/>
          <a:p>
            <a:r>
              <a:rPr lang="en-US" dirty="0"/>
              <a:t>The information obtained to create this PowerPoint slide was obtained from:</a:t>
            </a:r>
          </a:p>
          <a:p>
            <a:endParaRPr lang="en-US" dirty="0"/>
          </a:p>
          <a:p>
            <a:r>
              <a:rPr lang="en-CA" dirty="0"/>
              <a:t>Reeve, J. (2018) Understanding Motivation and Emotion, 7</a:t>
            </a:r>
            <a:r>
              <a:rPr lang="en-CA" baseline="30000" dirty="0"/>
              <a:t>th</a:t>
            </a:r>
            <a:r>
              <a:rPr lang="en-CA" dirty="0"/>
              <a:t> ed. John Wiley and Sons</a:t>
            </a:r>
            <a:endParaRPr lang="en-US" dirty="0"/>
          </a:p>
          <a:p>
            <a:endParaRPr lang="en-US" dirty="0"/>
          </a:p>
        </p:txBody>
      </p:sp>
    </p:spTree>
    <p:extLst>
      <p:ext uri="{BB962C8B-B14F-4D97-AF65-F5344CB8AC3E}">
        <p14:creationId xmlns:p14="http://schemas.microsoft.com/office/powerpoint/2010/main" val="79391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4145-5441-4829-A304-CA3A00AB89F3}"/>
              </a:ext>
            </a:extLst>
          </p:cNvPr>
          <p:cNvSpPr>
            <a:spLocks noGrp="1"/>
          </p:cNvSpPr>
          <p:nvPr>
            <p:ph type="title"/>
          </p:nvPr>
        </p:nvSpPr>
        <p:spPr/>
        <p:txBody>
          <a:bodyPr/>
          <a:lstStyle/>
          <a:p>
            <a:r>
              <a:rPr lang="en-US" dirty="0"/>
              <a:t>What is an Emotion? </a:t>
            </a:r>
          </a:p>
        </p:txBody>
      </p:sp>
      <p:sp>
        <p:nvSpPr>
          <p:cNvPr id="3" name="Content Placeholder 2">
            <a:extLst>
              <a:ext uri="{FF2B5EF4-FFF2-40B4-BE49-F238E27FC236}">
                <a16:creationId xmlns:a16="http://schemas.microsoft.com/office/drawing/2014/main" id="{A0E3317D-146D-4CEC-98F8-74D113F00354}"/>
              </a:ext>
            </a:extLst>
          </p:cNvPr>
          <p:cNvSpPr>
            <a:spLocks noGrp="1"/>
          </p:cNvSpPr>
          <p:nvPr>
            <p:ph idx="1"/>
          </p:nvPr>
        </p:nvSpPr>
        <p:spPr/>
        <p:txBody>
          <a:bodyPr>
            <a:normAutofit lnSpcReduction="10000"/>
          </a:bodyPr>
          <a:lstStyle/>
          <a:p>
            <a:r>
              <a:rPr lang="en-US" dirty="0"/>
              <a:t>Emotions are:</a:t>
            </a:r>
          </a:p>
          <a:p>
            <a:pPr lvl="1"/>
            <a:r>
              <a:rPr lang="en-US" dirty="0"/>
              <a:t>Multidimensional</a:t>
            </a:r>
          </a:p>
          <a:p>
            <a:pPr lvl="1"/>
            <a:r>
              <a:rPr lang="en-US" dirty="0"/>
              <a:t>Biological</a:t>
            </a:r>
          </a:p>
          <a:p>
            <a:pPr lvl="1"/>
            <a:r>
              <a:rPr lang="en-US" dirty="0"/>
              <a:t>Subjective</a:t>
            </a:r>
          </a:p>
          <a:p>
            <a:pPr lvl="1"/>
            <a:r>
              <a:rPr lang="en-US" dirty="0"/>
              <a:t>Purposive </a:t>
            </a:r>
          </a:p>
          <a:p>
            <a:pPr lvl="1"/>
            <a:r>
              <a:rPr lang="en-US" dirty="0"/>
              <a:t>Expressive</a:t>
            </a:r>
          </a:p>
          <a:p>
            <a:pPr lvl="1"/>
            <a:r>
              <a:rPr lang="en-US" dirty="0"/>
              <a:t>Arise as a response to significant events in our lives</a:t>
            </a:r>
          </a:p>
          <a:p>
            <a:pPr lvl="1"/>
            <a:r>
              <a:rPr lang="en-US" dirty="0"/>
              <a:t>Distinct patterns of neural activity</a:t>
            </a:r>
          </a:p>
          <a:p>
            <a:pPr lvl="1"/>
            <a:endParaRPr lang="en-US" dirty="0"/>
          </a:p>
          <a:p>
            <a:pPr marL="201168" lvl="1" indent="0">
              <a:buNone/>
            </a:pPr>
            <a:r>
              <a:rPr lang="en-US" i="1" dirty="0"/>
              <a:t>Emotions are short-lived, feeling-purposive-expressive bodily responses that help us adapt to the opportunities and challenges we face during important life events. </a:t>
            </a:r>
          </a:p>
          <a:p>
            <a:pPr marL="201168" lvl="1" indent="0">
              <a:buNone/>
            </a:pPr>
            <a:r>
              <a:rPr lang="en-US" i="1" dirty="0"/>
              <a:t>Thus, a significant life event occurs and produces a distinct pattern of neural activity that, in turn, generates and coordinates the emotional reaction that is a feeling-purposive-expressive-bodily reaction to the life event. </a:t>
            </a:r>
          </a:p>
          <a:p>
            <a:pPr lvl="1"/>
            <a:endParaRPr lang="en-US" dirty="0"/>
          </a:p>
          <a:p>
            <a:pPr lvl="1"/>
            <a:endParaRPr lang="en-US" dirty="0"/>
          </a:p>
        </p:txBody>
      </p:sp>
    </p:spTree>
    <p:extLst>
      <p:ext uri="{BB962C8B-B14F-4D97-AF65-F5344CB8AC3E}">
        <p14:creationId xmlns:p14="http://schemas.microsoft.com/office/powerpoint/2010/main" val="231342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3CDE-59A0-4BF9-85A5-43C1BD528053}"/>
              </a:ext>
            </a:extLst>
          </p:cNvPr>
          <p:cNvSpPr>
            <a:spLocks noGrp="1"/>
          </p:cNvSpPr>
          <p:nvPr>
            <p:ph type="title"/>
          </p:nvPr>
        </p:nvSpPr>
        <p:spPr/>
        <p:txBody>
          <a:bodyPr/>
          <a:lstStyle/>
          <a:p>
            <a:r>
              <a:rPr lang="en-US" dirty="0"/>
              <a:t>What is an Emotion? </a:t>
            </a:r>
          </a:p>
        </p:txBody>
      </p:sp>
      <p:sp>
        <p:nvSpPr>
          <p:cNvPr id="3" name="Content Placeholder 2">
            <a:extLst>
              <a:ext uri="{FF2B5EF4-FFF2-40B4-BE49-F238E27FC236}">
                <a16:creationId xmlns:a16="http://schemas.microsoft.com/office/drawing/2014/main" id="{2DAAAF96-39DD-4AF9-9F5D-644005C375D1}"/>
              </a:ext>
            </a:extLst>
          </p:cNvPr>
          <p:cNvSpPr>
            <a:spLocks noGrp="1"/>
          </p:cNvSpPr>
          <p:nvPr>
            <p:ph idx="1"/>
          </p:nvPr>
        </p:nvSpPr>
        <p:spPr/>
        <p:txBody>
          <a:bodyPr>
            <a:normAutofit/>
          </a:bodyPr>
          <a:lstStyle/>
          <a:p>
            <a:r>
              <a:rPr lang="en-CA" dirty="0"/>
              <a:t>Carroll Izard (2010) asked 34 leading emotion researchers to define the term emotion; he pulled together their replies into the following description.</a:t>
            </a:r>
          </a:p>
          <a:p>
            <a:r>
              <a:rPr lang="en-CA" i="1" dirty="0"/>
              <a:t>Emotion consists of neural circuits (that are at least partially dedicated), response systems, and a feeling state/process that motivates and organizes cognition and action. Emotion also provides information to the person experiencing it, and may include antecedent cognitive appraisals and ongoing cognition including an interpretation of its feeling state, expressions, or social-communicative signals, and may motivate approach or avoidant behavior, exercise control/regulation of responses, and be social or relational in nature.</a:t>
            </a:r>
          </a:p>
          <a:p>
            <a:endParaRPr lang="en-US" dirty="0"/>
          </a:p>
        </p:txBody>
      </p:sp>
    </p:spTree>
    <p:extLst>
      <p:ext uri="{BB962C8B-B14F-4D97-AF65-F5344CB8AC3E}">
        <p14:creationId xmlns:p14="http://schemas.microsoft.com/office/powerpoint/2010/main" val="303796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93406807-A4E2-4571-828A-95C55D5939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756524"/>
            <a:ext cx="6912217" cy="4821270"/>
          </a:xfrm>
          <a:prstGeom prst="rect">
            <a:avLst/>
          </a:prstGeom>
        </p:spPr>
      </p:pic>
      <p:sp>
        <p:nvSpPr>
          <p:cNvPr id="2" name="Title 1">
            <a:extLst>
              <a:ext uri="{FF2B5EF4-FFF2-40B4-BE49-F238E27FC236}">
                <a16:creationId xmlns:a16="http://schemas.microsoft.com/office/drawing/2014/main" id="{27137410-C04B-41CC-9D77-3965ADC26A6B}"/>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6600">
                <a:solidFill>
                  <a:schemeClr val="tx1">
                    <a:lumMod val="85000"/>
                    <a:lumOff val="15000"/>
                  </a:schemeClr>
                </a:solidFill>
              </a:rPr>
              <a:t>What is an Emotion? </a:t>
            </a:r>
          </a:p>
        </p:txBody>
      </p:sp>
    </p:spTree>
    <p:extLst>
      <p:ext uri="{BB962C8B-B14F-4D97-AF65-F5344CB8AC3E}">
        <p14:creationId xmlns:p14="http://schemas.microsoft.com/office/powerpoint/2010/main" val="3261999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93ACC25-C262-417A-8AA9-0641C772BDB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B4C27B90-DF2B-4D00-BA07-18ED774CD2F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5C6A2BAE-B461-4B55-8E1F-0722ABDD139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pic>
        <p:nvPicPr>
          <p:cNvPr id="5" name="Content Placeholder 4">
            <a:extLst>
              <a:ext uri="{FF2B5EF4-FFF2-40B4-BE49-F238E27FC236}">
                <a16:creationId xmlns:a16="http://schemas.microsoft.com/office/drawing/2014/main" id="{489ED877-5244-4EF4-9345-99D38CFDAE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3999" y="713322"/>
            <a:ext cx="6912217" cy="4907674"/>
          </a:xfrm>
          <a:prstGeom prst="rect">
            <a:avLst/>
          </a:prstGeom>
        </p:spPr>
      </p:pic>
      <p:sp>
        <p:nvSpPr>
          <p:cNvPr id="2" name="Title 1">
            <a:extLst>
              <a:ext uri="{FF2B5EF4-FFF2-40B4-BE49-F238E27FC236}">
                <a16:creationId xmlns:a16="http://schemas.microsoft.com/office/drawing/2014/main" id="{D7EF220F-B6A9-4E08-8F45-31B2349CA06A}"/>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600">
                <a:solidFill>
                  <a:schemeClr val="tx1">
                    <a:lumMod val="85000"/>
                    <a:lumOff val="15000"/>
                  </a:schemeClr>
                </a:solidFill>
              </a:rPr>
              <a:t>What is an Emotion? – Example Sadness</a:t>
            </a:r>
          </a:p>
        </p:txBody>
      </p:sp>
    </p:spTree>
    <p:extLst>
      <p:ext uri="{BB962C8B-B14F-4D97-AF65-F5344CB8AC3E}">
        <p14:creationId xmlns:p14="http://schemas.microsoft.com/office/powerpoint/2010/main" val="541355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A3B2F-67E3-4418-A832-CD909F025E29}"/>
              </a:ext>
            </a:extLst>
          </p:cNvPr>
          <p:cNvSpPr>
            <a:spLocks noGrp="1"/>
          </p:cNvSpPr>
          <p:nvPr>
            <p:ph type="title"/>
          </p:nvPr>
        </p:nvSpPr>
        <p:spPr/>
        <p:txBody>
          <a:bodyPr/>
          <a:lstStyle/>
          <a:p>
            <a:r>
              <a:rPr lang="en-US" dirty="0"/>
              <a:t>Learning Check</a:t>
            </a:r>
          </a:p>
        </p:txBody>
      </p:sp>
      <p:sp>
        <p:nvSpPr>
          <p:cNvPr id="3" name="Content Placeholder 2">
            <a:extLst>
              <a:ext uri="{FF2B5EF4-FFF2-40B4-BE49-F238E27FC236}">
                <a16:creationId xmlns:a16="http://schemas.microsoft.com/office/drawing/2014/main" id="{81FEEEF5-D34D-4B31-B479-349ABE88F1B7}"/>
              </a:ext>
            </a:extLst>
          </p:cNvPr>
          <p:cNvSpPr>
            <a:spLocks noGrp="1"/>
          </p:cNvSpPr>
          <p:nvPr>
            <p:ph idx="1"/>
          </p:nvPr>
        </p:nvSpPr>
        <p:spPr/>
        <p:txBody>
          <a:bodyPr/>
          <a:lstStyle/>
          <a:p>
            <a:r>
              <a:rPr lang="en-US" dirty="0"/>
              <a:t>Please use a different example to reproduce the Four Components of Emotion Model. </a:t>
            </a:r>
          </a:p>
          <a:p>
            <a:endParaRPr lang="en-US" dirty="0"/>
          </a:p>
          <a:p>
            <a:r>
              <a:rPr lang="en-US" dirty="0"/>
              <a:t>Please pick one of the following emotions: </a:t>
            </a:r>
            <a:r>
              <a:rPr lang="en-US" b="1" dirty="0"/>
              <a:t>fear, anger, disgust, joy.</a:t>
            </a:r>
          </a:p>
          <a:p>
            <a:r>
              <a:rPr lang="en-US" b="1" dirty="0"/>
              <a:t>Go to page 321 for facial expressions. </a:t>
            </a:r>
          </a:p>
          <a:p>
            <a:r>
              <a:rPr lang="en-US" b="1" dirty="0"/>
              <a:t>Fear: page 341</a:t>
            </a:r>
          </a:p>
          <a:p>
            <a:r>
              <a:rPr lang="en-US" b="1" dirty="0"/>
              <a:t>Anger: page 342</a:t>
            </a:r>
          </a:p>
          <a:p>
            <a:r>
              <a:rPr lang="en-US" b="1" dirty="0"/>
              <a:t>Disgust: page 343</a:t>
            </a:r>
          </a:p>
          <a:p>
            <a:r>
              <a:rPr lang="en-US" b="1" dirty="0"/>
              <a:t>Joy: 346</a:t>
            </a:r>
          </a:p>
          <a:p>
            <a:endParaRPr lang="en-US" b="1" dirty="0"/>
          </a:p>
        </p:txBody>
      </p:sp>
    </p:spTree>
    <p:extLst>
      <p:ext uri="{BB962C8B-B14F-4D97-AF65-F5344CB8AC3E}">
        <p14:creationId xmlns:p14="http://schemas.microsoft.com/office/powerpoint/2010/main" val="3082476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262D5-D2E4-42EE-8320-28F0AEFF9A5F}"/>
              </a:ext>
            </a:extLst>
          </p:cNvPr>
          <p:cNvSpPr>
            <a:spLocks noGrp="1"/>
          </p:cNvSpPr>
          <p:nvPr>
            <p:ph type="title"/>
          </p:nvPr>
        </p:nvSpPr>
        <p:spPr/>
        <p:txBody>
          <a:bodyPr/>
          <a:lstStyle/>
          <a:p>
            <a:r>
              <a:rPr lang="en-US" dirty="0"/>
              <a:t>Emotions and Motivation</a:t>
            </a:r>
          </a:p>
        </p:txBody>
      </p:sp>
      <p:sp>
        <p:nvSpPr>
          <p:cNvPr id="3" name="Content Placeholder 2">
            <a:extLst>
              <a:ext uri="{FF2B5EF4-FFF2-40B4-BE49-F238E27FC236}">
                <a16:creationId xmlns:a16="http://schemas.microsoft.com/office/drawing/2014/main" id="{BF6837F2-BE4C-443B-A5FF-9107208AA8A8}"/>
              </a:ext>
            </a:extLst>
          </p:cNvPr>
          <p:cNvSpPr>
            <a:spLocks noGrp="1"/>
          </p:cNvSpPr>
          <p:nvPr>
            <p:ph idx="1"/>
          </p:nvPr>
        </p:nvSpPr>
        <p:spPr/>
        <p:txBody>
          <a:bodyPr/>
          <a:lstStyle/>
          <a:p>
            <a:r>
              <a:rPr lang="en-US" dirty="0"/>
              <a:t>Emotions relate to motivation in two ways: </a:t>
            </a:r>
          </a:p>
          <a:p>
            <a:r>
              <a:rPr lang="en-US" dirty="0"/>
              <a:t>1 – Emotions are one type of motivation. Like all other motives, they energize, direct, and sustain behaviour. </a:t>
            </a:r>
          </a:p>
          <a:p>
            <a:pPr lvl="1"/>
            <a:r>
              <a:rPr lang="en-US" dirty="0"/>
              <a:t>Researchers generally agree that emotions function as a type of motive</a:t>
            </a:r>
          </a:p>
          <a:p>
            <a:pPr lvl="1"/>
            <a:r>
              <a:rPr lang="en-US" dirty="0"/>
              <a:t>Some researchers suggest emotions constitute the primary motivational system</a:t>
            </a:r>
          </a:p>
          <a:p>
            <a:r>
              <a:rPr lang="en-US" dirty="0"/>
              <a:t>2 – Emotions serve as an ongoing ‘readout’ system to indicate how well or how poorly personal adaptation is going. </a:t>
            </a:r>
          </a:p>
          <a:p>
            <a:pPr lvl="1"/>
            <a:r>
              <a:rPr lang="en-US" dirty="0"/>
              <a:t>Positive emotions signal that all is well and reflect the involvement and successful satisfaction of our needs and goals</a:t>
            </a:r>
          </a:p>
          <a:p>
            <a:pPr lvl="1"/>
            <a:r>
              <a:rPr lang="en-US" dirty="0"/>
              <a:t>Negative emotions act as a warning signal that all is not well and reflect the neglect and frustrated thwarting of our needs and goals.</a:t>
            </a:r>
          </a:p>
        </p:txBody>
      </p:sp>
    </p:spTree>
    <p:extLst>
      <p:ext uri="{BB962C8B-B14F-4D97-AF65-F5344CB8AC3E}">
        <p14:creationId xmlns:p14="http://schemas.microsoft.com/office/powerpoint/2010/main" val="29292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44CC594A-A820-450F-B363-C19201FCFEC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59FAB3DA-E9ED-4574-ABCC-378BC0FF1BB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3">
            <a:extLst>
              <a:ext uri="{FF2B5EF4-FFF2-40B4-BE49-F238E27FC236}">
                <a16:creationId xmlns:a16="http://schemas.microsoft.com/office/drawing/2014/main" id="{53B8D6B0-55D6-48DC-86D8-FD95D5F118A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Picture 4">
            <a:extLst>
              <a:ext uri="{FF2B5EF4-FFF2-40B4-BE49-F238E27FC236}">
                <a16:creationId xmlns:a16="http://schemas.microsoft.com/office/drawing/2014/main" id="{9F588EFD-17D7-44AC-BF69-B15B6A9B3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017" y="2375298"/>
            <a:ext cx="6798082" cy="2107403"/>
          </a:xfrm>
          <a:prstGeom prst="rect">
            <a:avLst/>
          </a:prstGeom>
        </p:spPr>
      </p:pic>
      <p:sp>
        <p:nvSpPr>
          <p:cNvPr id="2" name="Title 1">
            <a:extLst>
              <a:ext uri="{FF2B5EF4-FFF2-40B4-BE49-F238E27FC236}">
                <a16:creationId xmlns:a16="http://schemas.microsoft.com/office/drawing/2014/main" id="{132A73C5-71CC-40D4-84AB-A40335469265}"/>
              </a:ext>
            </a:extLst>
          </p:cNvPr>
          <p:cNvSpPr>
            <a:spLocks noGrp="1"/>
          </p:cNvSpPr>
          <p:nvPr>
            <p:ph type="title"/>
          </p:nvPr>
        </p:nvSpPr>
        <p:spPr>
          <a:xfrm>
            <a:off x="492370" y="516835"/>
            <a:ext cx="3084844" cy="2103875"/>
          </a:xfrm>
        </p:spPr>
        <p:txBody>
          <a:bodyPr>
            <a:normAutofit/>
          </a:bodyPr>
          <a:lstStyle/>
          <a:p>
            <a:r>
              <a:rPr lang="en-US" sz="3600" dirty="0">
                <a:solidFill>
                  <a:srgbClr val="FFFFFF"/>
                </a:solidFill>
              </a:rPr>
              <a:t>What Causes an Emotion?</a:t>
            </a:r>
          </a:p>
        </p:txBody>
      </p:sp>
      <p:sp>
        <p:nvSpPr>
          <p:cNvPr id="3" name="Content Placeholder 2">
            <a:extLst>
              <a:ext uri="{FF2B5EF4-FFF2-40B4-BE49-F238E27FC236}">
                <a16:creationId xmlns:a16="http://schemas.microsoft.com/office/drawing/2014/main" id="{DD9D2926-7819-4751-AE73-CBDCA28294A7}"/>
              </a:ext>
            </a:extLst>
          </p:cNvPr>
          <p:cNvSpPr>
            <a:spLocks noGrp="1"/>
          </p:cNvSpPr>
          <p:nvPr>
            <p:ph idx="1"/>
          </p:nvPr>
        </p:nvSpPr>
        <p:spPr>
          <a:xfrm>
            <a:off x="492371" y="2653800"/>
            <a:ext cx="3084844" cy="3335519"/>
          </a:xfrm>
        </p:spPr>
        <p:txBody>
          <a:bodyPr>
            <a:normAutofit/>
          </a:bodyPr>
          <a:lstStyle/>
          <a:p>
            <a:r>
              <a:rPr lang="en-US" sz="1500" dirty="0">
                <a:solidFill>
                  <a:srgbClr val="FFFFFF"/>
                </a:solidFill>
              </a:rPr>
              <a:t>When we encounter a significant life event, an emotion arises. </a:t>
            </a:r>
          </a:p>
          <a:p>
            <a:r>
              <a:rPr lang="en-US" sz="1500" dirty="0">
                <a:solidFill>
                  <a:srgbClr val="FFFFFF"/>
                </a:solidFill>
              </a:rPr>
              <a:t>Two systems: Cognitive vs Biological</a:t>
            </a:r>
          </a:p>
          <a:p>
            <a:endParaRPr lang="en-US" sz="1500" dirty="0">
              <a:solidFill>
                <a:srgbClr val="FFFFFF"/>
              </a:solidFill>
            </a:endParaRPr>
          </a:p>
        </p:txBody>
      </p:sp>
    </p:spTree>
    <p:extLst>
      <p:ext uri="{BB962C8B-B14F-4D97-AF65-F5344CB8AC3E}">
        <p14:creationId xmlns:p14="http://schemas.microsoft.com/office/powerpoint/2010/main" val="16469862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5368</TotalTime>
  <Words>1654</Words>
  <Application>Microsoft Office PowerPoint</Application>
  <PresentationFormat>Widescreen</PresentationFormat>
  <Paragraphs>134</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Calibri</vt:lpstr>
      <vt:lpstr>Calibri Light</vt:lpstr>
      <vt:lpstr>Retrospect</vt:lpstr>
      <vt:lpstr>Motivation and Emotion in Daily Life</vt:lpstr>
      <vt:lpstr>Six Perennial Questions</vt:lpstr>
      <vt:lpstr>What is an Emotion? </vt:lpstr>
      <vt:lpstr>What is an Emotion? </vt:lpstr>
      <vt:lpstr>What is an Emotion? </vt:lpstr>
      <vt:lpstr>What is an Emotion? – Example Sadness</vt:lpstr>
      <vt:lpstr>Learning Check</vt:lpstr>
      <vt:lpstr>Emotions and Motivation</vt:lpstr>
      <vt:lpstr>What Causes an Emotion?</vt:lpstr>
      <vt:lpstr>What Causes an Emotion? Two Interactive Systems View</vt:lpstr>
      <vt:lpstr>What Causes an Emotion? Feedback Loop</vt:lpstr>
      <vt:lpstr>Emotions Begin and End</vt:lpstr>
      <vt:lpstr>How Many Emotions Are There? </vt:lpstr>
      <vt:lpstr>How Many Emotions Are There? Biological Perspective</vt:lpstr>
      <vt:lpstr>How Many Emotions Are There? Biological Perspective</vt:lpstr>
      <vt:lpstr>How Many Emotions Are There? Cognitive Perspective</vt:lpstr>
      <vt:lpstr>Reconciliation of the Numbers Issue</vt:lpstr>
      <vt:lpstr>Emotion Families</vt:lpstr>
      <vt:lpstr>Emotion Families</vt:lpstr>
      <vt:lpstr>Basic Emotions and Emotion Schemas</vt:lpstr>
      <vt:lpstr>Emotion Schemas</vt:lpstr>
      <vt:lpstr>Learning Check</vt:lpstr>
      <vt:lpstr>Thank you!</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626</cp:revision>
  <dcterms:created xsi:type="dcterms:W3CDTF">2016-08-29T02:04:56Z</dcterms:created>
  <dcterms:modified xsi:type="dcterms:W3CDTF">2019-04-10T06:15:47Z</dcterms:modified>
</cp:coreProperties>
</file>