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26" r:id="rId3"/>
    <p:sldId id="327" r:id="rId4"/>
    <p:sldId id="328" r:id="rId5"/>
    <p:sldId id="329" r:id="rId6"/>
    <p:sldId id="287" r:id="rId7"/>
    <p:sldId id="288" r:id="rId8"/>
    <p:sldId id="289" r:id="rId9"/>
    <p:sldId id="290" r:id="rId10"/>
    <p:sldId id="291" r:id="rId11"/>
    <p:sldId id="307" r:id="rId12"/>
    <p:sldId id="292" r:id="rId13"/>
    <p:sldId id="293" r:id="rId14"/>
    <p:sldId id="294" r:id="rId15"/>
    <p:sldId id="295" r:id="rId16"/>
    <p:sldId id="296" r:id="rId17"/>
    <p:sldId id="297" r:id="rId18"/>
    <p:sldId id="298" r:id="rId19"/>
    <p:sldId id="299" r:id="rId20"/>
    <p:sldId id="300" r:id="rId21"/>
    <p:sldId id="301" r:id="rId22"/>
    <p:sldId id="302" r:id="rId23"/>
    <p:sldId id="304" r:id="rId24"/>
    <p:sldId id="305" r:id="rId25"/>
    <p:sldId id="306" r:id="rId26"/>
    <p:sldId id="309" r:id="rId27"/>
    <p:sldId id="310" r:id="rId28"/>
    <p:sldId id="323" r:id="rId29"/>
    <p:sldId id="324" r:id="rId30"/>
    <p:sldId id="325" r:id="rId31"/>
    <p:sldId id="311" r:id="rId32"/>
    <p:sldId id="313" r:id="rId33"/>
    <p:sldId id="314" r:id="rId34"/>
    <p:sldId id="316" r:id="rId35"/>
    <p:sldId id="315" r:id="rId36"/>
    <p:sldId id="317" r:id="rId37"/>
    <p:sldId id="318" r:id="rId38"/>
    <p:sldId id="319" r:id="rId39"/>
    <p:sldId id="320" r:id="rId40"/>
    <p:sldId id="321" r:id="rId41"/>
    <p:sldId id="312" r:id="rId42"/>
    <p:sldId id="308" r:id="rId43"/>
    <p:sldId id="286" r:id="rId44"/>
    <p:sldId id="27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varScale="1">
        <p:scale>
          <a:sx n="91" d="100"/>
          <a:sy n="91" d="100"/>
        </p:scale>
        <p:origin x="64"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2019-04-10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2019-04-10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2019-04-10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2019-04-10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2019-04-10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2019-04-10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ted.com/talks/lisa_feldman_barrett_you_aren_t_at_the_mercy_of_your_emotions_your_brain_creates_the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Motivation and Emotion in Daily Life</a:t>
            </a:r>
          </a:p>
        </p:txBody>
      </p:sp>
      <p:sp>
        <p:nvSpPr>
          <p:cNvPr id="3" name="Subtitle 2"/>
          <p:cNvSpPr>
            <a:spLocks noGrp="1"/>
          </p:cNvSpPr>
          <p:nvPr>
            <p:ph type="subTitle" idx="1"/>
          </p:nvPr>
        </p:nvSpPr>
        <p:spPr/>
        <p:txBody>
          <a:bodyPr>
            <a:normAutofit fontScale="85000" lnSpcReduction="20000"/>
          </a:bodyPr>
          <a:lstStyle/>
          <a:p>
            <a:r>
              <a:rPr lang="en-CA" dirty="0"/>
              <a:t>Nature of emotions</a:t>
            </a:r>
          </a:p>
          <a:p>
            <a:r>
              <a:rPr lang="en-CA" dirty="0"/>
              <a:t>April 3</a:t>
            </a:r>
            <a:r>
              <a:rPr lang="en-CA" baseline="30000" dirty="0"/>
              <a:t>th</a:t>
            </a:r>
            <a:r>
              <a:rPr lang="en-CA" dirty="0"/>
              <a:t>, 2019</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489ED877-5244-4EF4-9345-99D38CFDAE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713322"/>
            <a:ext cx="6912217" cy="4907674"/>
          </a:xfrm>
          <a:prstGeom prst="rect">
            <a:avLst/>
          </a:prstGeom>
        </p:spPr>
      </p:pic>
      <p:sp>
        <p:nvSpPr>
          <p:cNvPr id="2" name="Title 1">
            <a:extLst>
              <a:ext uri="{FF2B5EF4-FFF2-40B4-BE49-F238E27FC236}">
                <a16:creationId xmlns:a16="http://schemas.microsoft.com/office/drawing/2014/main" id="{D7EF220F-B6A9-4E08-8F45-31B2349CA06A}"/>
              </a:ext>
            </a:extLst>
          </p:cNvPr>
          <p:cNvSpPr>
            <a:spLocks noGrp="1"/>
          </p:cNvSpPr>
          <p:nvPr>
            <p:ph type="title"/>
          </p:nvPr>
        </p:nvSpPr>
        <p:spPr>
          <a:xfrm>
            <a:off x="8141110" y="639097"/>
            <a:ext cx="3401961" cy="3686015"/>
          </a:xfrm>
        </p:spPr>
        <p:txBody>
          <a:bodyPr vert="horz" lIns="91440" tIns="45720" rIns="91440" bIns="45720" rtlCol="0" anchor="b">
            <a:normAutofit fontScale="90000"/>
          </a:bodyPr>
          <a:lstStyle/>
          <a:p>
            <a:r>
              <a:rPr lang="en-US" sz="5600" dirty="0">
                <a:solidFill>
                  <a:schemeClr val="tx1">
                    <a:lumMod val="85000"/>
                    <a:lumOff val="15000"/>
                  </a:schemeClr>
                </a:solidFill>
              </a:rPr>
              <a:t>REVIEW – What is an Emotion? – Example Sadness</a:t>
            </a:r>
          </a:p>
        </p:txBody>
      </p:sp>
    </p:spTree>
    <p:extLst>
      <p:ext uri="{BB962C8B-B14F-4D97-AF65-F5344CB8AC3E}">
        <p14:creationId xmlns:p14="http://schemas.microsoft.com/office/powerpoint/2010/main" val="54135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3B2F-67E3-4418-A832-CD909F025E29}"/>
              </a:ext>
            </a:extLst>
          </p:cNvPr>
          <p:cNvSpPr>
            <a:spLocks noGrp="1"/>
          </p:cNvSpPr>
          <p:nvPr>
            <p:ph type="title"/>
          </p:nvPr>
        </p:nvSpPr>
        <p:spPr/>
        <p:txBody>
          <a:bodyPr/>
          <a:lstStyle/>
          <a:p>
            <a:r>
              <a:rPr lang="en-US" dirty="0"/>
              <a:t>REVIEW – Learning Check</a:t>
            </a:r>
          </a:p>
        </p:txBody>
      </p:sp>
      <p:sp>
        <p:nvSpPr>
          <p:cNvPr id="3" name="Content Placeholder 2">
            <a:extLst>
              <a:ext uri="{FF2B5EF4-FFF2-40B4-BE49-F238E27FC236}">
                <a16:creationId xmlns:a16="http://schemas.microsoft.com/office/drawing/2014/main" id="{81FEEEF5-D34D-4B31-B479-349ABE88F1B7}"/>
              </a:ext>
            </a:extLst>
          </p:cNvPr>
          <p:cNvSpPr>
            <a:spLocks noGrp="1"/>
          </p:cNvSpPr>
          <p:nvPr>
            <p:ph idx="1"/>
          </p:nvPr>
        </p:nvSpPr>
        <p:spPr/>
        <p:txBody>
          <a:bodyPr/>
          <a:lstStyle/>
          <a:p>
            <a:r>
              <a:rPr lang="en-US" dirty="0"/>
              <a:t>Please use a different example to reproduce the Four Components of Emotion Model. </a:t>
            </a:r>
          </a:p>
          <a:p>
            <a:endParaRPr lang="en-US" dirty="0"/>
          </a:p>
          <a:p>
            <a:r>
              <a:rPr lang="en-US" dirty="0"/>
              <a:t>Please pick one of the following emotions: </a:t>
            </a:r>
            <a:r>
              <a:rPr lang="en-US" b="1" dirty="0"/>
              <a:t>fear, anger, disgust, joy.</a:t>
            </a:r>
          </a:p>
          <a:p>
            <a:r>
              <a:rPr lang="en-US" b="1" dirty="0"/>
              <a:t>Go to page 321 for facial expressions. </a:t>
            </a:r>
          </a:p>
          <a:p>
            <a:r>
              <a:rPr lang="en-US" b="1" dirty="0"/>
              <a:t>Fear: page 341</a:t>
            </a:r>
          </a:p>
          <a:p>
            <a:r>
              <a:rPr lang="en-US" b="1" dirty="0"/>
              <a:t>Anger: page 342</a:t>
            </a:r>
          </a:p>
          <a:p>
            <a:r>
              <a:rPr lang="en-US" b="1" dirty="0"/>
              <a:t>Disgust: page 343</a:t>
            </a:r>
          </a:p>
          <a:p>
            <a:r>
              <a:rPr lang="en-US" b="1" dirty="0"/>
              <a:t>Joy: 346</a:t>
            </a:r>
          </a:p>
          <a:p>
            <a:endParaRPr lang="en-US" b="1" dirty="0"/>
          </a:p>
        </p:txBody>
      </p:sp>
    </p:spTree>
    <p:extLst>
      <p:ext uri="{BB962C8B-B14F-4D97-AF65-F5344CB8AC3E}">
        <p14:creationId xmlns:p14="http://schemas.microsoft.com/office/powerpoint/2010/main" val="308247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62D5-D2E4-42EE-8320-28F0AEFF9A5F}"/>
              </a:ext>
            </a:extLst>
          </p:cNvPr>
          <p:cNvSpPr>
            <a:spLocks noGrp="1"/>
          </p:cNvSpPr>
          <p:nvPr>
            <p:ph type="title"/>
          </p:nvPr>
        </p:nvSpPr>
        <p:spPr/>
        <p:txBody>
          <a:bodyPr/>
          <a:lstStyle/>
          <a:p>
            <a:r>
              <a:rPr lang="en-US" dirty="0"/>
              <a:t>Emotions and Motivation</a:t>
            </a:r>
          </a:p>
        </p:txBody>
      </p:sp>
      <p:sp>
        <p:nvSpPr>
          <p:cNvPr id="3" name="Content Placeholder 2">
            <a:extLst>
              <a:ext uri="{FF2B5EF4-FFF2-40B4-BE49-F238E27FC236}">
                <a16:creationId xmlns:a16="http://schemas.microsoft.com/office/drawing/2014/main" id="{BF6837F2-BE4C-443B-A5FF-9107208AA8A8}"/>
              </a:ext>
            </a:extLst>
          </p:cNvPr>
          <p:cNvSpPr>
            <a:spLocks noGrp="1"/>
          </p:cNvSpPr>
          <p:nvPr>
            <p:ph idx="1"/>
          </p:nvPr>
        </p:nvSpPr>
        <p:spPr/>
        <p:txBody>
          <a:bodyPr/>
          <a:lstStyle/>
          <a:p>
            <a:r>
              <a:rPr lang="en-US" dirty="0"/>
              <a:t>Emotions relate to motivation in two ways: </a:t>
            </a:r>
          </a:p>
          <a:p>
            <a:r>
              <a:rPr lang="en-US" dirty="0"/>
              <a:t>1 – Emotions are one type of motivation. Like all other motives, they energize, direct, and sustain behaviour. </a:t>
            </a:r>
          </a:p>
          <a:p>
            <a:pPr lvl="1"/>
            <a:r>
              <a:rPr lang="en-US" dirty="0"/>
              <a:t>Researchers generally agree that emotions function as a type of motive</a:t>
            </a:r>
          </a:p>
          <a:p>
            <a:pPr lvl="1"/>
            <a:r>
              <a:rPr lang="en-US" dirty="0"/>
              <a:t>Some researchers suggest emotions constitute the primary motivational system</a:t>
            </a:r>
          </a:p>
          <a:p>
            <a:r>
              <a:rPr lang="en-US" dirty="0"/>
              <a:t>2 – Emotions serve as an ongoing ‘readout’ system to indicate how well or how poorly personal adaptation is going. </a:t>
            </a:r>
          </a:p>
          <a:p>
            <a:pPr lvl="1"/>
            <a:r>
              <a:rPr lang="en-US" dirty="0"/>
              <a:t>Positive emotions signal that all is well and reflect the involvement and successful satisfaction of our needs and goals</a:t>
            </a:r>
          </a:p>
          <a:p>
            <a:pPr lvl="1"/>
            <a:r>
              <a:rPr lang="en-US" dirty="0"/>
              <a:t>Negative emotions act as a warning signal that all is not well and reflect the neglect and frustrated thwarting of our needs and goals.</a:t>
            </a:r>
          </a:p>
        </p:txBody>
      </p:sp>
    </p:spTree>
    <p:extLst>
      <p:ext uri="{BB962C8B-B14F-4D97-AF65-F5344CB8AC3E}">
        <p14:creationId xmlns:p14="http://schemas.microsoft.com/office/powerpoint/2010/main" val="29292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44CC594A-A820-450F-B363-C19201FCFE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59FAB3DA-E9ED-4574-ABCC-378BC0FF1B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3">
            <a:extLst>
              <a:ext uri="{FF2B5EF4-FFF2-40B4-BE49-F238E27FC236}">
                <a16:creationId xmlns:a16="http://schemas.microsoft.com/office/drawing/2014/main" id="{53B8D6B0-55D6-48DC-86D8-FD95D5F118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9F588EFD-17D7-44AC-BF69-B15B6A9B3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17" y="2375298"/>
            <a:ext cx="6798082" cy="2107403"/>
          </a:xfrm>
          <a:prstGeom prst="rect">
            <a:avLst/>
          </a:prstGeom>
        </p:spPr>
      </p:pic>
      <p:sp>
        <p:nvSpPr>
          <p:cNvPr id="2" name="Title 1">
            <a:extLst>
              <a:ext uri="{FF2B5EF4-FFF2-40B4-BE49-F238E27FC236}">
                <a16:creationId xmlns:a16="http://schemas.microsoft.com/office/drawing/2014/main" id="{132A73C5-71CC-40D4-84AB-A40335469265}"/>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What Causes an Emotion?</a:t>
            </a:r>
          </a:p>
        </p:txBody>
      </p:sp>
      <p:sp>
        <p:nvSpPr>
          <p:cNvPr id="3" name="Content Placeholder 2">
            <a:extLst>
              <a:ext uri="{FF2B5EF4-FFF2-40B4-BE49-F238E27FC236}">
                <a16:creationId xmlns:a16="http://schemas.microsoft.com/office/drawing/2014/main" id="{DD9D2926-7819-4751-AE73-CBDCA28294A7}"/>
              </a:ext>
            </a:extLst>
          </p:cNvPr>
          <p:cNvSpPr>
            <a:spLocks noGrp="1"/>
          </p:cNvSpPr>
          <p:nvPr>
            <p:ph idx="1"/>
          </p:nvPr>
        </p:nvSpPr>
        <p:spPr>
          <a:xfrm>
            <a:off x="492371" y="2653800"/>
            <a:ext cx="3084844" cy="3335519"/>
          </a:xfrm>
        </p:spPr>
        <p:txBody>
          <a:bodyPr>
            <a:normAutofit/>
          </a:bodyPr>
          <a:lstStyle/>
          <a:p>
            <a:r>
              <a:rPr lang="en-US" sz="1500" dirty="0">
                <a:solidFill>
                  <a:srgbClr val="FFFFFF"/>
                </a:solidFill>
              </a:rPr>
              <a:t>When we encounter a significant life event, an emotion arises. </a:t>
            </a:r>
          </a:p>
          <a:p>
            <a:r>
              <a:rPr lang="en-US" sz="1500" dirty="0">
                <a:solidFill>
                  <a:srgbClr val="FFFFFF"/>
                </a:solidFill>
              </a:rPr>
              <a:t>Two systems: Cognitive vs Biological</a:t>
            </a:r>
          </a:p>
          <a:p>
            <a:endParaRPr lang="en-US" sz="1500" dirty="0">
              <a:solidFill>
                <a:srgbClr val="FFFFFF"/>
              </a:solidFill>
            </a:endParaRPr>
          </a:p>
        </p:txBody>
      </p:sp>
    </p:spTree>
    <p:extLst>
      <p:ext uri="{BB962C8B-B14F-4D97-AF65-F5344CB8AC3E}">
        <p14:creationId xmlns:p14="http://schemas.microsoft.com/office/powerpoint/2010/main" val="164698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D91DD17-237F-4811-BC0E-128EB1BD7C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E42378B-2E28-4810-8421-7A473A40E3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C9AC0290-4702-4519-B0F4-C2A4688099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31AA3FF5-0D62-4E78-9D7B-FE48A4B65A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985" y="75507"/>
            <a:ext cx="8035100" cy="4399215"/>
          </a:xfrm>
          <a:prstGeom prst="rect">
            <a:avLst/>
          </a:prstGeom>
        </p:spPr>
      </p:pic>
      <p:sp>
        <p:nvSpPr>
          <p:cNvPr id="2" name="Title 1">
            <a:extLst>
              <a:ext uri="{FF2B5EF4-FFF2-40B4-BE49-F238E27FC236}">
                <a16:creationId xmlns:a16="http://schemas.microsoft.com/office/drawing/2014/main" id="{EE9F1F5B-4278-4177-9A49-1B4C5EBA0E46}"/>
              </a:ext>
            </a:extLst>
          </p:cNvPr>
          <p:cNvSpPr>
            <a:spLocks noGrp="1"/>
          </p:cNvSpPr>
          <p:nvPr>
            <p:ph type="title"/>
          </p:nvPr>
        </p:nvSpPr>
        <p:spPr>
          <a:xfrm>
            <a:off x="633999" y="4550229"/>
            <a:ext cx="10909073" cy="1057655"/>
          </a:xfrm>
        </p:spPr>
        <p:txBody>
          <a:bodyPr vert="horz" lIns="91440" tIns="45720" rIns="91440" bIns="45720" rtlCol="0" anchor="b">
            <a:normAutofit fontScale="90000"/>
          </a:bodyPr>
          <a:lstStyle/>
          <a:p>
            <a:r>
              <a:rPr lang="en-US" sz="4200" dirty="0">
                <a:solidFill>
                  <a:schemeClr val="tx1">
                    <a:lumMod val="85000"/>
                    <a:lumOff val="15000"/>
                  </a:schemeClr>
                </a:solidFill>
              </a:rPr>
              <a:t>What Causes an Emotion? Two Interactive Systems View</a:t>
            </a:r>
          </a:p>
        </p:txBody>
      </p:sp>
    </p:spTree>
    <p:extLst>
      <p:ext uri="{BB962C8B-B14F-4D97-AF65-F5344CB8AC3E}">
        <p14:creationId xmlns:p14="http://schemas.microsoft.com/office/powerpoint/2010/main" val="1941888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4CC594A-A820-450F-B363-C19201FCFE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FAB3DA-E9ED-4574-ABCC-378BC0FF1B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3B8D6B0-55D6-48DC-86D8-FD95D5F118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87140491-45C8-4416-A9AC-62E2FBB6B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17" y="1326782"/>
            <a:ext cx="6798082" cy="4204436"/>
          </a:xfrm>
          <a:prstGeom prst="rect">
            <a:avLst/>
          </a:prstGeom>
        </p:spPr>
      </p:pic>
      <p:sp>
        <p:nvSpPr>
          <p:cNvPr id="2" name="Title 1">
            <a:extLst>
              <a:ext uri="{FF2B5EF4-FFF2-40B4-BE49-F238E27FC236}">
                <a16:creationId xmlns:a16="http://schemas.microsoft.com/office/drawing/2014/main" id="{5376BFE2-B76C-493D-A05D-91ED31325DF0}"/>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What Causes an Emotion? Feedback Loop</a:t>
            </a:r>
          </a:p>
        </p:txBody>
      </p:sp>
      <p:sp>
        <p:nvSpPr>
          <p:cNvPr id="3" name="Content Placeholder 2">
            <a:extLst>
              <a:ext uri="{FF2B5EF4-FFF2-40B4-BE49-F238E27FC236}">
                <a16:creationId xmlns:a16="http://schemas.microsoft.com/office/drawing/2014/main" id="{BDD02748-DC15-4018-8DA0-F273FA23ECE0}"/>
              </a:ext>
            </a:extLst>
          </p:cNvPr>
          <p:cNvSpPr>
            <a:spLocks noGrp="1"/>
          </p:cNvSpPr>
          <p:nvPr>
            <p:ph idx="1"/>
          </p:nvPr>
        </p:nvSpPr>
        <p:spPr>
          <a:xfrm>
            <a:off x="492371" y="2653800"/>
            <a:ext cx="3084844" cy="3335519"/>
          </a:xfrm>
        </p:spPr>
        <p:txBody>
          <a:bodyPr>
            <a:normAutofit/>
          </a:bodyPr>
          <a:lstStyle/>
          <a:p>
            <a:r>
              <a:rPr lang="en-US" sz="1500">
                <a:solidFill>
                  <a:srgbClr val="FFFFFF"/>
                </a:solidFill>
              </a:rPr>
              <a:t>Emotion is a process, a chain of events that aggregate into a complex feedback system. To influence emotion, one can intervene at any point in the feedback loop. </a:t>
            </a:r>
          </a:p>
        </p:txBody>
      </p:sp>
    </p:spTree>
    <p:extLst>
      <p:ext uri="{BB962C8B-B14F-4D97-AF65-F5344CB8AC3E}">
        <p14:creationId xmlns:p14="http://schemas.microsoft.com/office/powerpoint/2010/main" val="2250279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461EF-0279-4144-9F57-FF1543D41278}"/>
              </a:ext>
            </a:extLst>
          </p:cNvPr>
          <p:cNvSpPr>
            <a:spLocks noGrp="1"/>
          </p:cNvSpPr>
          <p:nvPr>
            <p:ph type="title"/>
          </p:nvPr>
        </p:nvSpPr>
        <p:spPr/>
        <p:txBody>
          <a:bodyPr/>
          <a:lstStyle/>
          <a:p>
            <a:r>
              <a:rPr lang="en-US" dirty="0"/>
              <a:t>Emotions Begin and End</a:t>
            </a:r>
          </a:p>
        </p:txBody>
      </p:sp>
      <p:sp>
        <p:nvSpPr>
          <p:cNvPr id="3" name="Content Placeholder 2">
            <a:extLst>
              <a:ext uri="{FF2B5EF4-FFF2-40B4-BE49-F238E27FC236}">
                <a16:creationId xmlns:a16="http://schemas.microsoft.com/office/drawing/2014/main" id="{CAA10402-7EFB-4409-BAFA-71FE17CC1435}"/>
              </a:ext>
            </a:extLst>
          </p:cNvPr>
          <p:cNvSpPr>
            <a:spLocks noGrp="1"/>
          </p:cNvSpPr>
          <p:nvPr>
            <p:ph idx="1"/>
          </p:nvPr>
        </p:nvSpPr>
        <p:spPr/>
        <p:txBody>
          <a:bodyPr/>
          <a:lstStyle/>
          <a:p>
            <a:r>
              <a:rPr lang="en-US" dirty="0"/>
              <a:t>Emotions arise as reactions to significant life events and to the biological and cognitive processes that these events set in motion. </a:t>
            </a:r>
          </a:p>
          <a:p>
            <a:r>
              <a:rPr lang="en-US" dirty="0"/>
              <a:t>Emotions end for two reasons:</a:t>
            </a:r>
          </a:p>
          <a:p>
            <a:r>
              <a:rPr lang="en-US" dirty="0"/>
              <a:t>1 – Emotions end upon the removal of the significant life event. </a:t>
            </a:r>
          </a:p>
          <a:p>
            <a:r>
              <a:rPr lang="en-US" dirty="0"/>
              <a:t>2 – Emotions generate coping behaviours, and these coping behaviours are often successful in managing and altering the significant life event. </a:t>
            </a:r>
          </a:p>
        </p:txBody>
      </p:sp>
    </p:spTree>
    <p:extLst>
      <p:ext uri="{BB962C8B-B14F-4D97-AF65-F5344CB8AC3E}">
        <p14:creationId xmlns:p14="http://schemas.microsoft.com/office/powerpoint/2010/main" val="80759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C594A-A820-450F-B363-C19201FCFE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FAB3DA-E9ED-4574-ABCC-378BC0FF1B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3B8D6B0-55D6-48DC-86D8-FD95D5F118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0E1C2B40-B79B-47AE-B585-CAA19C340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17" y="1771967"/>
            <a:ext cx="6798082" cy="3314065"/>
          </a:xfrm>
          <a:prstGeom prst="rect">
            <a:avLst/>
          </a:prstGeom>
        </p:spPr>
      </p:pic>
      <p:sp>
        <p:nvSpPr>
          <p:cNvPr id="2" name="Title 1">
            <a:extLst>
              <a:ext uri="{FF2B5EF4-FFF2-40B4-BE49-F238E27FC236}">
                <a16:creationId xmlns:a16="http://schemas.microsoft.com/office/drawing/2014/main" id="{FF6A16EE-A50C-44EB-8FE4-3D9D0901687B}"/>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How Many Emotions Are There? </a:t>
            </a:r>
          </a:p>
        </p:txBody>
      </p:sp>
      <p:sp>
        <p:nvSpPr>
          <p:cNvPr id="3" name="Content Placeholder 2">
            <a:extLst>
              <a:ext uri="{FF2B5EF4-FFF2-40B4-BE49-F238E27FC236}">
                <a16:creationId xmlns:a16="http://schemas.microsoft.com/office/drawing/2014/main" id="{94AE9BCE-C602-4BBB-8E3D-D2F30623614F}"/>
              </a:ext>
            </a:extLst>
          </p:cNvPr>
          <p:cNvSpPr>
            <a:spLocks noGrp="1"/>
          </p:cNvSpPr>
          <p:nvPr>
            <p:ph idx="1"/>
          </p:nvPr>
        </p:nvSpPr>
        <p:spPr>
          <a:xfrm>
            <a:off x="492371" y="2653800"/>
            <a:ext cx="3084844" cy="3335519"/>
          </a:xfrm>
        </p:spPr>
        <p:txBody>
          <a:bodyPr>
            <a:normAutofit/>
          </a:bodyPr>
          <a:lstStyle/>
          <a:p>
            <a:r>
              <a:rPr lang="en-US" sz="1500">
                <a:solidFill>
                  <a:srgbClr val="FFFFFF"/>
                </a:solidFill>
              </a:rPr>
              <a:t>Biological perspective:</a:t>
            </a:r>
          </a:p>
          <a:p>
            <a:pPr lvl="1"/>
            <a:r>
              <a:rPr lang="en-US" sz="1500">
                <a:solidFill>
                  <a:srgbClr val="FFFFFF"/>
                </a:solidFill>
              </a:rPr>
              <a:t>Lower limit of two</a:t>
            </a:r>
          </a:p>
          <a:p>
            <a:pPr lvl="1"/>
            <a:r>
              <a:rPr lang="en-US" sz="1500">
                <a:solidFill>
                  <a:srgbClr val="FFFFFF"/>
                </a:solidFill>
              </a:rPr>
              <a:t>Upper limit of eight</a:t>
            </a:r>
          </a:p>
          <a:p>
            <a:pPr marL="201168" lvl="1" indent="0">
              <a:buNone/>
            </a:pPr>
            <a:r>
              <a:rPr lang="en-US" sz="1500" i="1">
                <a:solidFill>
                  <a:srgbClr val="FFFFFF"/>
                </a:solidFill>
              </a:rPr>
              <a:t>Each proposal is based on a different emphasis</a:t>
            </a:r>
          </a:p>
        </p:txBody>
      </p:sp>
    </p:spTree>
    <p:extLst>
      <p:ext uri="{BB962C8B-B14F-4D97-AF65-F5344CB8AC3E}">
        <p14:creationId xmlns:p14="http://schemas.microsoft.com/office/powerpoint/2010/main" val="2754528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4242-55CB-4840-9782-8FAF759086C6}"/>
              </a:ext>
            </a:extLst>
          </p:cNvPr>
          <p:cNvSpPr>
            <a:spLocks noGrp="1"/>
          </p:cNvSpPr>
          <p:nvPr>
            <p:ph type="title"/>
          </p:nvPr>
        </p:nvSpPr>
        <p:spPr/>
        <p:txBody>
          <a:bodyPr/>
          <a:lstStyle/>
          <a:p>
            <a:r>
              <a:rPr lang="en-US" dirty="0"/>
              <a:t>How Many Emotions Are There? Biological Perspective</a:t>
            </a:r>
          </a:p>
        </p:txBody>
      </p:sp>
      <p:sp>
        <p:nvSpPr>
          <p:cNvPr id="3" name="Content Placeholder 2">
            <a:extLst>
              <a:ext uri="{FF2B5EF4-FFF2-40B4-BE49-F238E27FC236}">
                <a16:creationId xmlns:a16="http://schemas.microsoft.com/office/drawing/2014/main" id="{4A982141-4C3B-4208-BD91-06D41715209F}"/>
              </a:ext>
            </a:extLst>
          </p:cNvPr>
          <p:cNvSpPr>
            <a:spLocks noGrp="1"/>
          </p:cNvSpPr>
          <p:nvPr>
            <p:ph idx="1"/>
          </p:nvPr>
        </p:nvSpPr>
        <p:spPr/>
        <p:txBody>
          <a:bodyPr>
            <a:normAutofit lnSpcReduction="10000"/>
          </a:bodyPr>
          <a:lstStyle/>
          <a:p>
            <a:r>
              <a:rPr lang="en-US" dirty="0"/>
              <a:t>Solomon – Two hedonic, unconscious brain systems that exist such that any pleasurable experience is automatically and reflexively opposed by a counter-aversion experience, just as any aversive experience is automatically and reflexively opposed by a counter-pleasurable process. </a:t>
            </a:r>
          </a:p>
          <a:p>
            <a:r>
              <a:rPr lang="en-US" dirty="0"/>
              <a:t>Gray – proposes three basic emotions based on the number of separate brain circuits he identified on an anatomical basis: </a:t>
            </a:r>
            <a:r>
              <a:rPr lang="en-US" b="1" dirty="0"/>
              <a:t>behavioural approach system (joy), fight-or-flight (anger/fear), behavioural inhibition system (anxiety).</a:t>
            </a:r>
          </a:p>
          <a:p>
            <a:r>
              <a:rPr lang="en-US" dirty="0"/>
              <a:t>Stein &amp; </a:t>
            </a:r>
            <a:r>
              <a:rPr lang="en-US" dirty="0" err="1"/>
              <a:t>Trabasso</a:t>
            </a:r>
            <a:r>
              <a:rPr lang="en-US" dirty="0"/>
              <a:t> – Four emotions that reflect reactions to life’s essential pursuits: </a:t>
            </a:r>
            <a:r>
              <a:rPr lang="en-US" b="1" dirty="0"/>
              <a:t>attainment (happiness), loss (sadness), obstruction (anger), and uncertainty (fear). </a:t>
            </a:r>
          </a:p>
          <a:p>
            <a:r>
              <a:rPr lang="en-US" dirty="0" err="1"/>
              <a:t>Vytal</a:t>
            </a:r>
            <a:r>
              <a:rPr lang="en-US" dirty="0"/>
              <a:t> &amp; Hamann – Five emotions that produce distinct patterns of brain activity according to an analysis of 100 different studies: </a:t>
            </a:r>
            <a:r>
              <a:rPr lang="en-US" b="1" dirty="0"/>
              <a:t>happiness, fear, sadness, anger, and disgust. </a:t>
            </a:r>
          </a:p>
          <a:p>
            <a:r>
              <a:rPr lang="en-US" dirty="0"/>
              <a:t>Tomkins – Six emotions based on six distinct patterns of neural firing: </a:t>
            </a:r>
            <a:r>
              <a:rPr lang="en-US" b="1" dirty="0"/>
              <a:t>interest, fear, surprise, anger, distress, and joy.</a:t>
            </a:r>
          </a:p>
          <a:p>
            <a:endParaRPr lang="en-US" b="1" dirty="0"/>
          </a:p>
        </p:txBody>
      </p:sp>
    </p:spTree>
    <p:extLst>
      <p:ext uri="{BB962C8B-B14F-4D97-AF65-F5344CB8AC3E}">
        <p14:creationId xmlns:p14="http://schemas.microsoft.com/office/powerpoint/2010/main" val="1649368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E26D-42EA-4E70-B9DD-88655E7FC664}"/>
              </a:ext>
            </a:extLst>
          </p:cNvPr>
          <p:cNvSpPr>
            <a:spLocks noGrp="1"/>
          </p:cNvSpPr>
          <p:nvPr>
            <p:ph type="title"/>
          </p:nvPr>
        </p:nvSpPr>
        <p:spPr/>
        <p:txBody>
          <a:bodyPr/>
          <a:lstStyle/>
          <a:p>
            <a:r>
              <a:rPr lang="en-US" dirty="0"/>
              <a:t>How Many Emotions Are There? Biological Perspective</a:t>
            </a:r>
          </a:p>
        </p:txBody>
      </p:sp>
      <p:sp>
        <p:nvSpPr>
          <p:cNvPr id="3" name="Content Placeholder 2">
            <a:extLst>
              <a:ext uri="{FF2B5EF4-FFF2-40B4-BE49-F238E27FC236}">
                <a16:creationId xmlns:a16="http://schemas.microsoft.com/office/drawing/2014/main" id="{79B95F49-F691-45C9-A946-1F4FBBCC8FB3}"/>
              </a:ext>
            </a:extLst>
          </p:cNvPr>
          <p:cNvSpPr>
            <a:spLocks noGrp="1"/>
          </p:cNvSpPr>
          <p:nvPr>
            <p:ph idx="1"/>
          </p:nvPr>
        </p:nvSpPr>
        <p:spPr/>
        <p:txBody>
          <a:bodyPr>
            <a:normAutofit fontScale="85000" lnSpcReduction="20000"/>
          </a:bodyPr>
          <a:lstStyle/>
          <a:p>
            <a:r>
              <a:rPr lang="en-US" dirty="0"/>
              <a:t>Levenson – Six basic emotions that are hard-wired and functional – they provide a general solution to a particular survival-relevant problem: </a:t>
            </a:r>
            <a:r>
              <a:rPr lang="en-US" b="1" dirty="0"/>
              <a:t>enjoyment, anger, disgust, fear, surprise, and sadness. </a:t>
            </a:r>
          </a:p>
          <a:p>
            <a:r>
              <a:rPr lang="en-US" dirty="0"/>
              <a:t>Izard – Seven discrete emotions displayed by infants: </a:t>
            </a:r>
            <a:r>
              <a:rPr lang="en-US" b="1" dirty="0"/>
              <a:t>interest, joy, sadness, anger, disgust, surprise, and fear.  </a:t>
            </a:r>
          </a:p>
          <a:p>
            <a:r>
              <a:rPr lang="en-US" dirty="0" err="1"/>
              <a:t>Panksepp</a:t>
            </a:r>
            <a:r>
              <a:rPr lang="en-US" dirty="0"/>
              <a:t> – Seven emotions based on findings of seven separate neuroanatomical, emotion generating pathways in the subcortical brain: </a:t>
            </a:r>
            <a:r>
              <a:rPr lang="en-US" b="1" dirty="0"/>
              <a:t>seeking, fear, anger/rage, lust, care, sadness/grief, and play. </a:t>
            </a:r>
          </a:p>
          <a:p>
            <a:r>
              <a:rPr lang="en-US" dirty="0"/>
              <a:t>Ekman – Seven basic emotions that correspond with universal facial expressions: </a:t>
            </a:r>
            <a:r>
              <a:rPr lang="en-US" b="1" dirty="0"/>
              <a:t>fear, anger, sadness, surprise, disgust, happiness, and contempt. </a:t>
            </a:r>
          </a:p>
          <a:p>
            <a:r>
              <a:rPr lang="en-US" dirty="0" err="1"/>
              <a:t>Plutchik</a:t>
            </a:r>
            <a:r>
              <a:rPr lang="en-US" dirty="0"/>
              <a:t> – Eight emotions that corresponds to an emotion-behaviour syndrome common to all living organisms: </a:t>
            </a:r>
            <a:r>
              <a:rPr lang="en-US" b="1" dirty="0"/>
              <a:t>anger, disgust, sadness, surprise, fear, acceptance, joy, and anticipation. </a:t>
            </a:r>
          </a:p>
          <a:p>
            <a:endParaRPr lang="en-US" b="1" dirty="0"/>
          </a:p>
          <a:p>
            <a:r>
              <a:rPr lang="en-US" b="1" dirty="0"/>
              <a:t>All these 10 biological research traditions agree that:</a:t>
            </a:r>
          </a:p>
          <a:p>
            <a:pPr lvl="1"/>
            <a:r>
              <a:rPr lang="en-US" b="1" dirty="0"/>
              <a:t>A small number of basic emotions exist </a:t>
            </a:r>
          </a:p>
          <a:p>
            <a:pPr lvl="1"/>
            <a:r>
              <a:rPr lang="en-US" b="1" dirty="0"/>
              <a:t>Basic emotions are universal to all human beings (and animals) </a:t>
            </a:r>
          </a:p>
          <a:p>
            <a:pPr lvl="1"/>
            <a:r>
              <a:rPr lang="en-US" b="1" dirty="0"/>
              <a:t>Basic emotions are products of biology and evolution</a:t>
            </a:r>
          </a:p>
        </p:txBody>
      </p:sp>
    </p:spTree>
    <p:extLst>
      <p:ext uri="{BB962C8B-B14F-4D97-AF65-F5344CB8AC3E}">
        <p14:creationId xmlns:p14="http://schemas.microsoft.com/office/powerpoint/2010/main" val="261613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1560-8E0B-49CE-A6E2-179BAACA7F5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C66FD8D3-F643-4F3D-8148-D655894DAD7D}"/>
              </a:ext>
            </a:extLst>
          </p:cNvPr>
          <p:cNvSpPr>
            <a:spLocks noGrp="1"/>
          </p:cNvSpPr>
          <p:nvPr>
            <p:ph idx="1"/>
          </p:nvPr>
        </p:nvSpPr>
        <p:spPr/>
        <p:txBody>
          <a:bodyPr/>
          <a:lstStyle/>
          <a:p>
            <a:r>
              <a:rPr lang="en-US" dirty="0"/>
              <a:t>When was the last time you had to regulate your emotions? Please describe the emotion via the Four Components of Emotion Model. What strategies did you use to regulate your emotion? </a:t>
            </a:r>
          </a:p>
          <a:p>
            <a:endParaRPr lang="en-US" dirty="0"/>
          </a:p>
        </p:txBody>
      </p:sp>
    </p:spTree>
    <p:extLst>
      <p:ext uri="{BB962C8B-B14F-4D97-AF65-F5344CB8AC3E}">
        <p14:creationId xmlns:p14="http://schemas.microsoft.com/office/powerpoint/2010/main" val="2652691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6416-2637-4FF5-8051-FC1CFE9366F8}"/>
              </a:ext>
            </a:extLst>
          </p:cNvPr>
          <p:cNvSpPr>
            <a:spLocks noGrp="1"/>
          </p:cNvSpPr>
          <p:nvPr>
            <p:ph type="title"/>
          </p:nvPr>
        </p:nvSpPr>
        <p:spPr/>
        <p:txBody>
          <a:bodyPr/>
          <a:lstStyle/>
          <a:p>
            <a:r>
              <a:rPr lang="en-US" dirty="0"/>
              <a:t>How Many Emotions Are There? Cognitive Perspective</a:t>
            </a:r>
          </a:p>
        </p:txBody>
      </p:sp>
      <p:sp>
        <p:nvSpPr>
          <p:cNvPr id="3" name="Content Placeholder 2">
            <a:extLst>
              <a:ext uri="{FF2B5EF4-FFF2-40B4-BE49-F238E27FC236}">
                <a16:creationId xmlns:a16="http://schemas.microsoft.com/office/drawing/2014/main" id="{6E5BA8A4-EA25-4D94-A22B-488EDB5AAF98}"/>
              </a:ext>
            </a:extLst>
          </p:cNvPr>
          <p:cNvSpPr>
            <a:spLocks noGrp="1"/>
          </p:cNvSpPr>
          <p:nvPr>
            <p:ph idx="1"/>
          </p:nvPr>
        </p:nvSpPr>
        <p:spPr/>
        <p:txBody>
          <a:bodyPr/>
          <a:lstStyle/>
          <a:p>
            <a:r>
              <a:rPr lang="en-US" dirty="0"/>
              <a:t>Cognitive perspective:</a:t>
            </a:r>
          </a:p>
          <a:p>
            <a:pPr lvl="1"/>
            <a:r>
              <a:rPr lang="en-US" dirty="0"/>
              <a:t>There are more that that proposed by biological theories</a:t>
            </a:r>
          </a:p>
          <a:p>
            <a:pPr lvl="1"/>
            <a:r>
              <a:rPr lang="en-US" dirty="0"/>
              <a:t>Several emotions can arise from the same biological reaction</a:t>
            </a:r>
          </a:p>
          <a:p>
            <a:pPr lvl="2"/>
            <a:r>
              <a:rPr lang="en-US" dirty="0"/>
              <a:t>i.e. high blood pressure &amp; appraisal for injustice = anger; high blood pressure &amp; appraisal that one’s relationship is in peril = jealousy </a:t>
            </a:r>
          </a:p>
          <a:p>
            <a:pPr lvl="1"/>
            <a:r>
              <a:rPr lang="en-US" dirty="0"/>
              <a:t>Cognitive activity is a prerequisite to emotion and, because of this, there is an almost limitless number of emotions.</a:t>
            </a:r>
          </a:p>
          <a:p>
            <a:pPr lvl="2"/>
            <a:r>
              <a:rPr lang="en-US" dirty="0"/>
              <a:t>Emotions arise in response to the meaning structures of given situations; different emotions arise in response to different meaning structures</a:t>
            </a:r>
          </a:p>
        </p:txBody>
      </p:sp>
    </p:spTree>
    <p:extLst>
      <p:ext uri="{BB962C8B-B14F-4D97-AF65-F5344CB8AC3E}">
        <p14:creationId xmlns:p14="http://schemas.microsoft.com/office/powerpoint/2010/main" val="130091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2569-35EF-497C-9C0D-36C3A8673D77}"/>
              </a:ext>
            </a:extLst>
          </p:cNvPr>
          <p:cNvSpPr>
            <a:spLocks noGrp="1"/>
          </p:cNvSpPr>
          <p:nvPr>
            <p:ph type="title"/>
          </p:nvPr>
        </p:nvSpPr>
        <p:spPr/>
        <p:txBody>
          <a:bodyPr/>
          <a:lstStyle/>
          <a:p>
            <a:r>
              <a:rPr lang="en-US" dirty="0"/>
              <a:t>Reconciliation of the Numbers Issue</a:t>
            </a:r>
          </a:p>
        </p:txBody>
      </p:sp>
      <p:sp>
        <p:nvSpPr>
          <p:cNvPr id="3" name="Content Placeholder 2">
            <a:extLst>
              <a:ext uri="{FF2B5EF4-FFF2-40B4-BE49-F238E27FC236}">
                <a16:creationId xmlns:a16="http://schemas.microsoft.com/office/drawing/2014/main" id="{D39BB1D5-30CD-4415-884E-22B5707E4B68}"/>
              </a:ext>
            </a:extLst>
          </p:cNvPr>
          <p:cNvSpPr>
            <a:spLocks noGrp="1"/>
          </p:cNvSpPr>
          <p:nvPr>
            <p:ph idx="1"/>
          </p:nvPr>
        </p:nvSpPr>
        <p:spPr/>
        <p:txBody>
          <a:bodyPr/>
          <a:lstStyle/>
          <a:p>
            <a:r>
              <a:rPr lang="en-US" dirty="0"/>
              <a:t>Two ways to reconcile the debate between cognitive and biology researchers regarding the number of emotions. </a:t>
            </a:r>
          </a:p>
          <a:p>
            <a:r>
              <a:rPr lang="en-US" dirty="0"/>
              <a:t>1 – Basic emotion is not a single emotion but a family of related emotions</a:t>
            </a:r>
          </a:p>
          <a:p>
            <a:r>
              <a:rPr lang="en-US" dirty="0"/>
              <a:t>2 – Distinguish first-order emotions and second-order emotions</a:t>
            </a:r>
          </a:p>
        </p:txBody>
      </p:sp>
    </p:spTree>
    <p:extLst>
      <p:ext uri="{BB962C8B-B14F-4D97-AF65-F5344CB8AC3E}">
        <p14:creationId xmlns:p14="http://schemas.microsoft.com/office/powerpoint/2010/main" val="3414186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F065-39A8-487B-ACB9-9544A56C6B53}"/>
              </a:ext>
            </a:extLst>
          </p:cNvPr>
          <p:cNvSpPr>
            <a:spLocks noGrp="1"/>
          </p:cNvSpPr>
          <p:nvPr>
            <p:ph type="title"/>
          </p:nvPr>
        </p:nvSpPr>
        <p:spPr/>
        <p:txBody>
          <a:bodyPr/>
          <a:lstStyle/>
          <a:p>
            <a:r>
              <a:rPr lang="en-US" dirty="0"/>
              <a:t>Emotion Families</a:t>
            </a:r>
          </a:p>
        </p:txBody>
      </p:sp>
      <p:sp>
        <p:nvSpPr>
          <p:cNvPr id="3" name="Content Placeholder 2">
            <a:extLst>
              <a:ext uri="{FF2B5EF4-FFF2-40B4-BE49-F238E27FC236}">
                <a16:creationId xmlns:a16="http://schemas.microsoft.com/office/drawing/2014/main" id="{36D31EC9-351A-492A-8B96-D33AF30D25C7}"/>
              </a:ext>
            </a:extLst>
          </p:cNvPr>
          <p:cNvSpPr>
            <a:spLocks noGrp="1"/>
          </p:cNvSpPr>
          <p:nvPr>
            <p:ph idx="1"/>
          </p:nvPr>
        </p:nvSpPr>
        <p:spPr/>
        <p:txBody>
          <a:bodyPr>
            <a:normAutofit fontScale="77500" lnSpcReduction="20000"/>
          </a:bodyPr>
          <a:lstStyle/>
          <a:p>
            <a:r>
              <a:rPr lang="en-US" dirty="0"/>
              <a:t>Each basic emotion is not a single emotion but a family of emotions.</a:t>
            </a:r>
          </a:p>
          <a:p>
            <a:pPr lvl="1"/>
            <a:r>
              <a:rPr lang="en-US" dirty="0"/>
              <a:t>Anger – ‘destroys obstacle’ family (hostility, rage, fury, annoyance, resentment, envy, outrage…)</a:t>
            </a:r>
          </a:p>
          <a:p>
            <a:pPr lvl="1"/>
            <a:r>
              <a:rPr lang="en-US" dirty="0"/>
              <a:t>Joy – ‘making progress on a goal’ family (satisfaction, relief, enthusiasm, contentment, pride…)</a:t>
            </a:r>
          </a:p>
          <a:p>
            <a:r>
              <a:rPr lang="en-US" dirty="0"/>
              <a:t>Emotions can be conceived at a general level or situation-specific level</a:t>
            </a:r>
          </a:p>
          <a:p>
            <a:r>
              <a:rPr lang="en-US" dirty="0"/>
              <a:t>Ekman et al. suggest that all basic emotions feature: </a:t>
            </a:r>
          </a:p>
          <a:p>
            <a:r>
              <a:rPr lang="en-US" dirty="0"/>
              <a:t>1 – Distinct facial expression </a:t>
            </a:r>
            <a:br>
              <a:rPr lang="en-US" dirty="0"/>
            </a:br>
            <a:r>
              <a:rPr lang="en-US" dirty="0"/>
              <a:t>2 – Distinct pattern of physiology </a:t>
            </a:r>
            <a:br>
              <a:rPr lang="en-US" dirty="0"/>
            </a:br>
            <a:r>
              <a:rPr lang="en-US" dirty="0"/>
              <a:t>3 – Automatic (unlearned) appraisal </a:t>
            </a:r>
            <a:br>
              <a:rPr lang="en-US" dirty="0"/>
            </a:br>
            <a:r>
              <a:rPr lang="en-US" dirty="0"/>
              <a:t>4 – Distinct antecedent cause </a:t>
            </a:r>
            <a:br>
              <a:rPr lang="en-US" dirty="0"/>
            </a:br>
            <a:r>
              <a:rPr lang="en-US" dirty="0"/>
              <a:t>5 – Inescapable (inevitable) activation </a:t>
            </a:r>
            <a:br>
              <a:rPr lang="en-US" dirty="0"/>
            </a:br>
            <a:r>
              <a:rPr lang="en-US" dirty="0"/>
              <a:t>6 – Presence in other primates </a:t>
            </a:r>
            <a:br>
              <a:rPr lang="en-US" dirty="0"/>
            </a:br>
            <a:r>
              <a:rPr lang="en-US" dirty="0"/>
              <a:t>7 – Rapid onset </a:t>
            </a:r>
            <a:br>
              <a:rPr lang="en-US" dirty="0"/>
            </a:br>
            <a:r>
              <a:rPr lang="en-US" dirty="0"/>
              <a:t>8 – Brief duration </a:t>
            </a:r>
            <a:br>
              <a:rPr lang="en-US" dirty="0"/>
            </a:br>
            <a:r>
              <a:rPr lang="en-US" dirty="0"/>
              <a:t>9 – Distinct subjective experience (feeling state)</a:t>
            </a:r>
            <a:br>
              <a:rPr lang="en-US" dirty="0"/>
            </a:br>
            <a:r>
              <a:rPr lang="en-US" dirty="0"/>
              <a:t>10 – Distinct cognition (thoughts, images, memories)</a:t>
            </a:r>
          </a:p>
          <a:p>
            <a:r>
              <a:rPr lang="en-US" dirty="0"/>
              <a:t>Basic emotions that meet all the criteria above serve as the foundational starting point for the development of an emotion family: </a:t>
            </a:r>
            <a:r>
              <a:rPr lang="en-US" b="1" dirty="0"/>
              <a:t>anger, fear, surprise, sadness, disgust, happiness, and contempt. </a:t>
            </a:r>
            <a:r>
              <a:rPr lang="en-US" dirty="0"/>
              <a:t>Almost basic emotions are </a:t>
            </a:r>
            <a:r>
              <a:rPr lang="en-US" b="1" dirty="0"/>
              <a:t>guilt, shame, embarrassment, interest, love, and hate. </a:t>
            </a:r>
          </a:p>
          <a:p>
            <a:endParaRPr lang="en-US" dirty="0"/>
          </a:p>
        </p:txBody>
      </p:sp>
    </p:spTree>
    <p:extLst>
      <p:ext uri="{BB962C8B-B14F-4D97-AF65-F5344CB8AC3E}">
        <p14:creationId xmlns:p14="http://schemas.microsoft.com/office/powerpoint/2010/main" val="905081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F065-39A8-487B-ACB9-9544A56C6B53}"/>
              </a:ext>
            </a:extLst>
          </p:cNvPr>
          <p:cNvSpPr>
            <a:spLocks noGrp="1"/>
          </p:cNvSpPr>
          <p:nvPr>
            <p:ph type="title"/>
          </p:nvPr>
        </p:nvSpPr>
        <p:spPr/>
        <p:txBody>
          <a:bodyPr/>
          <a:lstStyle/>
          <a:p>
            <a:r>
              <a:rPr lang="en-US" dirty="0"/>
              <a:t>Emotion Families</a:t>
            </a:r>
          </a:p>
        </p:txBody>
      </p:sp>
      <p:sp>
        <p:nvSpPr>
          <p:cNvPr id="3" name="Content Placeholder 2">
            <a:extLst>
              <a:ext uri="{FF2B5EF4-FFF2-40B4-BE49-F238E27FC236}">
                <a16:creationId xmlns:a16="http://schemas.microsoft.com/office/drawing/2014/main" id="{36D31EC9-351A-492A-8B96-D33AF30D25C7}"/>
              </a:ext>
            </a:extLst>
          </p:cNvPr>
          <p:cNvSpPr>
            <a:spLocks noGrp="1"/>
          </p:cNvSpPr>
          <p:nvPr>
            <p:ph idx="1"/>
          </p:nvPr>
        </p:nvSpPr>
        <p:spPr/>
        <p:txBody>
          <a:bodyPr>
            <a:normAutofit lnSpcReduction="10000"/>
          </a:bodyPr>
          <a:lstStyle/>
          <a:p>
            <a:r>
              <a:rPr lang="en-CA" dirty="0"/>
              <a:t>Explanation for why other emotions are not considered basic emotions: </a:t>
            </a:r>
          </a:p>
          <a:p>
            <a:endParaRPr lang="en-CA" dirty="0"/>
          </a:p>
          <a:p>
            <a:r>
              <a:rPr lang="en-CA" dirty="0"/>
              <a:t>1 – Many emotions are experienced-based derivatives of a basic emotion (e.g., anxiety is a derivative of fear).</a:t>
            </a:r>
            <a:br>
              <a:rPr lang="en-CA" dirty="0"/>
            </a:br>
            <a:r>
              <a:rPr lang="en-CA" dirty="0"/>
              <a:t>2 – Many emotion terms actually better describe moods (e.g., irritation).</a:t>
            </a:r>
            <a:br>
              <a:rPr lang="en-CA" dirty="0"/>
            </a:br>
            <a:r>
              <a:rPr lang="en-CA" dirty="0"/>
              <a:t>3 – Many emotion terms actually better describe attitudes (e.g., hatred).</a:t>
            </a:r>
            <a:br>
              <a:rPr lang="en-CA" dirty="0"/>
            </a:br>
            <a:r>
              <a:rPr lang="en-CA" dirty="0"/>
              <a:t>4 – Many emotion terms actually better describe personality traits (e.g., hostile).</a:t>
            </a:r>
            <a:br>
              <a:rPr lang="en-CA" dirty="0"/>
            </a:br>
            <a:r>
              <a:rPr lang="en-CA" dirty="0"/>
              <a:t>5 – Many emotion terms actually better describe disorders (e.g., depression).</a:t>
            </a:r>
            <a:br>
              <a:rPr lang="en-CA" dirty="0"/>
            </a:br>
            <a:r>
              <a:rPr lang="en-CA" dirty="0"/>
              <a:t>6 – Some emotions are blends of basic emotions (e.g., romantic love blends interest, joy, and the sex drive).</a:t>
            </a:r>
            <a:br>
              <a:rPr lang="en-CA" dirty="0"/>
            </a:br>
            <a:r>
              <a:rPr lang="en-CA" dirty="0"/>
              <a:t>7 – Many emotion terms refer to only one specific aspect of a basic emotion (e.g., what elicits the emotion [homesickness] or to how a person who experiences a basic emotion behaves [aggression]).</a:t>
            </a:r>
          </a:p>
          <a:p>
            <a:endParaRPr lang="en-US" b="1" dirty="0"/>
          </a:p>
          <a:p>
            <a:endParaRPr lang="en-US" dirty="0"/>
          </a:p>
        </p:txBody>
      </p:sp>
    </p:spTree>
    <p:extLst>
      <p:ext uri="{BB962C8B-B14F-4D97-AF65-F5344CB8AC3E}">
        <p14:creationId xmlns:p14="http://schemas.microsoft.com/office/powerpoint/2010/main" val="797026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E7D8-DB1F-4A47-BB40-3B0E980F33D0}"/>
              </a:ext>
            </a:extLst>
          </p:cNvPr>
          <p:cNvSpPr>
            <a:spLocks noGrp="1"/>
          </p:cNvSpPr>
          <p:nvPr>
            <p:ph type="title"/>
          </p:nvPr>
        </p:nvSpPr>
        <p:spPr/>
        <p:txBody>
          <a:bodyPr/>
          <a:lstStyle/>
          <a:p>
            <a:r>
              <a:rPr lang="en-US" dirty="0"/>
              <a:t>Basic Emotions and Emotion Schemas</a:t>
            </a:r>
          </a:p>
        </p:txBody>
      </p:sp>
      <p:sp>
        <p:nvSpPr>
          <p:cNvPr id="3" name="Content Placeholder 2">
            <a:extLst>
              <a:ext uri="{FF2B5EF4-FFF2-40B4-BE49-F238E27FC236}">
                <a16:creationId xmlns:a16="http://schemas.microsoft.com/office/drawing/2014/main" id="{A6658172-0F82-4D4D-8BB2-28599E229F1B}"/>
              </a:ext>
            </a:extLst>
          </p:cNvPr>
          <p:cNvSpPr>
            <a:spLocks noGrp="1"/>
          </p:cNvSpPr>
          <p:nvPr>
            <p:ph idx="1"/>
          </p:nvPr>
        </p:nvSpPr>
        <p:spPr/>
        <p:txBody>
          <a:bodyPr>
            <a:normAutofit lnSpcReduction="10000"/>
          </a:bodyPr>
          <a:lstStyle/>
          <a:p>
            <a:r>
              <a:rPr lang="en-US" dirty="0"/>
              <a:t>Each basic emotion is identified by meeting the following seven criteria according to Izard’s Differential Emotions Theory: </a:t>
            </a:r>
          </a:p>
          <a:p>
            <a:r>
              <a:rPr lang="en-CA" dirty="0"/>
              <a:t>1 – Is present at birth or emerges during infancy.</a:t>
            </a:r>
            <a:br>
              <a:rPr lang="en-CA" dirty="0"/>
            </a:br>
            <a:r>
              <a:rPr lang="en-CA" dirty="0"/>
              <a:t>2 – Requires only simple or minimal cognitive processing for its activation.</a:t>
            </a:r>
            <a:br>
              <a:rPr lang="en-CA" dirty="0"/>
            </a:br>
            <a:r>
              <a:rPr lang="en-CA" dirty="0"/>
              <a:t>3 – Is derived through evolutionary processes.</a:t>
            </a:r>
            <a:br>
              <a:rPr lang="en-CA" dirty="0"/>
            </a:br>
            <a:r>
              <a:rPr lang="en-CA" dirty="0"/>
              <a:t>4 – Features a unique feeling state: its own unique subjective, phenomenological quality.</a:t>
            </a:r>
            <a:br>
              <a:rPr lang="en-CA" dirty="0"/>
            </a:br>
            <a:r>
              <a:rPr lang="en-CA" dirty="0"/>
              <a:t>5 – Features a unique expression: its own unique facial-expressive signal. </a:t>
            </a:r>
            <a:br>
              <a:rPr lang="en-CA" dirty="0"/>
            </a:br>
            <a:r>
              <a:rPr lang="en-CA" dirty="0"/>
              <a:t>6 – Features a unique function: It serves its own unique purpose. </a:t>
            </a:r>
            <a:br>
              <a:rPr lang="en-CA" dirty="0"/>
            </a:br>
            <a:r>
              <a:rPr lang="en-CA" dirty="0"/>
              <a:t>7 – Features a unique motivational force important to survival and well-being.</a:t>
            </a:r>
          </a:p>
          <a:p>
            <a:r>
              <a:rPr lang="en-US" dirty="0"/>
              <a:t>Six basic emotions that fulfill each of the seven postulates are from differential emotions theory are: </a:t>
            </a:r>
            <a:r>
              <a:rPr lang="en-US" b="1" dirty="0"/>
              <a:t>interest, joy, sadness, anger, disgust, and fear. </a:t>
            </a:r>
          </a:p>
          <a:p>
            <a:r>
              <a:rPr lang="en-US" dirty="0"/>
              <a:t>These basic emotions are developmental building blocks for the development of emotion schemas.</a:t>
            </a:r>
          </a:p>
        </p:txBody>
      </p:sp>
    </p:spTree>
    <p:extLst>
      <p:ext uri="{BB962C8B-B14F-4D97-AF65-F5344CB8AC3E}">
        <p14:creationId xmlns:p14="http://schemas.microsoft.com/office/powerpoint/2010/main" val="3408645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A50E-06EF-4945-9A43-F840524C99FF}"/>
              </a:ext>
            </a:extLst>
          </p:cNvPr>
          <p:cNvSpPr>
            <a:spLocks noGrp="1"/>
          </p:cNvSpPr>
          <p:nvPr>
            <p:ph type="title"/>
          </p:nvPr>
        </p:nvSpPr>
        <p:spPr/>
        <p:txBody>
          <a:bodyPr/>
          <a:lstStyle/>
          <a:p>
            <a:r>
              <a:rPr lang="en-US" dirty="0"/>
              <a:t>Emotion Schemas</a:t>
            </a:r>
          </a:p>
        </p:txBody>
      </p:sp>
      <p:sp>
        <p:nvSpPr>
          <p:cNvPr id="3" name="Content Placeholder 2">
            <a:extLst>
              <a:ext uri="{FF2B5EF4-FFF2-40B4-BE49-F238E27FC236}">
                <a16:creationId xmlns:a16="http://schemas.microsoft.com/office/drawing/2014/main" id="{C348047B-5245-4F8E-A2F2-BFF11F5B9747}"/>
              </a:ext>
            </a:extLst>
          </p:cNvPr>
          <p:cNvSpPr>
            <a:spLocks noGrp="1"/>
          </p:cNvSpPr>
          <p:nvPr>
            <p:ph idx="1"/>
          </p:nvPr>
        </p:nvSpPr>
        <p:spPr/>
        <p:txBody>
          <a:bodyPr/>
          <a:lstStyle/>
          <a:p>
            <a:r>
              <a:rPr lang="en-US" dirty="0"/>
              <a:t>Emotion schemas: </a:t>
            </a:r>
          </a:p>
          <a:p>
            <a:pPr lvl="1"/>
            <a:r>
              <a:rPr lang="en-US" dirty="0"/>
              <a:t>Develop out of a dynamic interplay among basic emotions, cognitive appraisals, and higher-order cognition. </a:t>
            </a:r>
          </a:p>
          <a:p>
            <a:pPr lvl="1"/>
            <a:r>
              <a:rPr lang="en-US" dirty="0"/>
              <a:t>After early development, emotion schemas function as the central source of human motivation. </a:t>
            </a:r>
          </a:p>
          <a:p>
            <a:pPr lvl="1"/>
            <a:r>
              <a:rPr lang="en-US" dirty="0"/>
              <a:t>Are developed from experiences, appraisals, memories, past learning experiences, thoughts, images and information processing. </a:t>
            </a:r>
          </a:p>
          <a:p>
            <a:pPr lvl="1"/>
            <a:r>
              <a:rPr lang="en-US" dirty="0"/>
              <a:t>Emotions are differentiated and complex – as the person develops dozens of emotion schemas, as content becomes more and more central to the emotion while the basic feelings-purpose-bodily preparation-expressive behavioural core becomes less central. </a:t>
            </a:r>
          </a:p>
          <a:p>
            <a:pPr lvl="1"/>
            <a:r>
              <a:rPr lang="en-US" dirty="0"/>
              <a:t>Izard suggests that infants are born with first-order emotions and eventually develop second-order emotion schemas. Adults are suggested to possess no first-order emotions. </a:t>
            </a:r>
          </a:p>
        </p:txBody>
      </p:sp>
    </p:spTree>
    <p:extLst>
      <p:ext uri="{BB962C8B-B14F-4D97-AF65-F5344CB8AC3E}">
        <p14:creationId xmlns:p14="http://schemas.microsoft.com/office/powerpoint/2010/main" val="3651784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BFB4-4CA7-47FE-B5E9-BF0D539B0EE8}"/>
              </a:ext>
            </a:extLst>
          </p:cNvPr>
          <p:cNvSpPr>
            <a:spLocks noGrp="1"/>
          </p:cNvSpPr>
          <p:nvPr>
            <p:ph type="title"/>
          </p:nvPr>
        </p:nvSpPr>
        <p:spPr/>
        <p:txBody>
          <a:bodyPr/>
          <a:lstStyle/>
          <a:p>
            <a:r>
              <a:rPr lang="en-US" dirty="0"/>
              <a:t>What are the Good Emotions? </a:t>
            </a:r>
          </a:p>
        </p:txBody>
      </p:sp>
      <p:sp>
        <p:nvSpPr>
          <p:cNvPr id="3" name="Content Placeholder 2">
            <a:extLst>
              <a:ext uri="{FF2B5EF4-FFF2-40B4-BE49-F238E27FC236}">
                <a16:creationId xmlns:a16="http://schemas.microsoft.com/office/drawing/2014/main" id="{D4DB2DDB-279E-43A2-84B6-BF56342ED294}"/>
              </a:ext>
            </a:extLst>
          </p:cNvPr>
          <p:cNvSpPr>
            <a:spLocks noGrp="1"/>
          </p:cNvSpPr>
          <p:nvPr>
            <p:ph idx="1"/>
          </p:nvPr>
        </p:nvSpPr>
        <p:spPr/>
        <p:txBody>
          <a:bodyPr>
            <a:normAutofit lnSpcReduction="10000"/>
          </a:bodyPr>
          <a:lstStyle/>
          <a:p>
            <a:r>
              <a:rPr lang="en-US" dirty="0"/>
              <a:t>There is no such thing as a bad emotion, all emotions are beneficial because they direct attention and channel behaviour to where it is needed, given the circumstances one faces. </a:t>
            </a:r>
            <a:endParaRPr lang="en-US" b="1" dirty="0"/>
          </a:p>
          <a:p>
            <a:r>
              <a:rPr lang="en-US" b="1" dirty="0"/>
              <a:t>Darwin</a:t>
            </a:r>
            <a:r>
              <a:rPr lang="en-US" dirty="0"/>
              <a:t> – Emotions help animals adapt to their surroundings. Displays of emotion help adaptation much in the same way that displays of physical characteristics do. Such expressiveness is functional, and emotions are therefore candidates for natural selection. </a:t>
            </a:r>
          </a:p>
          <a:p>
            <a:r>
              <a:rPr lang="en-US" b="1" dirty="0"/>
              <a:t>Coping Function: </a:t>
            </a:r>
          </a:p>
          <a:p>
            <a:pPr lvl="1"/>
            <a:r>
              <a:rPr lang="en-US" dirty="0"/>
              <a:t>Emotions evolved because they helped animals deal with fundamental life tasks. </a:t>
            </a:r>
          </a:p>
          <a:p>
            <a:pPr lvl="1"/>
            <a:r>
              <a:rPr lang="en-US" dirty="0"/>
              <a:t>Emotions facilitates adaptation to changing physical and social environments.</a:t>
            </a:r>
          </a:p>
          <a:p>
            <a:pPr lvl="1"/>
            <a:r>
              <a:rPr lang="en-US" dirty="0"/>
              <a:t>Emotions prioritize a way of acting over other ways of acting.</a:t>
            </a:r>
          </a:p>
          <a:p>
            <a:pPr lvl="1"/>
            <a:r>
              <a:rPr lang="en-US" dirty="0"/>
              <a:t>Emotions during a life task energizes and directs behaviour in adaptive ways. </a:t>
            </a:r>
          </a:p>
          <a:p>
            <a:pPr lvl="1"/>
            <a:r>
              <a:rPr lang="en-US" dirty="0"/>
              <a:t>Emotional behaviour provide animals with an ingrained and automated ways for coping with major challenges and threats to their welfare. </a:t>
            </a:r>
          </a:p>
          <a:p>
            <a:pPr lvl="1"/>
            <a:r>
              <a:rPr lang="en-US" dirty="0"/>
              <a:t>Emotions are positive, functional, purposive, and adaptive organizers of behaviour. </a:t>
            </a:r>
          </a:p>
        </p:txBody>
      </p:sp>
    </p:spTree>
    <p:extLst>
      <p:ext uri="{BB962C8B-B14F-4D97-AF65-F5344CB8AC3E}">
        <p14:creationId xmlns:p14="http://schemas.microsoft.com/office/powerpoint/2010/main" val="870585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E4721-AFE0-408C-950E-445E5D50B7D5}"/>
              </a:ext>
            </a:extLst>
          </p:cNvPr>
          <p:cNvSpPr>
            <a:spLocks noGrp="1"/>
          </p:cNvSpPr>
          <p:nvPr>
            <p:ph idx="4294967295"/>
          </p:nvPr>
        </p:nvSpPr>
        <p:spPr>
          <a:xfrm>
            <a:off x="721086" y="5727700"/>
            <a:ext cx="10204089" cy="515938"/>
          </a:xfrm>
        </p:spPr>
        <p:txBody>
          <a:bodyPr vert="horz" lIns="91440" tIns="45720" rIns="91440" bIns="45720" rtlCol="0">
            <a:normAutofit/>
          </a:bodyPr>
          <a:lstStyle/>
          <a:p>
            <a:pPr marL="0" indent="0">
              <a:buNone/>
            </a:pPr>
            <a:r>
              <a:rPr lang="en-US" cap="all" spc="200" dirty="0">
                <a:solidFill>
                  <a:schemeClr val="tx1">
                    <a:lumMod val="85000"/>
                    <a:lumOff val="15000"/>
                  </a:schemeClr>
                </a:solidFill>
                <a:latin typeface="+mj-lt"/>
              </a:rPr>
              <a:t>Emotions serve at least 10 distinct purposes.  </a:t>
            </a:r>
          </a:p>
        </p:txBody>
      </p:sp>
      <p:sp>
        <p:nvSpPr>
          <p:cNvPr id="2" name="Title 1">
            <a:extLst>
              <a:ext uri="{FF2B5EF4-FFF2-40B4-BE49-F238E27FC236}">
                <a16:creationId xmlns:a16="http://schemas.microsoft.com/office/drawing/2014/main" id="{710B642C-7D74-4EF6-9613-8459E92B07E4}"/>
              </a:ext>
            </a:extLst>
          </p:cNvPr>
          <p:cNvSpPr>
            <a:spLocks noGrp="1"/>
          </p:cNvSpPr>
          <p:nvPr>
            <p:ph type="title" idx="4294967295"/>
          </p:nvPr>
        </p:nvSpPr>
        <p:spPr>
          <a:xfrm>
            <a:off x="635456" y="4549775"/>
            <a:ext cx="10273843" cy="1058863"/>
          </a:xfrm>
        </p:spPr>
        <p:txBody>
          <a:bodyPr vert="horz" lIns="91440" tIns="45720" rIns="91440" bIns="45720" rtlCol="0" anchor="b">
            <a:normAutofit/>
          </a:bodyPr>
          <a:lstStyle/>
          <a:p>
            <a:r>
              <a:rPr lang="en-US" sz="6000" dirty="0">
                <a:solidFill>
                  <a:schemeClr val="tx1">
                    <a:lumMod val="85000"/>
                    <a:lumOff val="15000"/>
                  </a:schemeClr>
                </a:solidFill>
              </a:rPr>
              <a:t>Coping Functions</a:t>
            </a:r>
          </a:p>
        </p:txBody>
      </p:sp>
      <p:sp>
        <p:nvSpPr>
          <p:cNvPr id="6" name="TextBox 5">
            <a:extLst>
              <a:ext uri="{FF2B5EF4-FFF2-40B4-BE49-F238E27FC236}">
                <a16:creationId xmlns:a16="http://schemas.microsoft.com/office/drawing/2014/main" id="{046C4805-AA24-4EAE-AB97-BBD178C72C04}"/>
              </a:ext>
            </a:extLst>
          </p:cNvPr>
          <p:cNvSpPr txBox="1"/>
          <p:nvPr/>
        </p:nvSpPr>
        <p:spPr>
          <a:xfrm>
            <a:off x="721086" y="4203688"/>
            <a:ext cx="4254498" cy="369332"/>
          </a:xfrm>
          <a:prstGeom prst="rect">
            <a:avLst/>
          </a:prstGeom>
          <a:noFill/>
        </p:spPr>
        <p:txBody>
          <a:bodyPr wrap="none" rtlCol="0">
            <a:spAutoFit/>
          </a:bodyPr>
          <a:lstStyle/>
          <a:p>
            <a:r>
              <a:rPr lang="en-US" dirty="0"/>
              <a:t>These are flexible and not rigid categories.  </a:t>
            </a:r>
          </a:p>
        </p:txBody>
      </p:sp>
      <p:pic>
        <p:nvPicPr>
          <p:cNvPr id="21" name="Picture 20">
            <a:extLst>
              <a:ext uri="{FF2B5EF4-FFF2-40B4-BE49-F238E27FC236}">
                <a16:creationId xmlns:a16="http://schemas.microsoft.com/office/drawing/2014/main" id="{9FE8368E-A263-42B5-8EBB-955575B42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7" y="640080"/>
            <a:ext cx="8477031" cy="3602736"/>
          </a:xfrm>
          <a:prstGeom prst="rect">
            <a:avLst/>
          </a:prstGeom>
        </p:spPr>
      </p:pic>
    </p:spTree>
    <p:extLst>
      <p:ext uri="{BB962C8B-B14F-4D97-AF65-F5344CB8AC3E}">
        <p14:creationId xmlns:p14="http://schemas.microsoft.com/office/powerpoint/2010/main" val="266678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40">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B642C-7D74-4EF6-9613-8459E92B07E4}"/>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a:solidFill>
                  <a:schemeClr val="tx1">
                    <a:lumMod val="85000"/>
                    <a:lumOff val="15000"/>
                  </a:schemeClr>
                </a:solidFill>
              </a:rPr>
              <a:t>What event caused you to feel each emotion? How did you cope with the event? </a:t>
            </a:r>
          </a:p>
        </p:txBody>
      </p:sp>
      <p:sp>
        <p:nvSpPr>
          <p:cNvPr id="3" name="Content Placeholder 2">
            <a:extLst>
              <a:ext uri="{FF2B5EF4-FFF2-40B4-BE49-F238E27FC236}">
                <a16:creationId xmlns:a16="http://schemas.microsoft.com/office/drawing/2014/main" id="{CC8E4721-AFE0-408C-950E-445E5D50B7D5}"/>
              </a:ext>
            </a:extLst>
          </p:cNvPr>
          <p:cNvSpPr>
            <a:spLocks noGrp="1"/>
          </p:cNvSpPr>
          <p:nvPr>
            <p:ph idx="1"/>
          </p:nvPr>
        </p:nvSpPr>
        <p:spPr>
          <a:xfrm>
            <a:off x="633999" y="5727515"/>
            <a:ext cx="10925101" cy="515477"/>
          </a:xfrm>
        </p:spPr>
        <p:txBody>
          <a:bodyPr vert="horz" lIns="91440" tIns="45720" rIns="91440" bIns="45720" rtlCol="0">
            <a:normAutofit/>
          </a:bodyPr>
          <a:lstStyle/>
          <a:p>
            <a:pPr marL="0" indent="0">
              <a:buNone/>
            </a:pPr>
            <a:r>
              <a:rPr lang="en-US" cap="all" spc="200" dirty="0">
                <a:solidFill>
                  <a:schemeClr val="tx1">
                    <a:lumMod val="85000"/>
                    <a:lumOff val="15000"/>
                  </a:schemeClr>
                </a:solidFill>
                <a:latin typeface="+mj-lt"/>
              </a:rPr>
              <a:t>Emotions serve at least 10 distinct purposes.  </a:t>
            </a:r>
          </a:p>
        </p:txBody>
      </p:sp>
      <p:pic>
        <p:nvPicPr>
          <p:cNvPr id="17" name="Picture 16">
            <a:extLst>
              <a:ext uri="{FF2B5EF4-FFF2-40B4-BE49-F238E27FC236}">
                <a16:creationId xmlns:a16="http://schemas.microsoft.com/office/drawing/2014/main" id="{29A31E9E-10CE-492E-A226-1DC3F0EF2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7" y="640080"/>
            <a:ext cx="8477031" cy="3602736"/>
          </a:xfrm>
          <a:prstGeom prst="rect">
            <a:avLst/>
          </a:prstGeom>
        </p:spPr>
      </p:pic>
      <p:cxnSp>
        <p:nvCxnSpPr>
          <p:cNvPr id="43" name="Straight Connector 42">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7787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F2C8-46AD-4DD5-B8EC-DF0DE2EEEFD8}"/>
              </a:ext>
            </a:extLst>
          </p:cNvPr>
          <p:cNvSpPr>
            <a:spLocks noGrp="1"/>
          </p:cNvSpPr>
          <p:nvPr>
            <p:ph type="title"/>
          </p:nvPr>
        </p:nvSpPr>
        <p:spPr/>
        <p:txBody>
          <a:bodyPr/>
          <a:lstStyle/>
          <a:p>
            <a:r>
              <a:rPr lang="en-US" dirty="0"/>
              <a:t>Social Function</a:t>
            </a:r>
          </a:p>
        </p:txBody>
      </p:sp>
      <p:sp>
        <p:nvSpPr>
          <p:cNvPr id="3" name="Content Placeholder 2">
            <a:extLst>
              <a:ext uri="{FF2B5EF4-FFF2-40B4-BE49-F238E27FC236}">
                <a16:creationId xmlns:a16="http://schemas.microsoft.com/office/drawing/2014/main" id="{E68F7C7C-E664-4FFA-B7BF-BC52D97DCF38}"/>
              </a:ext>
            </a:extLst>
          </p:cNvPr>
          <p:cNvSpPr>
            <a:spLocks noGrp="1"/>
          </p:cNvSpPr>
          <p:nvPr>
            <p:ph idx="1"/>
          </p:nvPr>
        </p:nvSpPr>
        <p:spPr/>
        <p:txBody>
          <a:bodyPr/>
          <a:lstStyle/>
          <a:p>
            <a:r>
              <a:rPr lang="en-US" dirty="0"/>
              <a:t>Emotions serve social functions.</a:t>
            </a:r>
          </a:p>
          <a:p>
            <a:r>
              <a:rPr lang="en-CA" dirty="0"/>
              <a:t>1 – Communicate our feelings to others. </a:t>
            </a:r>
            <a:br>
              <a:rPr lang="en-CA" dirty="0"/>
            </a:br>
            <a:r>
              <a:rPr lang="en-CA" dirty="0"/>
              <a:t>2 – Influence how others interact with us. </a:t>
            </a:r>
            <a:br>
              <a:rPr lang="en-CA" dirty="0"/>
            </a:br>
            <a:r>
              <a:rPr lang="en-CA" dirty="0"/>
              <a:t>3 – Invite, smooth, and facilitate social interaction. </a:t>
            </a:r>
            <a:br>
              <a:rPr lang="en-CA" dirty="0"/>
            </a:br>
            <a:r>
              <a:rPr lang="en-CA" dirty="0"/>
              <a:t>4 – Create, maintain, and dissolve relationships.</a:t>
            </a:r>
          </a:p>
          <a:p>
            <a:r>
              <a:rPr lang="en-CA" dirty="0"/>
              <a:t>Emotional expressions are potent, nonverbal messages that communicate our feelings to others. Infants communicate non-verbally:</a:t>
            </a:r>
          </a:p>
          <a:p>
            <a:pPr lvl="1"/>
            <a:r>
              <a:rPr lang="en-CA" dirty="0"/>
              <a:t>At birth – joy, interest, and disgust</a:t>
            </a:r>
          </a:p>
          <a:p>
            <a:pPr lvl="1"/>
            <a:r>
              <a:rPr lang="en-CA" dirty="0"/>
              <a:t>2 months – sadness and anger</a:t>
            </a:r>
          </a:p>
          <a:p>
            <a:pPr lvl="1"/>
            <a:r>
              <a:rPr lang="en-CA" dirty="0"/>
              <a:t>6 months – fear</a:t>
            </a:r>
          </a:p>
          <a:p>
            <a:pPr lvl="1"/>
            <a:r>
              <a:rPr lang="en-CA" dirty="0"/>
              <a:t>Infant facial expressions therefore guide caretakers’ emotion-specific care.</a:t>
            </a:r>
          </a:p>
          <a:p>
            <a:pPr lvl="1"/>
            <a:endParaRPr lang="en-CA" dirty="0"/>
          </a:p>
          <a:p>
            <a:endParaRPr lang="en-US" dirty="0"/>
          </a:p>
        </p:txBody>
      </p:sp>
    </p:spTree>
    <p:extLst>
      <p:ext uri="{BB962C8B-B14F-4D97-AF65-F5344CB8AC3E}">
        <p14:creationId xmlns:p14="http://schemas.microsoft.com/office/powerpoint/2010/main" val="2540541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3406807-A4E2-4571-828A-95C55D5939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756524"/>
            <a:ext cx="6912217" cy="4821270"/>
          </a:xfrm>
          <a:prstGeom prst="rect">
            <a:avLst/>
          </a:prstGeom>
        </p:spPr>
      </p:pic>
      <p:sp>
        <p:nvSpPr>
          <p:cNvPr id="2" name="Title 1">
            <a:extLst>
              <a:ext uri="{FF2B5EF4-FFF2-40B4-BE49-F238E27FC236}">
                <a16:creationId xmlns:a16="http://schemas.microsoft.com/office/drawing/2014/main" id="{27137410-C04B-41CC-9D77-3965ADC26A6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REVIE</a:t>
            </a:r>
            <a:br>
              <a:rPr lang="en-US" sz="6600" dirty="0">
                <a:solidFill>
                  <a:schemeClr val="tx1">
                    <a:lumMod val="85000"/>
                    <a:lumOff val="15000"/>
                  </a:schemeClr>
                </a:solidFill>
              </a:rPr>
            </a:br>
            <a:r>
              <a:rPr lang="en-US" sz="6600" dirty="0">
                <a:solidFill>
                  <a:schemeClr val="tx1">
                    <a:lumMod val="85000"/>
                    <a:lumOff val="15000"/>
                  </a:schemeClr>
                </a:solidFill>
              </a:rPr>
              <a:t>What is an Emotion? </a:t>
            </a:r>
          </a:p>
        </p:txBody>
      </p:sp>
    </p:spTree>
    <p:extLst>
      <p:ext uri="{BB962C8B-B14F-4D97-AF65-F5344CB8AC3E}">
        <p14:creationId xmlns:p14="http://schemas.microsoft.com/office/powerpoint/2010/main" val="316137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291A-9DA5-4124-BC4B-C944112FB6C2}"/>
              </a:ext>
            </a:extLst>
          </p:cNvPr>
          <p:cNvSpPr>
            <a:spLocks noGrp="1"/>
          </p:cNvSpPr>
          <p:nvPr>
            <p:ph type="title"/>
          </p:nvPr>
        </p:nvSpPr>
        <p:spPr/>
        <p:txBody>
          <a:bodyPr/>
          <a:lstStyle/>
          <a:p>
            <a:r>
              <a:rPr lang="en-US" dirty="0"/>
              <a:t>Social Function</a:t>
            </a:r>
          </a:p>
        </p:txBody>
      </p:sp>
      <p:sp>
        <p:nvSpPr>
          <p:cNvPr id="3" name="Content Placeholder 2">
            <a:extLst>
              <a:ext uri="{FF2B5EF4-FFF2-40B4-BE49-F238E27FC236}">
                <a16:creationId xmlns:a16="http://schemas.microsoft.com/office/drawing/2014/main" id="{9803072F-ABA0-45C4-8E4D-4125657B27C3}"/>
              </a:ext>
            </a:extLst>
          </p:cNvPr>
          <p:cNvSpPr>
            <a:spLocks noGrp="1"/>
          </p:cNvSpPr>
          <p:nvPr>
            <p:ph idx="1"/>
          </p:nvPr>
        </p:nvSpPr>
        <p:spPr/>
        <p:txBody>
          <a:bodyPr>
            <a:normAutofit/>
          </a:bodyPr>
          <a:lstStyle/>
          <a:p>
            <a:r>
              <a:rPr lang="en-US" dirty="0"/>
              <a:t>Emotions serve multiple social functions:</a:t>
            </a:r>
          </a:p>
          <a:p>
            <a:pPr lvl="1"/>
            <a:r>
              <a:rPr lang="en-US" dirty="0"/>
              <a:t>Informative = </a:t>
            </a:r>
            <a:r>
              <a:rPr lang="en-US" i="1" dirty="0"/>
              <a:t>this is how I feel</a:t>
            </a:r>
          </a:p>
          <a:p>
            <a:pPr lvl="1"/>
            <a:r>
              <a:rPr lang="en-US" dirty="0"/>
              <a:t>Forewarning = </a:t>
            </a:r>
            <a:r>
              <a:rPr lang="en-US" i="1" dirty="0"/>
              <a:t>this is what I’m about to do</a:t>
            </a:r>
          </a:p>
          <a:p>
            <a:pPr lvl="1"/>
            <a:r>
              <a:rPr lang="en-US" dirty="0"/>
              <a:t>Directive = </a:t>
            </a:r>
            <a:r>
              <a:rPr lang="en-US" i="1" dirty="0"/>
              <a:t>this is what I want to do</a:t>
            </a:r>
          </a:p>
          <a:p>
            <a:pPr lvl="1"/>
            <a:endParaRPr lang="en-US" dirty="0"/>
          </a:p>
          <a:p>
            <a:r>
              <a:rPr lang="en-US" dirty="0"/>
              <a:t>In this way, emotional expressions communicate social incentives (joy, smile), social deterrents (angry face), unspoken messages (embarrassed face), that smooth and coordinate social interactions. </a:t>
            </a:r>
          </a:p>
          <a:p>
            <a:pPr lvl="1"/>
            <a:r>
              <a:rPr lang="en-US" dirty="0"/>
              <a:t>Emotional expressions of interest and </a:t>
            </a:r>
            <a:r>
              <a:rPr lang="en-US" b="1" dirty="0"/>
              <a:t>joy</a:t>
            </a:r>
            <a:r>
              <a:rPr lang="en-US" dirty="0"/>
              <a:t> bring </a:t>
            </a:r>
            <a:r>
              <a:rPr lang="en-US" b="1" dirty="0"/>
              <a:t>people</a:t>
            </a:r>
            <a:r>
              <a:rPr lang="en-US" dirty="0"/>
              <a:t> together and encourage interaction, emotional expressions of </a:t>
            </a:r>
            <a:r>
              <a:rPr lang="en-US" b="1" dirty="0"/>
              <a:t>anger</a:t>
            </a:r>
            <a:r>
              <a:rPr lang="en-US" dirty="0"/>
              <a:t>, </a:t>
            </a:r>
            <a:r>
              <a:rPr lang="en-US" b="1" dirty="0"/>
              <a:t>disgust</a:t>
            </a:r>
            <a:r>
              <a:rPr lang="en-US" dirty="0"/>
              <a:t>, and </a:t>
            </a:r>
            <a:r>
              <a:rPr lang="en-US" b="1" dirty="0"/>
              <a:t>fear</a:t>
            </a:r>
            <a:r>
              <a:rPr lang="en-US" dirty="0"/>
              <a:t> push people apart. </a:t>
            </a:r>
          </a:p>
          <a:p>
            <a:pPr lvl="1"/>
            <a:r>
              <a:rPr lang="en-US" b="1" dirty="0"/>
              <a:t>Contempt </a:t>
            </a:r>
            <a:r>
              <a:rPr lang="en-US" dirty="0"/>
              <a:t>is a toxic emotion that dissolves relationships. </a:t>
            </a:r>
          </a:p>
          <a:p>
            <a:pPr lvl="1"/>
            <a:r>
              <a:rPr lang="en-US" b="1" dirty="0"/>
              <a:t>Anger, disgust, fear </a:t>
            </a:r>
            <a:r>
              <a:rPr lang="en-US" dirty="0"/>
              <a:t>and</a:t>
            </a:r>
            <a:r>
              <a:rPr lang="en-US" b="1" dirty="0"/>
              <a:t> contempt </a:t>
            </a:r>
            <a:r>
              <a:rPr lang="en-US" dirty="0"/>
              <a:t>can also prevent relationships from forming in the first place. </a:t>
            </a:r>
          </a:p>
          <a:p>
            <a:endParaRPr lang="en-US" dirty="0"/>
          </a:p>
          <a:p>
            <a:endParaRPr lang="en-US" dirty="0"/>
          </a:p>
          <a:p>
            <a:pPr lvl="1"/>
            <a:endParaRPr lang="en-US" dirty="0"/>
          </a:p>
        </p:txBody>
      </p:sp>
    </p:spTree>
    <p:extLst>
      <p:ext uri="{BB962C8B-B14F-4D97-AF65-F5344CB8AC3E}">
        <p14:creationId xmlns:p14="http://schemas.microsoft.com/office/powerpoint/2010/main" val="1440028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73B5-F340-44A5-84B2-41D95D9D3AD7}"/>
              </a:ext>
            </a:extLst>
          </p:cNvPr>
          <p:cNvSpPr>
            <a:spLocks noGrp="1"/>
          </p:cNvSpPr>
          <p:nvPr>
            <p:ph type="title"/>
          </p:nvPr>
        </p:nvSpPr>
        <p:spPr/>
        <p:txBody>
          <a:bodyPr/>
          <a:lstStyle/>
          <a:p>
            <a:r>
              <a:rPr lang="en-US" dirty="0"/>
              <a:t>Why We have Emotions</a:t>
            </a:r>
          </a:p>
        </p:txBody>
      </p:sp>
      <p:sp>
        <p:nvSpPr>
          <p:cNvPr id="3" name="Content Placeholder 2">
            <a:extLst>
              <a:ext uri="{FF2B5EF4-FFF2-40B4-BE49-F238E27FC236}">
                <a16:creationId xmlns:a16="http://schemas.microsoft.com/office/drawing/2014/main" id="{011BCD18-F58F-4F17-84A7-9A9E46D67B09}"/>
              </a:ext>
            </a:extLst>
          </p:cNvPr>
          <p:cNvSpPr>
            <a:spLocks noGrp="1"/>
          </p:cNvSpPr>
          <p:nvPr>
            <p:ph idx="1"/>
          </p:nvPr>
        </p:nvSpPr>
        <p:spPr/>
        <p:txBody>
          <a:bodyPr>
            <a:normAutofit fontScale="92500" lnSpcReduction="20000"/>
          </a:bodyPr>
          <a:lstStyle/>
          <a:p>
            <a:r>
              <a:rPr lang="en-US" dirty="0"/>
              <a:t>Emotions exist as solutions to challenges, stresses and problems experienced in life. </a:t>
            </a:r>
          </a:p>
          <a:p>
            <a:r>
              <a:rPr lang="en-US" dirty="0"/>
              <a:t>By coordinating and orchestrating feelings, arousal, purpose and expression, emotions:</a:t>
            </a:r>
          </a:p>
          <a:p>
            <a:pPr lvl="1"/>
            <a:r>
              <a:rPr lang="en-US" dirty="0"/>
              <a:t>Equip us with specific, efficient responses that are tailored to problems of physical and social survival. </a:t>
            </a:r>
          </a:p>
          <a:p>
            <a:pPr lvl="1"/>
            <a:r>
              <a:rPr lang="en-US" dirty="0"/>
              <a:t>Establish our position vis-à-vis our environment</a:t>
            </a:r>
          </a:p>
          <a:p>
            <a:r>
              <a:rPr lang="en-US" dirty="0"/>
              <a:t>Some researchers believe that:</a:t>
            </a:r>
          </a:p>
          <a:p>
            <a:pPr lvl="1"/>
            <a:r>
              <a:rPr lang="en-US" dirty="0"/>
              <a:t>Emotions serve no useful purpose in modern times – emotions disrupt ongoing activity, disorganize behaviour, rob us of rationality and logic. </a:t>
            </a:r>
          </a:p>
          <a:p>
            <a:r>
              <a:rPr lang="en-US" dirty="0"/>
              <a:t>Others believe that: </a:t>
            </a:r>
          </a:p>
          <a:p>
            <a:pPr lvl="1"/>
            <a:r>
              <a:rPr lang="en-US" dirty="0"/>
              <a:t>Emotions prioritize behaviour in ways that optimize adjustment to the demands we face. </a:t>
            </a:r>
          </a:p>
          <a:p>
            <a:r>
              <a:rPr lang="en-US" dirty="0"/>
              <a:t>Both views are correct – emotions are both functional and dysfunctional. Emotions can be situationally appropriate and situationally inappropriate. </a:t>
            </a:r>
          </a:p>
          <a:p>
            <a:r>
              <a:rPr lang="en-US" dirty="0"/>
              <a:t>For emotions to be adaptive across many different situations, they need to be regulated and controlled. We need to regulate our emotions and NOT be regulated by our emotions. </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53749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41E5-19C4-4FC3-B77B-C0196ECFCF96}"/>
              </a:ext>
            </a:extLst>
          </p:cNvPr>
          <p:cNvSpPr>
            <a:spLocks noGrp="1"/>
          </p:cNvSpPr>
          <p:nvPr>
            <p:ph type="title"/>
          </p:nvPr>
        </p:nvSpPr>
        <p:spPr/>
        <p:txBody>
          <a:bodyPr/>
          <a:lstStyle/>
          <a:p>
            <a:r>
              <a:rPr lang="en-US" dirty="0"/>
              <a:t>Can we Control Our Emotions? </a:t>
            </a:r>
          </a:p>
        </p:txBody>
      </p:sp>
      <p:sp>
        <p:nvSpPr>
          <p:cNvPr id="3" name="Content Placeholder 2">
            <a:extLst>
              <a:ext uri="{FF2B5EF4-FFF2-40B4-BE49-F238E27FC236}">
                <a16:creationId xmlns:a16="http://schemas.microsoft.com/office/drawing/2014/main" id="{6D30F6DE-4B65-4D5B-8B43-9BAE1989DE68}"/>
              </a:ext>
            </a:extLst>
          </p:cNvPr>
          <p:cNvSpPr>
            <a:spLocks noGrp="1"/>
          </p:cNvSpPr>
          <p:nvPr>
            <p:ph idx="1"/>
          </p:nvPr>
        </p:nvSpPr>
        <p:spPr/>
        <p:txBody>
          <a:bodyPr/>
          <a:lstStyle/>
          <a:p>
            <a:r>
              <a:rPr lang="en-US" dirty="0"/>
              <a:t>Emotional regulation: </a:t>
            </a:r>
          </a:p>
          <a:p>
            <a:pPr lvl="1"/>
            <a:r>
              <a:rPr lang="en-US" dirty="0"/>
              <a:t>Refers to how we try to influence which emotions we have, when we have them, and how we experience and express the emotions we have. </a:t>
            </a:r>
          </a:p>
          <a:p>
            <a:pPr lvl="1"/>
            <a:r>
              <a:rPr lang="en-US" dirty="0"/>
              <a:t>Refers to what part of the emotion we try to gain control over – our feelings, our bodily responses, our motivational urge, and our expressive displays.</a:t>
            </a:r>
          </a:p>
          <a:p>
            <a:pPr lvl="1"/>
            <a:r>
              <a:rPr lang="en-US" dirty="0"/>
              <a:t>Involves efforts to change an emotion’s latency, magnitude, and duration. </a:t>
            </a:r>
          </a:p>
          <a:p>
            <a:endParaRPr lang="en-US" dirty="0"/>
          </a:p>
          <a:p>
            <a:r>
              <a:rPr lang="en-US" dirty="0"/>
              <a:t>Emotions hurt us (socially) when they are situationally inappropriate, when they come at the wrong time, or when they occur at the wrong level of intensity. </a:t>
            </a:r>
          </a:p>
          <a:p>
            <a:r>
              <a:rPr lang="en-US" dirty="0"/>
              <a:t>Emotions are often automatic reactions but we can intervene within the flow of an emotional episode. </a:t>
            </a:r>
          </a:p>
        </p:txBody>
      </p:sp>
    </p:spTree>
    <p:extLst>
      <p:ext uri="{BB962C8B-B14F-4D97-AF65-F5344CB8AC3E}">
        <p14:creationId xmlns:p14="http://schemas.microsoft.com/office/powerpoint/2010/main" val="3344262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56AF12-DAF2-4D8A-9B88-8F79FAAC846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dirty="0">
                <a:solidFill>
                  <a:schemeClr val="tx1">
                    <a:lumMod val="85000"/>
                    <a:lumOff val="15000"/>
                  </a:schemeClr>
                </a:solidFill>
              </a:rPr>
              <a:t>Flow of a Typical Emotion Episode and Five Opportunities to Regulate That Emotion</a:t>
            </a:r>
          </a:p>
        </p:txBody>
      </p:sp>
      <p:pic>
        <p:nvPicPr>
          <p:cNvPr id="16" name="Content Placeholder 4">
            <a:extLst>
              <a:ext uri="{FF2B5EF4-FFF2-40B4-BE49-F238E27FC236}">
                <a16:creationId xmlns:a16="http://schemas.microsoft.com/office/drawing/2014/main" id="{E885854F-5C4E-4306-B56B-CABA8B262B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7706388" cy="3602736"/>
          </a:xfrm>
          <a:prstGeom prst="rect">
            <a:avLst/>
          </a:prstGeom>
        </p:spPr>
      </p:pic>
      <p:cxnSp>
        <p:nvCxnSpPr>
          <p:cNvPr id="27" name="Straight Connector 26">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5172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76CC-BE6C-4244-A1E9-B5E499AD0522}"/>
              </a:ext>
            </a:extLst>
          </p:cNvPr>
          <p:cNvSpPr>
            <a:spLocks noGrp="1"/>
          </p:cNvSpPr>
          <p:nvPr>
            <p:ph type="title"/>
          </p:nvPr>
        </p:nvSpPr>
        <p:spPr/>
        <p:txBody>
          <a:bodyPr>
            <a:normAutofit fontScale="90000"/>
          </a:bodyPr>
          <a:lstStyle/>
          <a:p>
            <a:r>
              <a:rPr lang="en-US" dirty="0">
                <a:solidFill>
                  <a:schemeClr val="tx1">
                    <a:lumMod val="85000"/>
                    <a:lumOff val="15000"/>
                  </a:schemeClr>
                </a:solidFill>
              </a:rPr>
              <a:t>Flow of a Typical Emotion Episode and Five Opportunities to Regulate That Emotion</a:t>
            </a:r>
            <a:endParaRPr lang="en-US" dirty="0"/>
          </a:p>
        </p:txBody>
      </p:sp>
      <p:sp>
        <p:nvSpPr>
          <p:cNvPr id="3" name="Content Placeholder 2">
            <a:extLst>
              <a:ext uri="{FF2B5EF4-FFF2-40B4-BE49-F238E27FC236}">
                <a16:creationId xmlns:a16="http://schemas.microsoft.com/office/drawing/2014/main" id="{3FC9137B-82E1-41E6-A4DE-1F698FA6C9D8}"/>
              </a:ext>
            </a:extLst>
          </p:cNvPr>
          <p:cNvSpPr>
            <a:spLocks noGrp="1"/>
          </p:cNvSpPr>
          <p:nvPr>
            <p:ph idx="1"/>
          </p:nvPr>
        </p:nvSpPr>
        <p:spPr/>
        <p:txBody>
          <a:bodyPr>
            <a:normAutofit fontScale="85000" lnSpcReduction="10000"/>
          </a:bodyPr>
          <a:lstStyle/>
          <a:p>
            <a:r>
              <a:rPr lang="en-US" b="1" dirty="0"/>
              <a:t>Situation selection </a:t>
            </a:r>
            <a:r>
              <a:rPr lang="en-US" dirty="0"/>
              <a:t>– taking action to make one emotional experience more or less likely. </a:t>
            </a:r>
          </a:p>
          <a:p>
            <a:r>
              <a:rPr lang="en-US" b="1" dirty="0"/>
              <a:t>Situation modification </a:t>
            </a:r>
            <a:r>
              <a:rPr lang="en-US" dirty="0"/>
              <a:t>– involves problem-focused coping efforts to establish primary control over a situation and search for social support. Sometimes situations are modified by simply leaving them. </a:t>
            </a:r>
          </a:p>
          <a:p>
            <a:r>
              <a:rPr lang="en-US" b="1" dirty="0"/>
              <a:t>Attentional Focus </a:t>
            </a:r>
            <a:r>
              <a:rPr lang="en-US" dirty="0"/>
              <a:t>– does not change the situation but rather, redirects attention within that situation – distraction is a common strategy. Rumination can produce positive benefits when the significant life event is positive but can cause negative consequences when negative events occur. </a:t>
            </a:r>
          </a:p>
          <a:p>
            <a:r>
              <a:rPr lang="en-US" b="1" dirty="0"/>
              <a:t>Reappraisal</a:t>
            </a:r>
            <a:r>
              <a:rPr lang="en-US" dirty="0"/>
              <a:t> – refers to changing the way an individual thinks about a potentially emotion-eliciting situation in order to modify its emotional impact. It involves changing the situation’s meaning. Can be used to down-regulate a negative emotion or up-regulate a positive emotion. It is an effective strategy. </a:t>
            </a:r>
          </a:p>
          <a:p>
            <a:r>
              <a:rPr lang="en-US" b="1" dirty="0"/>
              <a:t>Suppression</a:t>
            </a:r>
            <a:r>
              <a:rPr lang="en-US" dirty="0"/>
              <a:t> – is used to modify an already occurring emotional experience including any or all of its components, feeling, bodily activation, sense of purpose and expressions. It is used to down-regulate one or more of these four aspects. It often backfires and also produces troubling social side effects. Suppression leads to social costs because we feel less comfortable with people who suppress emotions. Suppression is a blunt strategy, what works best in emotional regulation is a flexible, situation-specific, and situationally sensitive intervention effort. </a:t>
            </a:r>
          </a:p>
        </p:txBody>
      </p:sp>
    </p:spTree>
    <p:extLst>
      <p:ext uri="{BB962C8B-B14F-4D97-AF65-F5344CB8AC3E}">
        <p14:creationId xmlns:p14="http://schemas.microsoft.com/office/powerpoint/2010/main" val="1763824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56AF12-DAF2-4D8A-9B88-8F79FAAC846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a:solidFill>
                  <a:schemeClr val="tx1">
                    <a:lumMod val="85000"/>
                    <a:lumOff val="15000"/>
                  </a:schemeClr>
                </a:solidFill>
              </a:rPr>
              <a:t>Flow of a Typical Emotion Episode and Five Opportunities to Regulate That Emotion</a:t>
            </a:r>
          </a:p>
        </p:txBody>
      </p:sp>
      <p:pic>
        <p:nvPicPr>
          <p:cNvPr id="16" name="Content Placeholder 4">
            <a:extLst>
              <a:ext uri="{FF2B5EF4-FFF2-40B4-BE49-F238E27FC236}">
                <a16:creationId xmlns:a16="http://schemas.microsoft.com/office/drawing/2014/main" id="{F9F04145-63A5-40D5-B758-4606557370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7706388" cy="3602736"/>
          </a:xfrm>
          <a:prstGeom prst="rect">
            <a:avLst/>
          </a:prstGeom>
        </p:spPr>
      </p:pic>
      <p:cxnSp>
        <p:nvCxnSpPr>
          <p:cNvPr id="27" name="Straight Connector 26">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8326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9A13-8F3D-4AA0-AF3D-609AA16F5555}"/>
              </a:ext>
            </a:extLst>
          </p:cNvPr>
          <p:cNvSpPr>
            <a:spLocks noGrp="1"/>
          </p:cNvSpPr>
          <p:nvPr>
            <p:ph type="title"/>
          </p:nvPr>
        </p:nvSpPr>
        <p:spPr/>
        <p:txBody>
          <a:bodyPr/>
          <a:lstStyle/>
          <a:p>
            <a:r>
              <a:rPr lang="en-US" dirty="0"/>
              <a:t>Mood vs Emotion</a:t>
            </a:r>
          </a:p>
        </p:txBody>
      </p:sp>
      <p:sp>
        <p:nvSpPr>
          <p:cNvPr id="3" name="Content Placeholder 2">
            <a:extLst>
              <a:ext uri="{FF2B5EF4-FFF2-40B4-BE49-F238E27FC236}">
                <a16:creationId xmlns:a16="http://schemas.microsoft.com/office/drawing/2014/main" id="{449AC10C-5066-441D-9C19-CE1FE1308DDB}"/>
              </a:ext>
            </a:extLst>
          </p:cNvPr>
          <p:cNvSpPr>
            <a:spLocks noGrp="1"/>
          </p:cNvSpPr>
          <p:nvPr>
            <p:ph idx="1"/>
          </p:nvPr>
        </p:nvSpPr>
        <p:spPr/>
        <p:txBody>
          <a:bodyPr/>
          <a:lstStyle/>
          <a:p>
            <a:r>
              <a:rPr lang="en-US" dirty="0"/>
              <a:t>What is the difference between a mood and emotion?</a:t>
            </a:r>
          </a:p>
          <a:p>
            <a:pPr lvl="1"/>
            <a:r>
              <a:rPr lang="en-US" dirty="0"/>
              <a:t>Emotions and moods arise from different antecedent causes. Emotions emerge from significant life situations and from appraisals of their significance to our well-being. Moods emerge from processes that are ill-defined and are oftentimes unknown. </a:t>
            </a:r>
          </a:p>
          <a:p>
            <a:pPr lvl="1"/>
            <a:r>
              <a:rPr lang="en-US" dirty="0"/>
              <a:t>Emotions and moods have different action-specificity. Emotions influence behaviour and direct specific courses of action. Moods influence cognition and direct what the person thinks about.</a:t>
            </a:r>
          </a:p>
          <a:p>
            <a:pPr lvl="1"/>
            <a:r>
              <a:rPr lang="en-US" dirty="0"/>
              <a:t>Emotions and moods have different time courses. Emotions emanate from short-lived events that last for seconds or minutes. Moods emanate from mental events that last for hours or perhaps days. </a:t>
            </a:r>
          </a:p>
          <a:p>
            <a:pPr lvl="1"/>
            <a:endParaRPr lang="en-US" dirty="0"/>
          </a:p>
          <a:p>
            <a:pPr lvl="1"/>
            <a:endParaRPr lang="en-US" dirty="0"/>
          </a:p>
        </p:txBody>
      </p:sp>
    </p:spTree>
    <p:extLst>
      <p:ext uri="{BB962C8B-B14F-4D97-AF65-F5344CB8AC3E}">
        <p14:creationId xmlns:p14="http://schemas.microsoft.com/office/powerpoint/2010/main" val="310645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7255F4-8EA2-4F3C-9ACB-C9EFBF90C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681" y="640081"/>
            <a:ext cx="6016852" cy="5054156"/>
          </a:xfrm>
          <a:prstGeom prst="rect">
            <a:avLst/>
          </a:prstGeom>
        </p:spPr>
      </p:pic>
      <p:sp>
        <p:nvSpPr>
          <p:cNvPr id="2" name="Title 1">
            <a:extLst>
              <a:ext uri="{FF2B5EF4-FFF2-40B4-BE49-F238E27FC236}">
                <a16:creationId xmlns:a16="http://schemas.microsoft.com/office/drawing/2014/main" id="{5AB57D50-0B78-4C45-8D64-F739F85A405C}"/>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dirty="0">
                <a:solidFill>
                  <a:schemeClr val="tx1">
                    <a:lumMod val="85000"/>
                    <a:lumOff val="15000"/>
                  </a:schemeClr>
                </a:solidFill>
              </a:rPr>
              <a:t>Circumplex Model of Affect</a:t>
            </a:r>
          </a:p>
        </p:txBody>
      </p:sp>
      <p:sp>
        <p:nvSpPr>
          <p:cNvPr id="3" name="Content Placeholder 2">
            <a:extLst>
              <a:ext uri="{FF2B5EF4-FFF2-40B4-BE49-F238E27FC236}">
                <a16:creationId xmlns:a16="http://schemas.microsoft.com/office/drawing/2014/main" id="{8E0AD021-92AE-49E2-B59C-455CF7E9C6DE}"/>
              </a:ext>
            </a:extLst>
          </p:cNvPr>
          <p:cNvSpPr>
            <a:spLocks noGrp="1"/>
          </p:cNvSpPr>
          <p:nvPr>
            <p:ph idx="1"/>
          </p:nvPr>
        </p:nvSpPr>
        <p:spPr>
          <a:xfrm>
            <a:off x="8141110" y="4455621"/>
            <a:ext cx="3417990" cy="1238616"/>
          </a:xfrm>
        </p:spPr>
        <p:txBody>
          <a:bodyPr vert="horz" lIns="91440" tIns="45720" rIns="91440" bIns="45720" rtlCol="0">
            <a:normAutofit/>
          </a:bodyPr>
          <a:lstStyle/>
          <a:p>
            <a:pPr marL="0" indent="0">
              <a:buNone/>
            </a:pPr>
            <a:r>
              <a:rPr lang="en-US" sz="1900" b="1" cap="all" spc="200" dirty="0">
                <a:solidFill>
                  <a:schemeClr val="tx1">
                    <a:lumMod val="85000"/>
                    <a:lumOff val="15000"/>
                  </a:schemeClr>
                </a:solidFill>
                <a:latin typeface="+mj-lt"/>
              </a:rPr>
              <a:t>Valence</a:t>
            </a:r>
            <a:r>
              <a:rPr lang="en-US" sz="1900" cap="all" spc="200" dirty="0">
                <a:solidFill>
                  <a:schemeClr val="tx1">
                    <a:lumMod val="85000"/>
                    <a:lumOff val="15000"/>
                  </a:schemeClr>
                </a:solidFill>
                <a:latin typeface="+mj-lt"/>
              </a:rPr>
              <a:t> – dimension of pleasure vs displeasure</a:t>
            </a:r>
            <a:br>
              <a:rPr lang="en-US" sz="1900" cap="all" spc="200" dirty="0">
                <a:solidFill>
                  <a:schemeClr val="tx1">
                    <a:lumMod val="85000"/>
                    <a:lumOff val="15000"/>
                  </a:schemeClr>
                </a:solidFill>
                <a:latin typeface="+mj-lt"/>
              </a:rPr>
            </a:br>
            <a:r>
              <a:rPr lang="en-US" sz="1900" b="1" cap="all" spc="200" dirty="0">
                <a:solidFill>
                  <a:schemeClr val="tx1">
                    <a:lumMod val="85000"/>
                    <a:lumOff val="15000"/>
                  </a:schemeClr>
                </a:solidFill>
                <a:latin typeface="+mj-lt"/>
              </a:rPr>
              <a:t>Arousal</a:t>
            </a:r>
            <a:r>
              <a:rPr lang="en-US" sz="1900" cap="all" spc="200" dirty="0">
                <a:solidFill>
                  <a:schemeClr val="tx1">
                    <a:lumMod val="85000"/>
                    <a:lumOff val="15000"/>
                  </a:schemeClr>
                </a:solidFill>
                <a:latin typeface="+mj-lt"/>
              </a:rPr>
              <a:t> – activation vs deactivation</a:t>
            </a:r>
          </a:p>
        </p:txBody>
      </p:sp>
    </p:spTree>
    <p:extLst>
      <p:ext uri="{BB962C8B-B14F-4D97-AF65-F5344CB8AC3E}">
        <p14:creationId xmlns:p14="http://schemas.microsoft.com/office/powerpoint/2010/main" val="3006627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917C1-61CA-4421-B320-53D83F68422F}"/>
              </a:ext>
            </a:extLst>
          </p:cNvPr>
          <p:cNvSpPr>
            <a:spLocks noGrp="1"/>
          </p:cNvSpPr>
          <p:nvPr>
            <p:ph type="title"/>
          </p:nvPr>
        </p:nvSpPr>
        <p:spPr>
          <a:xfrm>
            <a:off x="6411685" y="634946"/>
            <a:ext cx="5127171" cy="1450757"/>
          </a:xfrm>
        </p:spPr>
        <p:txBody>
          <a:bodyPr>
            <a:normAutofit/>
          </a:bodyPr>
          <a:lstStyle/>
          <a:p>
            <a:r>
              <a:rPr lang="en-US" sz="3400" dirty="0"/>
              <a:t>GRAPH FROM 6</a:t>
            </a:r>
            <a:r>
              <a:rPr lang="en-US" sz="3400" baseline="30000" dirty="0"/>
              <a:t>TH</a:t>
            </a:r>
            <a:r>
              <a:rPr lang="en-US" sz="3400" dirty="0"/>
              <a:t> EDITION – Circumplex Model of Affect – Things to Keep in Mind</a:t>
            </a:r>
          </a:p>
        </p:txBody>
      </p:sp>
      <p:pic>
        <p:nvPicPr>
          <p:cNvPr id="9" name="Picture 8">
            <a:extLst>
              <a:ext uri="{FF2B5EF4-FFF2-40B4-BE49-F238E27FC236}">
                <a16:creationId xmlns:a16="http://schemas.microsoft.com/office/drawing/2014/main" id="{08EFD904-DD56-422A-B736-E094820F0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572161"/>
            <a:ext cx="5451627" cy="3393636"/>
          </a:xfrm>
          <a:prstGeom prst="rect">
            <a:avLst/>
          </a:prstGeom>
        </p:spPr>
      </p:pic>
      <p:cxnSp>
        <p:nvCxnSpPr>
          <p:cNvPr id="16" name="Straight Connector 15">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497461-0DAB-4BE7-9F83-F8D4D7FAA360}"/>
              </a:ext>
            </a:extLst>
          </p:cNvPr>
          <p:cNvSpPr>
            <a:spLocks noGrp="1"/>
          </p:cNvSpPr>
          <p:nvPr>
            <p:ph idx="1"/>
          </p:nvPr>
        </p:nvSpPr>
        <p:spPr>
          <a:xfrm>
            <a:off x="6411684" y="2198914"/>
            <a:ext cx="5127172" cy="3670180"/>
          </a:xfrm>
        </p:spPr>
        <p:txBody>
          <a:bodyPr>
            <a:normAutofit/>
          </a:bodyPr>
          <a:lstStyle/>
          <a:p>
            <a:r>
              <a:rPr lang="en-US" dirty="0"/>
              <a:t>Positive and negative moods are independent, NOT OPPOSITE. They may occur simultaneously. </a:t>
            </a:r>
          </a:p>
          <a:p>
            <a:r>
              <a:rPr lang="en-US" dirty="0"/>
              <a:t>Positive affect reflects pleasurable engagement – a ‘go system’</a:t>
            </a:r>
          </a:p>
          <a:p>
            <a:r>
              <a:rPr lang="en-US" dirty="0"/>
              <a:t>Negative affect reflects unpleasant engagement – a ‘stop system’</a:t>
            </a:r>
          </a:p>
          <a:p>
            <a:r>
              <a:rPr lang="en-US" dirty="0"/>
              <a:t>Positive and negative affect pertain to cognitive , motivational, biological and behavioural systems – not just mood. </a:t>
            </a:r>
          </a:p>
          <a:p>
            <a:endParaRPr lang="en-US" dirty="0"/>
          </a:p>
          <a:p>
            <a:endParaRPr lang="en-US" dirty="0"/>
          </a:p>
        </p:txBody>
      </p:sp>
      <p:sp>
        <p:nvSpPr>
          <p:cNvPr id="18" name="Rectangle 17">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7298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9D9F-4AC7-4E96-B025-DA2CB972E014}"/>
              </a:ext>
            </a:extLst>
          </p:cNvPr>
          <p:cNvSpPr>
            <a:spLocks noGrp="1"/>
          </p:cNvSpPr>
          <p:nvPr>
            <p:ph type="title"/>
          </p:nvPr>
        </p:nvSpPr>
        <p:spPr/>
        <p:txBody>
          <a:bodyPr/>
          <a:lstStyle/>
          <a:p>
            <a:r>
              <a:rPr lang="en-US" dirty="0"/>
              <a:t>Positive &amp; Negative Affect</a:t>
            </a:r>
          </a:p>
        </p:txBody>
      </p:sp>
      <p:sp>
        <p:nvSpPr>
          <p:cNvPr id="3" name="Content Placeholder 2">
            <a:extLst>
              <a:ext uri="{FF2B5EF4-FFF2-40B4-BE49-F238E27FC236}">
                <a16:creationId xmlns:a16="http://schemas.microsoft.com/office/drawing/2014/main" id="{BD586E1C-D283-4AA8-94B6-EF071EC276D0}"/>
              </a:ext>
            </a:extLst>
          </p:cNvPr>
          <p:cNvSpPr>
            <a:spLocks noGrp="1"/>
          </p:cNvSpPr>
          <p:nvPr>
            <p:ph idx="1"/>
          </p:nvPr>
        </p:nvSpPr>
        <p:spPr/>
        <p:txBody>
          <a:bodyPr/>
          <a:lstStyle/>
          <a:p>
            <a:r>
              <a:rPr lang="en-US" dirty="0"/>
              <a:t>Positive affect reflects:</a:t>
            </a:r>
          </a:p>
          <a:p>
            <a:pPr lvl="1"/>
            <a:r>
              <a:rPr lang="en-US" dirty="0"/>
              <a:t>Everyday, low-level, general state of feeling good</a:t>
            </a:r>
          </a:p>
          <a:p>
            <a:pPr lvl="1"/>
            <a:r>
              <a:rPr lang="en-US" dirty="0"/>
              <a:t>Reward-driven, appetitive motivational system</a:t>
            </a:r>
          </a:p>
          <a:p>
            <a:pPr lvl="1"/>
            <a:r>
              <a:rPr lang="en-US" dirty="0"/>
              <a:t>Approach behaviour</a:t>
            </a:r>
          </a:p>
          <a:p>
            <a:pPr lvl="1"/>
            <a:r>
              <a:rPr lang="en-US" dirty="0"/>
              <a:t>Dopaminergic pathways (that can be activated by expectation of positive outcomes)</a:t>
            </a:r>
          </a:p>
          <a:p>
            <a:r>
              <a:rPr lang="en-US" dirty="0"/>
              <a:t>Negative affect reflects:</a:t>
            </a:r>
          </a:p>
          <a:p>
            <a:pPr lvl="1"/>
            <a:r>
              <a:rPr lang="en-US" dirty="0"/>
              <a:t>Everyday, low-level, general state of feeling bad</a:t>
            </a:r>
          </a:p>
          <a:p>
            <a:pPr lvl="1"/>
            <a:r>
              <a:rPr lang="en-US" dirty="0"/>
              <a:t>Punishment-driven, aversive motivational system </a:t>
            </a:r>
          </a:p>
          <a:p>
            <a:pPr lvl="1"/>
            <a:r>
              <a:rPr lang="en-US" dirty="0"/>
              <a:t>Withdraw behaviour</a:t>
            </a:r>
          </a:p>
          <a:p>
            <a:pPr lvl="1"/>
            <a:r>
              <a:rPr lang="en-US" dirty="0"/>
              <a:t>Serotonergic and noradrenergic pathways  (that can be activated by expectation of negative outcomes)</a:t>
            </a:r>
          </a:p>
          <a:p>
            <a:pPr lvl="1"/>
            <a:endParaRPr lang="en-US" dirty="0"/>
          </a:p>
        </p:txBody>
      </p:sp>
    </p:spTree>
    <p:extLst>
      <p:ext uri="{BB962C8B-B14F-4D97-AF65-F5344CB8AC3E}">
        <p14:creationId xmlns:p14="http://schemas.microsoft.com/office/powerpoint/2010/main" val="315471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4C5EE-CC8C-44CE-AEB9-5573FBFE63D1}"/>
              </a:ext>
            </a:extLst>
          </p:cNvPr>
          <p:cNvSpPr>
            <a:spLocks noGrp="1"/>
          </p:cNvSpPr>
          <p:nvPr>
            <p:ph type="title"/>
          </p:nvPr>
        </p:nvSpPr>
        <p:spPr>
          <a:xfrm>
            <a:off x="6411685" y="634946"/>
            <a:ext cx="5127171" cy="1450757"/>
          </a:xfrm>
        </p:spPr>
        <p:txBody>
          <a:bodyPr>
            <a:normAutofit/>
          </a:bodyPr>
          <a:lstStyle/>
          <a:p>
            <a:r>
              <a:rPr lang="en-US" dirty="0"/>
              <a:t>CHAPTER 13 – Complex Appraisal</a:t>
            </a:r>
          </a:p>
        </p:txBody>
      </p:sp>
      <p:pic>
        <p:nvPicPr>
          <p:cNvPr id="9" name="Picture 8" descr="A screenshot of a cell phone&#10;&#10;Description generated with very high confidence">
            <a:extLst>
              <a:ext uri="{FF2B5EF4-FFF2-40B4-BE49-F238E27FC236}">
                <a16:creationId xmlns:a16="http://schemas.microsoft.com/office/drawing/2014/main" id="{2289B25E-D828-4D3D-89AD-72010D03A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958853"/>
            <a:ext cx="5451627" cy="4620253"/>
          </a:xfrm>
          <a:prstGeom prst="rect">
            <a:avLst/>
          </a:prstGeom>
        </p:spPr>
      </p:pic>
      <p:cxnSp>
        <p:nvCxnSpPr>
          <p:cNvPr id="16" name="Straight Connector 15">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BF0516-168B-482D-B5BE-6282F5137977}"/>
              </a:ext>
            </a:extLst>
          </p:cNvPr>
          <p:cNvSpPr>
            <a:spLocks noGrp="1"/>
          </p:cNvSpPr>
          <p:nvPr>
            <p:ph idx="1"/>
          </p:nvPr>
        </p:nvSpPr>
        <p:spPr>
          <a:xfrm>
            <a:off x="6411684" y="2198914"/>
            <a:ext cx="5127172" cy="3670180"/>
          </a:xfrm>
        </p:spPr>
        <p:txBody>
          <a:bodyPr>
            <a:normAutofit/>
          </a:bodyPr>
          <a:lstStyle/>
          <a:p>
            <a:r>
              <a:rPr lang="en-US"/>
              <a:t>Lazarus – emphasized the cognitive processes that intervene between important life events (environmental conditions) and physiological and behavioural reactivity. </a:t>
            </a:r>
          </a:p>
          <a:p>
            <a:r>
              <a:rPr lang="en-US"/>
              <a:t>People evaluate whether the situation </a:t>
            </a:r>
            <a:r>
              <a:rPr lang="en-US" b="1"/>
              <a:t>has personal relevance for their well-being</a:t>
            </a:r>
            <a:r>
              <a:rPr lang="en-US"/>
              <a:t>.</a:t>
            </a:r>
          </a:p>
          <a:p>
            <a:r>
              <a:rPr lang="en-US" b="1"/>
              <a:t>Good appraisals </a:t>
            </a:r>
            <a:r>
              <a:rPr lang="en-US"/>
              <a:t>– several types of benefit</a:t>
            </a:r>
            <a:br>
              <a:rPr lang="en-US"/>
            </a:br>
            <a:r>
              <a:rPr lang="en-US" b="1"/>
              <a:t>Bad appraisals </a:t>
            </a:r>
            <a:r>
              <a:rPr lang="en-US"/>
              <a:t>– several types of harm and threat</a:t>
            </a:r>
            <a:endParaRPr lang="en-US" dirty="0"/>
          </a:p>
        </p:txBody>
      </p:sp>
      <p:sp>
        <p:nvSpPr>
          <p:cNvPr id="18" name="Rectangle 17">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9469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2FC804-9CE6-409E-8448-4500E070415C}"/>
              </a:ext>
            </a:extLst>
          </p:cNvPr>
          <p:cNvSpPr>
            <a:spLocks noGrp="1"/>
          </p:cNvSpPr>
          <p:nvPr>
            <p:ph type="title"/>
          </p:nvPr>
        </p:nvSpPr>
        <p:spPr>
          <a:xfrm>
            <a:off x="6411685" y="634946"/>
            <a:ext cx="5127171" cy="1450757"/>
          </a:xfrm>
        </p:spPr>
        <p:txBody>
          <a:bodyPr>
            <a:normAutofit/>
          </a:bodyPr>
          <a:lstStyle/>
          <a:p>
            <a:r>
              <a:rPr lang="en-US" dirty="0"/>
              <a:t>Positive Affect </a:t>
            </a:r>
          </a:p>
        </p:txBody>
      </p:sp>
      <p:pic>
        <p:nvPicPr>
          <p:cNvPr id="6" name="Picture 5" descr="A screenshot of a cell phone&#10;&#10;Description generated with very high confidence">
            <a:extLst>
              <a:ext uri="{FF2B5EF4-FFF2-40B4-BE49-F238E27FC236}">
                <a16:creationId xmlns:a16="http://schemas.microsoft.com/office/drawing/2014/main" id="{84BDEF22-F4D9-49E4-90B3-F7006F8CA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2751075"/>
            <a:ext cx="5451627" cy="1035809"/>
          </a:xfrm>
          <a:prstGeom prst="rect">
            <a:avLst/>
          </a:prstGeom>
        </p:spPr>
      </p:pic>
      <p:cxnSp>
        <p:nvCxnSpPr>
          <p:cNvPr id="19"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3AFD76-C576-40B4-B56F-B4FC861C54FF}"/>
              </a:ext>
            </a:extLst>
          </p:cNvPr>
          <p:cNvSpPr>
            <a:spLocks noGrp="1"/>
          </p:cNvSpPr>
          <p:nvPr>
            <p:ph idx="1"/>
          </p:nvPr>
        </p:nvSpPr>
        <p:spPr>
          <a:xfrm>
            <a:off x="6411684" y="2198914"/>
            <a:ext cx="5127172" cy="3670180"/>
          </a:xfrm>
        </p:spPr>
        <p:txBody>
          <a:bodyPr>
            <a:normAutofit/>
          </a:bodyPr>
          <a:lstStyle/>
          <a:p>
            <a:r>
              <a:rPr lang="en-US" sz="1500"/>
              <a:t>Positive affect makes someone more likely to:</a:t>
            </a:r>
          </a:p>
          <a:p>
            <a:pPr lvl="1"/>
            <a:r>
              <a:rPr lang="en-US" sz="1500"/>
              <a:t>Help others</a:t>
            </a:r>
          </a:p>
          <a:p>
            <a:pPr lvl="1"/>
            <a:r>
              <a:rPr lang="en-US" sz="1500"/>
              <a:t>Act sociably</a:t>
            </a:r>
          </a:p>
          <a:p>
            <a:pPr lvl="1"/>
            <a:r>
              <a:rPr lang="en-US" sz="1500"/>
              <a:t>Express greater liking for others</a:t>
            </a:r>
          </a:p>
          <a:p>
            <a:pPr lvl="1"/>
            <a:r>
              <a:rPr lang="en-US" sz="1500"/>
              <a:t>Be more generous to others and to themselves</a:t>
            </a:r>
          </a:p>
          <a:p>
            <a:pPr lvl="1"/>
            <a:r>
              <a:rPr lang="en-US" sz="1500"/>
              <a:t>Take risks</a:t>
            </a:r>
          </a:p>
          <a:p>
            <a:pPr lvl="1"/>
            <a:r>
              <a:rPr lang="en-US" sz="1500"/>
              <a:t>Act more cooperatively and less aggressively</a:t>
            </a:r>
          </a:p>
          <a:p>
            <a:pPr lvl="1"/>
            <a:r>
              <a:rPr lang="en-US" sz="1500"/>
              <a:t>Solve problems in creative ways</a:t>
            </a:r>
          </a:p>
          <a:p>
            <a:pPr lvl="1"/>
            <a:r>
              <a:rPr lang="en-US" sz="1500"/>
              <a:t>Persist in the face of failure feedback</a:t>
            </a:r>
          </a:p>
          <a:p>
            <a:pPr lvl="1"/>
            <a:r>
              <a:rPr lang="en-US" sz="1500"/>
              <a:t>Make decisions more efficiently</a:t>
            </a:r>
          </a:p>
          <a:p>
            <a:pPr lvl="1"/>
            <a:r>
              <a:rPr lang="en-US" sz="1500"/>
              <a:t>Show greater intrinsic motivation on interesting activities </a:t>
            </a:r>
          </a:p>
          <a:p>
            <a:pPr lvl="1"/>
            <a:r>
              <a:rPr lang="en-US" sz="1500"/>
              <a:t>Orients people to remember positive events </a:t>
            </a:r>
          </a:p>
        </p:txBody>
      </p:sp>
      <p:sp>
        <p:nvSpPr>
          <p:cNvPr id="20"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6742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7C5C-AE1B-4A7B-8E5D-6DF31ADC34CA}"/>
              </a:ext>
            </a:extLst>
          </p:cNvPr>
          <p:cNvSpPr>
            <a:spLocks noGrp="1"/>
          </p:cNvSpPr>
          <p:nvPr>
            <p:ph type="title"/>
          </p:nvPr>
        </p:nvSpPr>
        <p:spPr/>
        <p:txBody>
          <a:bodyPr/>
          <a:lstStyle/>
          <a:p>
            <a:r>
              <a:rPr lang="en-US" dirty="0"/>
              <a:t>Video</a:t>
            </a:r>
          </a:p>
        </p:txBody>
      </p:sp>
      <p:sp>
        <p:nvSpPr>
          <p:cNvPr id="3" name="Content Placeholder 2">
            <a:extLst>
              <a:ext uri="{FF2B5EF4-FFF2-40B4-BE49-F238E27FC236}">
                <a16:creationId xmlns:a16="http://schemas.microsoft.com/office/drawing/2014/main" id="{974CEF90-B060-45D5-BA2D-C1B10C7EA290}"/>
              </a:ext>
            </a:extLst>
          </p:cNvPr>
          <p:cNvSpPr>
            <a:spLocks noGrp="1"/>
          </p:cNvSpPr>
          <p:nvPr>
            <p:ph idx="1"/>
          </p:nvPr>
        </p:nvSpPr>
        <p:spPr/>
        <p:txBody>
          <a:bodyPr/>
          <a:lstStyle/>
          <a:p>
            <a:r>
              <a:rPr lang="en-US" dirty="0">
                <a:hlinkClick r:id="rId2"/>
              </a:rPr>
              <a:t>You aren’t at the mercy of your emotions – your brain creates them</a:t>
            </a:r>
            <a:endParaRPr lang="en-US" dirty="0"/>
          </a:p>
        </p:txBody>
      </p:sp>
    </p:spTree>
    <p:extLst>
      <p:ext uri="{BB962C8B-B14F-4D97-AF65-F5344CB8AC3E}">
        <p14:creationId xmlns:p14="http://schemas.microsoft.com/office/powerpoint/2010/main" val="54907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6B419-9738-48BD-987C-4C22E3495E62}"/>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05F24743-6A03-4E19-B720-F8B9A0C625D6}"/>
              </a:ext>
            </a:extLst>
          </p:cNvPr>
          <p:cNvSpPr>
            <a:spLocks noGrp="1"/>
          </p:cNvSpPr>
          <p:nvPr>
            <p:ph idx="1"/>
          </p:nvPr>
        </p:nvSpPr>
        <p:spPr/>
        <p:txBody>
          <a:bodyPr>
            <a:normAutofit fontScale="47500" lnSpcReduction="20000"/>
          </a:bodyPr>
          <a:lstStyle/>
          <a:p>
            <a:r>
              <a:rPr lang="en-US" dirty="0"/>
              <a:t>What is an emotion? Define an emotion. How does Carroll Izard define an emotion? </a:t>
            </a:r>
          </a:p>
          <a:p>
            <a:r>
              <a:rPr lang="en-US" dirty="0"/>
              <a:t>What are the four components of emotion – figure 12.1? How do these components interact with each other? </a:t>
            </a:r>
          </a:p>
          <a:p>
            <a:r>
              <a:rPr lang="en-US" dirty="0"/>
              <a:t>What is the relation between an emotion and motivation? </a:t>
            </a:r>
          </a:p>
          <a:p>
            <a:r>
              <a:rPr lang="en-US" dirty="0"/>
              <a:t>What causes an emotion? </a:t>
            </a:r>
          </a:p>
          <a:p>
            <a:r>
              <a:rPr lang="en-US" dirty="0"/>
              <a:t>What is the Two-Systems View of emotions? </a:t>
            </a:r>
          </a:p>
          <a:p>
            <a:r>
              <a:rPr lang="en-US" dirty="0"/>
              <a:t>What is the Two-Systems View according to Levenson?</a:t>
            </a:r>
          </a:p>
          <a:p>
            <a:r>
              <a:rPr lang="en-US" dirty="0"/>
              <a:t>Please describe </a:t>
            </a:r>
            <a:r>
              <a:rPr lang="en-US" dirty="0" err="1"/>
              <a:t>Plutchik’s</a:t>
            </a:r>
            <a:r>
              <a:rPr lang="en-US" dirty="0"/>
              <a:t> Feedback Loop in Emotion.</a:t>
            </a:r>
          </a:p>
          <a:p>
            <a:r>
              <a:rPr lang="en-US" dirty="0"/>
              <a:t>What begins and ends an emotion? </a:t>
            </a:r>
          </a:p>
          <a:p>
            <a:r>
              <a:rPr lang="en-US" dirty="0"/>
              <a:t>How many emotions are there? Please describe an overview of the biological and cognitive perspectives.</a:t>
            </a:r>
          </a:p>
          <a:p>
            <a:r>
              <a:rPr lang="en-US" dirty="0"/>
              <a:t>How are biological and cognitive views reconciled regarding how many emotions we have?</a:t>
            </a:r>
          </a:p>
          <a:p>
            <a:r>
              <a:rPr lang="en-US" dirty="0"/>
              <a:t>Are emotions good and/or bad? Why? What are emotions for? What do emotions do? Why do we have emotions? </a:t>
            </a:r>
          </a:p>
          <a:p>
            <a:r>
              <a:rPr lang="en-US" dirty="0"/>
              <a:t>Describe coping functions of emotions. Describe social functions of emotions. </a:t>
            </a:r>
          </a:p>
          <a:p>
            <a:r>
              <a:rPr lang="en-US" dirty="0"/>
              <a:t>How can we control our emotions? What are emotional regulation strategies? What is the difference between an emotion and a mood? What is positive and negative affect?</a:t>
            </a:r>
          </a:p>
          <a:p>
            <a:r>
              <a:rPr lang="en-US" dirty="0"/>
              <a:t>What are benefits of feeling good? </a:t>
            </a:r>
          </a:p>
          <a:p>
            <a:endParaRPr lang="en-US" dirty="0"/>
          </a:p>
        </p:txBody>
      </p:sp>
    </p:spTree>
    <p:extLst>
      <p:ext uri="{BB962C8B-B14F-4D97-AF65-F5344CB8AC3E}">
        <p14:creationId xmlns:p14="http://schemas.microsoft.com/office/powerpoint/2010/main" val="1529449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2259-15F4-4241-A7ED-17E0D360ACF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82CAE3B-4A9E-4470-9696-CB0652D7FB02}"/>
              </a:ext>
            </a:extLst>
          </p:cNvPr>
          <p:cNvSpPr>
            <a:spLocks noGrp="1"/>
          </p:cNvSpPr>
          <p:nvPr>
            <p:ph idx="1"/>
          </p:nvPr>
        </p:nvSpPr>
        <p:spPr/>
        <p:txBody>
          <a:bodyPr>
            <a:normAutofit/>
          </a:bodyPr>
          <a:lstStyle/>
          <a:p>
            <a:r>
              <a:rPr lang="en-US" sz="4000" dirty="0"/>
              <a:t>Questions? Concerns?</a:t>
            </a:r>
          </a:p>
          <a:p>
            <a:endParaRPr lang="en-US" sz="4000" dirty="0"/>
          </a:p>
        </p:txBody>
      </p:sp>
    </p:spTree>
    <p:extLst>
      <p:ext uri="{BB962C8B-B14F-4D97-AF65-F5344CB8AC3E}">
        <p14:creationId xmlns:p14="http://schemas.microsoft.com/office/powerpoint/2010/main" val="2422827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E8E9-778B-4A59-945F-DD96E01D63C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1E6BD51F-E785-41C1-8C55-62E3F4AC776C}"/>
              </a:ext>
            </a:extLst>
          </p:cNvPr>
          <p:cNvSpPr>
            <a:spLocks noGrp="1"/>
          </p:cNvSpPr>
          <p:nvPr>
            <p:ph idx="1"/>
          </p:nvPr>
        </p:nvSpPr>
        <p:spPr/>
        <p:txBody>
          <a:bodyPr/>
          <a:lstStyle/>
          <a:p>
            <a:r>
              <a:rPr lang="en-US" dirty="0"/>
              <a:t>The information obtained to create this PowerPoint slide was obtained from:</a:t>
            </a:r>
          </a:p>
          <a:p>
            <a:endParaRPr lang="en-US" dirty="0"/>
          </a:p>
          <a:p>
            <a:r>
              <a:rPr lang="en-CA" dirty="0"/>
              <a:t>Reeve, J. (2018) Understanding Motivation and Emotion, 7</a:t>
            </a:r>
            <a:r>
              <a:rPr lang="en-CA" baseline="30000" dirty="0"/>
              <a:t>th</a:t>
            </a:r>
            <a:r>
              <a:rPr lang="en-CA" dirty="0"/>
              <a:t> ed. John Wiley and Sons</a:t>
            </a:r>
            <a:endParaRPr lang="en-US" dirty="0"/>
          </a:p>
          <a:p>
            <a:endParaRPr lang="en-US" dirty="0"/>
          </a:p>
        </p:txBody>
      </p:sp>
    </p:spTree>
    <p:extLst>
      <p:ext uri="{BB962C8B-B14F-4D97-AF65-F5344CB8AC3E}">
        <p14:creationId xmlns:p14="http://schemas.microsoft.com/office/powerpoint/2010/main" val="793911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430C-0CF8-4B31-93C5-39D5D4FC783B}"/>
              </a:ext>
            </a:extLst>
          </p:cNvPr>
          <p:cNvSpPr>
            <a:spLocks noGrp="1"/>
          </p:cNvSpPr>
          <p:nvPr>
            <p:ph type="title"/>
          </p:nvPr>
        </p:nvSpPr>
        <p:spPr/>
        <p:txBody>
          <a:bodyPr/>
          <a:lstStyle/>
          <a:p>
            <a:r>
              <a:rPr lang="en-US" dirty="0"/>
              <a:t>Facial Expressions</a:t>
            </a:r>
          </a:p>
        </p:txBody>
      </p:sp>
      <p:pic>
        <p:nvPicPr>
          <p:cNvPr id="5" name="Content Placeholder 4" descr="A group of people posing for a photo&#10;&#10;Description generated with very high confidence">
            <a:extLst>
              <a:ext uri="{FF2B5EF4-FFF2-40B4-BE49-F238E27FC236}">
                <a16:creationId xmlns:a16="http://schemas.microsoft.com/office/drawing/2014/main" id="{86433BE3-203A-4FDC-B044-293032CBB8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9563" y="2101850"/>
            <a:ext cx="4013200" cy="3511550"/>
          </a:xfrm>
        </p:spPr>
      </p:pic>
    </p:spTree>
    <p:extLst>
      <p:ext uri="{BB962C8B-B14F-4D97-AF65-F5344CB8AC3E}">
        <p14:creationId xmlns:p14="http://schemas.microsoft.com/office/powerpoint/2010/main" val="172388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08CC-34CC-4DD7-B77E-7082CEE570A3}"/>
              </a:ext>
            </a:extLst>
          </p:cNvPr>
          <p:cNvSpPr>
            <a:spLocks noGrp="1"/>
          </p:cNvSpPr>
          <p:nvPr>
            <p:ph type="title"/>
          </p:nvPr>
        </p:nvSpPr>
        <p:spPr/>
        <p:txBody>
          <a:bodyPr/>
          <a:lstStyle/>
          <a:p>
            <a:r>
              <a:rPr lang="en-US" dirty="0"/>
              <a:t>Six Perennial Questions</a:t>
            </a:r>
          </a:p>
        </p:txBody>
      </p:sp>
      <p:sp>
        <p:nvSpPr>
          <p:cNvPr id="3" name="Content Placeholder 2">
            <a:extLst>
              <a:ext uri="{FF2B5EF4-FFF2-40B4-BE49-F238E27FC236}">
                <a16:creationId xmlns:a16="http://schemas.microsoft.com/office/drawing/2014/main" id="{94406DE1-AA3E-43E6-BDD3-57ABCF851142}"/>
              </a:ext>
            </a:extLst>
          </p:cNvPr>
          <p:cNvSpPr>
            <a:spLocks noGrp="1"/>
          </p:cNvSpPr>
          <p:nvPr>
            <p:ph idx="1"/>
          </p:nvPr>
        </p:nvSpPr>
        <p:spPr/>
        <p:txBody>
          <a:bodyPr/>
          <a:lstStyle/>
          <a:p>
            <a:r>
              <a:rPr lang="en-US" dirty="0"/>
              <a:t>1 – What is an emotion?</a:t>
            </a:r>
          </a:p>
          <a:p>
            <a:r>
              <a:rPr lang="en-US" dirty="0"/>
              <a:t>2 – What causes an emotion?</a:t>
            </a:r>
          </a:p>
          <a:p>
            <a:r>
              <a:rPr lang="en-US" dirty="0"/>
              <a:t>3 – How many emotions are there?</a:t>
            </a:r>
          </a:p>
          <a:p>
            <a:r>
              <a:rPr lang="en-US" dirty="0"/>
              <a:t>4 – What good are emotions?</a:t>
            </a:r>
          </a:p>
          <a:p>
            <a:r>
              <a:rPr lang="en-US" dirty="0"/>
              <a:t>5 – Can we control our emotions?</a:t>
            </a:r>
          </a:p>
          <a:p>
            <a:r>
              <a:rPr lang="en-US" dirty="0"/>
              <a:t>6 – What is the difference between a mood and an emotion? </a:t>
            </a:r>
          </a:p>
          <a:p>
            <a:endParaRPr lang="en-US" dirty="0"/>
          </a:p>
          <a:p>
            <a:endParaRPr lang="en-US" dirty="0"/>
          </a:p>
        </p:txBody>
      </p:sp>
    </p:spTree>
    <p:extLst>
      <p:ext uri="{BB962C8B-B14F-4D97-AF65-F5344CB8AC3E}">
        <p14:creationId xmlns:p14="http://schemas.microsoft.com/office/powerpoint/2010/main" val="1663265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4145-5441-4829-A304-CA3A00AB89F3}"/>
              </a:ext>
            </a:extLst>
          </p:cNvPr>
          <p:cNvSpPr>
            <a:spLocks noGrp="1"/>
          </p:cNvSpPr>
          <p:nvPr>
            <p:ph type="title"/>
          </p:nvPr>
        </p:nvSpPr>
        <p:spPr/>
        <p:txBody>
          <a:bodyPr/>
          <a:lstStyle/>
          <a:p>
            <a:r>
              <a:rPr lang="en-US" dirty="0"/>
              <a:t>What is an Emotion? </a:t>
            </a:r>
          </a:p>
        </p:txBody>
      </p:sp>
      <p:sp>
        <p:nvSpPr>
          <p:cNvPr id="3" name="Content Placeholder 2">
            <a:extLst>
              <a:ext uri="{FF2B5EF4-FFF2-40B4-BE49-F238E27FC236}">
                <a16:creationId xmlns:a16="http://schemas.microsoft.com/office/drawing/2014/main" id="{A0E3317D-146D-4CEC-98F8-74D113F00354}"/>
              </a:ext>
            </a:extLst>
          </p:cNvPr>
          <p:cNvSpPr>
            <a:spLocks noGrp="1"/>
          </p:cNvSpPr>
          <p:nvPr>
            <p:ph idx="1"/>
          </p:nvPr>
        </p:nvSpPr>
        <p:spPr/>
        <p:txBody>
          <a:bodyPr>
            <a:normAutofit lnSpcReduction="10000"/>
          </a:bodyPr>
          <a:lstStyle/>
          <a:p>
            <a:r>
              <a:rPr lang="en-US" dirty="0"/>
              <a:t>Emotions are:</a:t>
            </a:r>
          </a:p>
          <a:p>
            <a:pPr lvl="1"/>
            <a:r>
              <a:rPr lang="en-US" dirty="0"/>
              <a:t>Multidimensional</a:t>
            </a:r>
          </a:p>
          <a:p>
            <a:pPr lvl="1"/>
            <a:r>
              <a:rPr lang="en-US" dirty="0"/>
              <a:t>Biological</a:t>
            </a:r>
          </a:p>
          <a:p>
            <a:pPr lvl="1"/>
            <a:r>
              <a:rPr lang="en-US" dirty="0"/>
              <a:t>Subjective</a:t>
            </a:r>
          </a:p>
          <a:p>
            <a:pPr lvl="1"/>
            <a:r>
              <a:rPr lang="en-US" dirty="0"/>
              <a:t>Purposive </a:t>
            </a:r>
          </a:p>
          <a:p>
            <a:pPr lvl="1"/>
            <a:r>
              <a:rPr lang="en-US" dirty="0"/>
              <a:t>Expressive</a:t>
            </a:r>
          </a:p>
          <a:p>
            <a:pPr lvl="1"/>
            <a:r>
              <a:rPr lang="en-US" dirty="0"/>
              <a:t>Arise as a response to significant events in our lives</a:t>
            </a:r>
          </a:p>
          <a:p>
            <a:pPr lvl="1"/>
            <a:r>
              <a:rPr lang="en-US" dirty="0"/>
              <a:t>Distinct patterns of neural activity</a:t>
            </a:r>
          </a:p>
          <a:p>
            <a:pPr lvl="1"/>
            <a:endParaRPr lang="en-US" dirty="0"/>
          </a:p>
          <a:p>
            <a:pPr marL="201168" lvl="1" indent="0">
              <a:buNone/>
            </a:pPr>
            <a:r>
              <a:rPr lang="en-US" i="1" dirty="0"/>
              <a:t>Emotions are short-lived, feeling-purposive-expressive bodily responses that help us adapt to the opportunities and challenges we face during important life events. </a:t>
            </a:r>
          </a:p>
          <a:p>
            <a:pPr marL="201168" lvl="1" indent="0">
              <a:buNone/>
            </a:pPr>
            <a:r>
              <a:rPr lang="en-US" i="1" dirty="0"/>
              <a:t>Thus, a significant life event occurs and produces a distinct pattern of neural activity that, in turn, generates and coordinates the emotional reaction that is a feeling-purposive-expressive-bodily reaction to the life event. </a:t>
            </a:r>
          </a:p>
          <a:p>
            <a:pPr lvl="1"/>
            <a:endParaRPr lang="en-US" dirty="0"/>
          </a:p>
          <a:p>
            <a:pPr lvl="1"/>
            <a:endParaRPr lang="en-US" dirty="0"/>
          </a:p>
        </p:txBody>
      </p:sp>
    </p:spTree>
    <p:extLst>
      <p:ext uri="{BB962C8B-B14F-4D97-AF65-F5344CB8AC3E}">
        <p14:creationId xmlns:p14="http://schemas.microsoft.com/office/powerpoint/2010/main" val="231342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3CDE-59A0-4BF9-85A5-43C1BD528053}"/>
              </a:ext>
            </a:extLst>
          </p:cNvPr>
          <p:cNvSpPr>
            <a:spLocks noGrp="1"/>
          </p:cNvSpPr>
          <p:nvPr>
            <p:ph type="title"/>
          </p:nvPr>
        </p:nvSpPr>
        <p:spPr/>
        <p:txBody>
          <a:bodyPr/>
          <a:lstStyle/>
          <a:p>
            <a:r>
              <a:rPr lang="en-US" dirty="0"/>
              <a:t>What is an Emotion? </a:t>
            </a:r>
          </a:p>
        </p:txBody>
      </p:sp>
      <p:sp>
        <p:nvSpPr>
          <p:cNvPr id="3" name="Content Placeholder 2">
            <a:extLst>
              <a:ext uri="{FF2B5EF4-FFF2-40B4-BE49-F238E27FC236}">
                <a16:creationId xmlns:a16="http://schemas.microsoft.com/office/drawing/2014/main" id="{2DAAAF96-39DD-4AF9-9F5D-644005C375D1}"/>
              </a:ext>
            </a:extLst>
          </p:cNvPr>
          <p:cNvSpPr>
            <a:spLocks noGrp="1"/>
          </p:cNvSpPr>
          <p:nvPr>
            <p:ph idx="1"/>
          </p:nvPr>
        </p:nvSpPr>
        <p:spPr/>
        <p:txBody>
          <a:bodyPr>
            <a:normAutofit/>
          </a:bodyPr>
          <a:lstStyle/>
          <a:p>
            <a:r>
              <a:rPr lang="en-CA" dirty="0"/>
              <a:t>Carroll Izard (2010) asked 34 leading emotion researchers to define the term emotion; he pulled together their replies into the following description.</a:t>
            </a:r>
          </a:p>
          <a:p>
            <a:r>
              <a:rPr lang="en-CA" i="1" dirty="0"/>
              <a:t>Emotion consists of neural circuits (that are at least partially dedicated), response systems, and a feeling state/process that motivates and organizes cognition and action. Emotion also provides information to the person experiencing it, and may include antecedent cognitive appraisals and ongoing cognition including an interpretation of its feeling state, expressions, or social-communicative signals, and may motivate approach or avoidant behavior, exercise control/regulation of responses, and be social or relational in nature.</a:t>
            </a:r>
          </a:p>
          <a:p>
            <a:endParaRPr lang="en-US" dirty="0"/>
          </a:p>
        </p:txBody>
      </p:sp>
    </p:spTree>
    <p:extLst>
      <p:ext uri="{BB962C8B-B14F-4D97-AF65-F5344CB8AC3E}">
        <p14:creationId xmlns:p14="http://schemas.microsoft.com/office/powerpoint/2010/main" val="3037962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93406807-A4E2-4571-828A-95C55D5939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756524"/>
            <a:ext cx="6912217" cy="4821270"/>
          </a:xfrm>
          <a:prstGeom prst="rect">
            <a:avLst/>
          </a:prstGeom>
        </p:spPr>
      </p:pic>
      <p:sp>
        <p:nvSpPr>
          <p:cNvPr id="2" name="Title 1">
            <a:extLst>
              <a:ext uri="{FF2B5EF4-FFF2-40B4-BE49-F238E27FC236}">
                <a16:creationId xmlns:a16="http://schemas.microsoft.com/office/drawing/2014/main" id="{27137410-C04B-41CC-9D77-3965ADC26A6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REVIE</a:t>
            </a:r>
            <a:br>
              <a:rPr lang="en-US" sz="6600" dirty="0">
                <a:solidFill>
                  <a:schemeClr val="tx1">
                    <a:lumMod val="85000"/>
                    <a:lumOff val="15000"/>
                  </a:schemeClr>
                </a:solidFill>
              </a:rPr>
            </a:br>
            <a:r>
              <a:rPr lang="en-US" sz="6600" dirty="0">
                <a:solidFill>
                  <a:schemeClr val="tx1">
                    <a:lumMod val="85000"/>
                    <a:lumOff val="15000"/>
                  </a:schemeClr>
                </a:solidFill>
              </a:rPr>
              <a:t>What is an Emotion? </a:t>
            </a:r>
          </a:p>
        </p:txBody>
      </p:sp>
    </p:spTree>
    <p:extLst>
      <p:ext uri="{BB962C8B-B14F-4D97-AF65-F5344CB8AC3E}">
        <p14:creationId xmlns:p14="http://schemas.microsoft.com/office/powerpoint/2010/main" val="326199992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84</TotalTime>
  <Words>2979</Words>
  <Application>Microsoft Office PowerPoint</Application>
  <PresentationFormat>Widescreen</PresentationFormat>
  <Paragraphs>244</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Calibri</vt:lpstr>
      <vt:lpstr>Calibri Light</vt:lpstr>
      <vt:lpstr>Retrospect</vt:lpstr>
      <vt:lpstr>Motivation and Emotion in Daily Life</vt:lpstr>
      <vt:lpstr>Discussion</vt:lpstr>
      <vt:lpstr>REVIE What is an Emotion? </vt:lpstr>
      <vt:lpstr>CHAPTER 13 – Complex Appraisal</vt:lpstr>
      <vt:lpstr>Facial Expressions</vt:lpstr>
      <vt:lpstr>Six Perennial Questions</vt:lpstr>
      <vt:lpstr>What is an Emotion? </vt:lpstr>
      <vt:lpstr>What is an Emotion? </vt:lpstr>
      <vt:lpstr>REVIE What is an Emotion? </vt:lpstr>
      <vt:lpstr>REVIEW – What is an Emotion? – Example Sadness</vt:lpstr>
      <vt:lpstr>REVIEW – Learning Check</vt:lpstr>
      <vt:lpstr>Emotions and Motivation</vt:lpstr>
      <vt:lpstr>What Causes an Emotion?</vt:lpstr>
      <vt:lpstr>What Causes an Emotion? Two Interactive Systems View</vt:lpstr>
      <vt:lpstr>What Causes an Emotion? Feedback Loop</vt:lpstr>
      <vt:lpstr>Emotions Begin and End</vt:lpstr>
      <vt:lpstr>How Many Emotions Are There? </vt:lpstr>
      <vt:lpstr>How Many Emotions Are There? Biological Perspective</vt:lpstr>
      <vt:lpstr>How Many Emotions Are There? Biological Perspective</vt:lpstr>
      <vt:lpstr>How Many Emotions Are There? Cognitive Perspective</vt:lpstr>
      <vt:lpstr>Reconciliation of the Numbers Issue</vt:lpstr>
      <vt:lpstr>Emotion Families</vt:lpstr>
      <vt:lpstr>Emotion Families</vt:lpstr>
      <vt:lpstr>Basic Emotions and Emotion Schemas</vt:lpstr>
      <vt:lpstr>Emotion Schemas</vt:lpstr>
      <vt:lpstr>What are the Good Emotions? </vt:lpstr>
      <vt:lpstr>Coping Functions</vt:lpstr>
      <vt:lpstr>What event caused you to feel each emotion? How did you cope with the event? </vt:lpstr>
      <vt:lpstr>Social Function</vt:lpstr>
      <vt:lpstr>Social Function</vt:lpstr>
      <vt:lpstr>Why We have Emotions</vt:lpstr>
      <vt:lpstr>Can we Control Our Emotions? </vt:lpstr>
      <vt:lpstr>Flow of a Typical Emotion Episode and Five Opportunities to Regulate That Emotion</vt:lpstr>
      <vt:lpstr>Flow of a Typical Emotion Episode and Five Opportunities to Regulate That Emotion</vt:lpstr>
      <vt:lpstr>Flow of a Typical Emotion Episode and Five Opportunities to Regulate That Emotion</vt:lpstr>
      <vt:lpstr>Mood vs Emotion</vt:lpstr>
      <vt:lpstr>Circumplex Model of Affect</vt:lpstr>
      <vt:lpstr>GRAPH FROM 6TH EDITION – Circumplex Model of Affect – Things to Keep in Mind</vt:lpstr>
      <vt:lpstr>Positive &amp; Negative Affect</vt:lpstr>
      <vt:lpstr>Positive Affect </vt:lpstr>
      <vt:lpstr>Video</vt:lpstr>
      <vt:lpstr>Learning Check</vt:lpstr>
      <vt:lpstr>Thank you!</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and Emotion in Daily Life</dc:title>
  <dc:creator>Erik Chevrier</dc:creator>
  <cp:lastModifiedBy>Erik Chevrier</cp:lastModifiedBy>
  <cp:revision>5</cp:revision>
  <dcterms:created xsi:type="dcterms:W3CDTF">2019-04-03T16:08:56Z</dcterms:created>
  <dcterms:modified xsi:type="dcterms:W3CDTF">2019-04-10T06:15:41Z</dcterms:modified>
</cp:coreProperties>
</file>