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74" r:id="rId14"/>
    <p:sldId id="289" r:id="rId15"/>
    <p:sldId id="291" r:id="rId16"/>
    <p:sldId id="323" r:id="rId17"/>
    <p:sldId id="299" r:id="rId18"/>
    <p:sldId id="324" r:id="rId19"/>
    <p:sldId id="325" r:id="rId20"/>
    <p:sldId id="326" r:id="rId21"/>
    <p:sldId id="294" r:id="rId22"/>
    <p:sldId id="327" r:id="rId23"/>
    <p:sldId id="328" r:id="rId24"/>
    <p:sldId id="317" r:id="rId25"/>
    <p:sldId id="332" r:id="rId26"/>
    <p:sldId id="286" r:id="rId2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9" autoAdjust="0"/>
    <p:restoredTop sz="94660"/>
  </p:normalViewPr>
  <p:slideViewPr>
    <p:cSldViewPr snapToGrid="0">
      <p:cViewPr>
        <p:scale>
          <a:sx n="75" d="100"/>
          <a:sy n="75" d="100"/>
        </p:scale>
        <p:origin x="676" y="6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9395BF-A852-48DF-B5B0-CDF00B6C9969}" type="datetimeFigureOut">
              <a:rPr lang="en-CA" smtClean="0"/>
              <a:t>2019-04-12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BE443DF-6AB8-4D5A-83B3-1D81857E721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205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57414"/>
            <a:ext cx="11855451" cy="854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8773585" y="188913"/>
            <a:ext cx="2813049" cy="342900"/>
          </a:xfrm>
        </p:spPr>
        <p:txBody>
          <a:bodyPr/>
          <a:lstStyle>
            <a:lvl1pPr>
              <a:defRPr/>
            </a:lvl1pPr>
          </a:lstStyle>
          <a:p>
            <a:r>
              <a:rPr lang="en-CA" altLang="en-US"/>
              <a:t>13-1-31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>
          <a:xfrm>
            <a:off x="11719985" y="6569075"/>
            <a:ext cx="577849" cy="342900"/>
          </a:xfrm>
        </p:spPr>
        <p:txBody>
          <a:bodyPr/>
          <a:lstStyle>
            <a:lvl1pPr>
              <a:defRPr/>
            </a:lvl1pPr>
          </a:lstStyle>
          <a:p>
            <a:fld id="{B0E33AC2-D8C5-4515-AD00-E08C681A12E2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90365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GZGY0wPAnus" TargetMode="External"/><Relationship Id="rId3" Type="http://schemas.openxmlformats.org/officeDocument/2006/relationships/hyperlink" Target="https://www.youtube.com/watch?v=Xs0K4ApWl4g" TargetMode="External"/><Relationship Id="rId7" Type="http://schemas.openxmlformats.org/officeDocument/2006/relationships/hyperlink" Target="https://www.youtube.com/watch?v=GHs2coAzLJ8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youtube.com/watch?v=ErlDSJHRVMA" TargetMode="External"/><Relationship Id="rId5" Type="http://schemas.openxmlformats.org/officeDocument/2006/relationships/hyperlink" Target="https://www.youtube.com/watch?v=YHa6NflkW3Y" TargetMode="External"/><Relationship Id="rId4" Type="http://schemas.openxmlformats.org/officeDocument/2006/relationships/hyperlink" Target="https://www.youtube.com/watch?v=rsFtgc2WswM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TX42lVDwA4" TargetMode="Externa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spectrum.library.concordia.ca/7292/1/Chevrier_MA_S2011.pdf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ZwfNs1pqG0" TargetMode="External"/><Relationship Id="rId2" Type="http://schemas.openxmlformats.org/officeDocument/2006/relationships/hyperlink" Target="https://www.youtube.com/watch?v=NyDDyT1lDhA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yDDyT1lDhA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spectrum.library.concordia.ca/7292/1/Chevrier_MA_S2011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yIilWb9SW0" TargetMode="External"/><Relationship Id="rId2" Type="http://schemas.openxmlformats.org/officeDocument/2006/relationships/hyperlink" Target="https://www.youtube.com/watch?v=EchfO2pjOr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GZGY0wPAnus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4W1VSb-dGU" TargetMode="External"/><Relationship Id="rId7" Type="http://schemas.openxmlformats.org/officeDocument/2006/relationships/hyperlink" Target="https://www.youtube.com/watch?v=AvQiZzSg-54" TargetMode="External"/><Relationship Id="rId2" Type="http://schemas.openxmlformats.org/officeDocument/2006/relationships/hyperlink" Target="https://www.youtube.com/watch?v=aa6UlTgwZC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youtube.com/watch?v=ubNF9QNEQLA" TargetMode="External"/><Relationship Id="rId5" Type="http://schemas.openxmlformats.org/officeDocument/2006/relationships/hyperlink" Target="https://www.youtube.com/watch?v=rn9V0cN4NWs" TargetMode="External"/><Relationship Id="rId4" Type="http://schemas.openxmlformats.org/officeDocument/2006/relationships/hyperlink" Target="https://www.youtube.com/watch?v=t80sdBtB-Gc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otetogether.ca/repor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Media, Technology and Politics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Media effects</a:t>
            </a:r>
          </a:p>
          <a:p>
            <a:r>
              <a:rPr lang="en-CA" dirty="0"/>
              <a:t>Erik Chevrier</a:t>
            </a:r>
          </a:p>
          <a:p>
            <a:r>
              <a:rPr lang="en-CA" dirty="0"/>
              <a:t>April 5</a:t>
            </a:r>
            <a:r>
              <a:rPr lang="en-CA" baseline="30000" dirty="0"/>
              <a:t>th</a:t>
            </a:r>
            <a:r>
              <a:rPr lang="en-CA" dirty="0"/>
              <a:t>, 2019</a:t>
            </a:r>
          </a:p>
        </p:txBody>
      </p:sp>
    </p:spTree>
    <p:extLst>
      <p:ext uri="{BB962C8B-B14F-4D97-AF65-F5344CB8AC3E}">
        <p14:creationId xmlns:p14="http://schemas.microsoft.com/office/powerpoint/2010/main" val="2581282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 Effects – Cable Explosion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Narrowcasting and fragmentation </a:t>
            </a:r>
          </a:p>
          <a:p>
            <a:r>
              <a:rPr lang="en-US" dirty="0"/>
              <a:t>Subscriptions (advertising and subscription costs)</a:t>
            </a:r>
          </a:p>
          <a:p>
            <a:r>
              <a:rPr lang="en-US" dirty="0"/>
              <a:t>Audience niche</a:t>
            </a:r>
          </a:p>
          <a:p>
            <a:r>
              <a:rPr lang="en-US" dirty="0"/>
              <a:t>Cable revolution weakened structures of Canadian television:</a:t>
            </a:r>
          </a:p>
          <a:p>
            <a:pPr lvl="1"/>
            <a:r>
              <a:rPr lang="en-US" dirty="0"/>
              <a:t>Syphoning away money from advertisers</a:t>
            </a:r>
          </a:p>
          <a:p>
            <a:pPr lvl="1"/>
            <a:r>
              <a:rPr lang="en-US" dirty="0"/>
              <a:t>Competition, reluctance to invest in high-quality productions</a:t>
            </a:r>
          </a:p>
          <a:p>
            <a:pPr lvl="1"/>
            <a:r>
              <a:rPr lang="en-US" dirty="0"/>
              <a:t>Altered boundaries towards more sensational programming</a:t>
            </a:r>
          </a:p>
          <a:p>
            <a:pPr lvl="1"/>
            <a:r>
              <a:rPr lang="en-US" dirty="0"/>
              <a:t>Offloading of politics to the back alleys of TV</a:t>
            </a:r>
          </a:p>
          <a:p>
            <a:pPr lvl="1"/>
            <a:r>
              <a:rPr lang="en-US" dirty="0"/>
              <a:t>Canadian content cannot compete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115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 Effects – Blogs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Journalism vs blogging</a:t>
            </a:r>
          </a:p>
          <a:p>
            <a:pPr lvl="1"/>
            <a:r>
              <a:rPr lang="en-US" dirty="0"/>
              <a:t>Blogging not seen as a credible form of journalism</a:t>
            </a:r>
          </a:p>
          <a:p>
            <a:pPr lvl="1"/>
            <a:r>
              <a:rPr lang="en-US" dirty="0"/>
              <a:t>Bloggers may be able to respond to a story more quickly </a:t>
            </a:r>
          </a:p>
          <a:p>
            <a:pPr lvl="1"/>
            <a:r>
              <a:rPr lang="en-US" dirty="0"/>
              <a:t>Some journalists get information from blogs to begin a story</a:t>
            </a:r>
          </a:p>
          <a:p>
            <a:pPr lvl="1"/>
            <a:r>
              <a:rPr lang="en-US" dirty="0"/>
              <a:t>Blogging may provide missing perspectives not covered by mainstream media</a:t>
            </a:r>
          </a:p>
          <a:p>
            <a:pPr lvl="1"/>
            <a:r>
              <a:rPr lang="en-US" dirty="0"/>
              <a:t>Blogging is like journalism without a salary and organization to back you up with legal troubles</a:t>
            </a:r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r>
              <a:rPr lang="en-US" b="1" dirty="0"/>
              <a:t>Four categories of blogs</a:t>
            </a:r>
          </a:p>
          <a:p>
            <a:pPr lvl="2"/>
            <a:r>
              <a:rPr lang="en-US" dirty="0"/>
              <a:t>Cyber-Celebrities </a:t>
            </a:r>
          </a:p>
          <a:p>
            <a:pPr lvl="2"/>
            <a:r>
              <a:rPr lang="en-US" dirty="0"/>
              <a:t>Aggregator - centralizes a number of news and blog sites</a:t>
            </a:r>
          </a:p>
          <a:p>
            <a:pPr lvl="2"/>
            <a:r>
              <a:rPr lang="en-US" dirty="0"/>
              <a:t>Celebrities themselves</a:t>
            </a:r>
          </a:p>
          <a:p>
            <a:pPr lvl="2"/>
            <a:r>
              <a:rPr lang="en-US" dirty="0"/>
              <a:t>Ordinary people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515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 Effects - YouTube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Largest online video archive </a:t>
            </a:r>
          </a:p>
          <a:p>
            <a:r>
              <a:rPr lang="en-US" dirty="0"/>
              <a:t>Greatest teaching tools</a:t>
            </a:r>
          </a:p>
          <a:p>
            <a:r>
              <a:rPr lang="en-US" dirty="0"/>
              <a:t>Attracting more and more advertising</a:t>
            </a:r>
          </a:p>
          <a:p>
            <a:r>
              <a:rPr lang="en-US" dirty="0"/>
              <a:t>National television are a large part of YouTube content</a:t>
            </a:r>
          </a:p>
          <a:p>
            <a:r>
              <a:rPr lang="en-US" dirty="0"/>
              <a:t>News moments</a:t>
            </a:r>
          </a:p>
          <a:p>
            <a:r>
              <a:rPr lang="en-US" dirty="0"/>
              <a:t>Amateur production</a:t>
            </a:r>
          </a:p>
          <a:p>
            <a:r>
              <a:rPr lang="en-US" dirty="0"/>
              <a:t>Mobilizing citizens – contagion effect</a:t>
            </a:r>
          </a:p>
          <a:p>
            <a:pPr lvl="1"/>
            <a:r>
              <a:rPr lang="en-US" dirty="0"/>
              <a:t>Double edge sword – spying on activists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515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 Fantasy Becomes Reality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Jean </a:t>
            </a:r>
            <a:r>
              <a:rPr lang="en-US" b="1" dirty="0" err="1"/>
              <a:t>Baudrillard</a:t>
            </a:r>
            <a:endParaRPr lang="en-US" dirty="0"/>
          </a:p>
          <a:p>
            <a:pPr lvl="1"/>
            <a:r>
              <a:rPr lang="en-US" dirty="0"/>
              <a:t>The media – especially when the content is fictional and fantastic – are more real than the world they proport to represent. </a:t>
            </a:r>
          </a:p>
          <a:p>
            <a:pPr lvl="1"/>
            <a:r>
              <a:rPr lang="en-US" dirty="0"/>
              <a:t>The symbolic structure of the media is so powerful that the meaning is dissolved as mere content is relegated to the demands of form. </a:t>
            </a:r>
          </a:p>
          <a:p>
            <a:pPr lvl="1"/>
            <a:r>
              <a:rPr lang="en-US" dirty="0"/>
              <a:t>Verisimilitude  - They appear to be real.</a:t>
            </a:r>
          </a:p>
          <a:p>
            <a:r>
              <a:rPr lang="en-US" b="1" dirty="0"/>
              <a:t>Mark Poster </a:t>
            </a:r>
          </a:p>
          <a:p>
            <a:pPr lvl="1"/>
            <a:r>
              <a:rPr lang="en-US" dirty="0"/>
              <a:t>Mediation is becoming so intense and worked over that ‘reality’ is consistently in question</a:t>
            </a:r>
          </a:p>
          <a:p>
            <a:r>
              <a:rPr lang="en-US" b="1" dirty="0"/>
              <a:t>Nesbitt-Larking</a:t>
            </a:r>
          </a:p>
          <a:p>
            <a:pPr lvl="1"/>
            <a:r>
              <a:rPr lang="en-US" dirty="0"/>
              <a:t>Forms that blend reality:</a:t>
            </a:r>
          </a:p>
          <a:p>
            <a:pPr lvl="2"/>
            <a:r>
              <a:rPr lang="en-US" dirty="0"/>
              <a:t>Infotainment</a:t>
            </a:r>
          </a:p>
          <a:p>
            <a:pPr lvl="2"/>
            <a:r>
              <a:rPr lang="en-US" dirty="0"/>
              <a:t>Docudrama</a:t>
            </a:r>
          </a:p>
          <a:p>
            <a:pPr lvl="2"/>
            <a:r>
              <a:rPr lang="en-US" dirty="0"/>
              <a:t>‘Faction’ – blending fact from fiction</a:t>
            </a:r>
          </a:p>
          <a:p>
            <a:pPr lvl="2"/>
            <a:r>
              <a:rPr lang="en-US" dirty="0"/>
              <a:t>Reality television</a:t>
            </a:r>
          </a:p>
          <a:p>
            <a:pPr lvl="2"/>
            <a:r>
              <a:rPr lang="en-US" dirty="0"/>
              <a:t>News/entertainment spoof</a:t>
            </a:r>
          </a:p>
        </p:txBody>
      </p:sp>
    </p:spTree>
    <p:extLst>
      <p:ext uri="{BB962C8B-B14F-4D97-AF65-F5344CB8AC3E}">
        <p14:creationId xmlns:p14="http://schemas.microsoft.com/office/powerpoint/2010/main" val="3684724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5513" y="3980879"/>
            <a:ext cx="1895475" cy="22556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Looking at Nesbitt-Larking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Moral panic</a:t>
            </a:r>
          </a:p>
          <a:p>
            <a:r>
              <a:rPr lang="en-CA" dirty="0"/>
              <a:t>Magic bullet/hypodermic</a:t>
            </a:r>
          </a:p>
          <a:p>
            <a:pPr lvl="1"/>
            <a:r>
              <a:rPr lang="en-CA" dirty="0">
                <a:hlinkClick r:id="rId3"/>
              </a:rPr>
              <a:t>War of the Worlds</a:t>
            </a:r>
            <a:endParaRPr lang="en-CA" dirty="0"/>
          </a:p>
          <a:p>
            <a:pPr lvl="1"/>
            <a:r>
              <a:rPr lang="en-CA" dirty="0">
                <a:hlinkClick r:id="rId4"/>
              </a:rPr>
              <a:t>War of Worlds follow up</a:t>
            </a:r>
            <a:endParaRPr lang="en-CA" dirty="0"/>
          </a:p>
          <a:p>
            <a:pPr lvl="1"/>
            <a:r>
              <a:rPr lang="en-CA" dirty="0">
                <a:hlinkClick r:id="rId5"/>
              </a:rPr>
              <a:t>Manufacturing Consent</a:t>
            </a:r>
            <a:endParaRPr lang="en-CA" dirty="0"/>
          </a:p>
          <a:p>
            <a:pPr lvl="1"/>
            <a:r>
              <a:rPr lang="en-CA" dirty="0">
                <a:hlinkClick r:id="rId6"/>
              </a:rPr>
              <a:t>Colin Powell Speech about Weapons of Mass Destruction</a:t>
            </a:r>
            <a:endParaRPr lang="en-CA" dirty="0"/>
          </a:p>
          <a:p>
            <a:pPr lvl="1"/>
            <a:r>
              <a:rPr lang="en-CA" sz="1800" dirty="0">
                <a:hlinkClick r:id="rId7"/>
              </a:rPr>
              <a:t>Leni Riefenstahl’s Triumph of Will – Nazi Propaganda Video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CA" dirty="0"/>
              <a:t>Limited effects/uses and gratifications</a:t>
            </a:r>
          </a:p>
          <a:p>
            <a:pPr lvl="1"/>
            <a:r>
              <a:rPr lang="en-CA" dirty="0"/>
              <a:t>Two-step communication flow/discursive elaboration</a:t>
            </a:r>
          </a:p>
          <a:p>
            <a:pPr lvl="1"/>
            <a:r>
              <a:rPr lang="en-CA" dirty="0">
                <a:hlinkClick r:id="rId8"/>
              </a:rPr>
              <a:t>Selective attention/cognitive beliefs/selective recall</a:t>
            </a:r>
            <a:endParaRPr lang="en-CA" dirty="0"/>
          </a:p>
          <a:p>
            <a:r>
              <a:rPr lang="en-CA" dirty="0"/>
              <a:t>Critical perspective</a:t>
            </a:r>
          </a:p>
          <a:p>
            <a:pPr lvl="1"/>
            <a:r>
              <a:rPr lang="en-CA" dirty="0"/>
              <a:t>Freedom within determining conditions</a:t>
            </a:r>
          </a:p>
          <a:p>
            <a:pPr lvl="1"/>
            <a:r>
              <a:rPr lang="en-CA" dirty="0"/>
              <a:t>Personality</a:t>
            </a:r>
          </a:p>
          <a:p>
            <a:pPr lvl="2"/>
            <a:r>
              <a:rPr lang="en-CA" dirty="0"/>
              <a:t>Polysemic</a:t>
            </a:r>
          </a:p>
          <a:p>
            <a:pPr lvl="2"/>
            <a:r>
              <a:rPr lang="en-CA" dirty="0"/>
              <a:t>Gendered reading formations</a:t>
            </a:r>
          </a:p>
          <a:p>
            <a:pPr lvl="2"/>
            <a:r>
              <a:rPr lang="en-CA" dirty="0"/>
              <a:t>Ontological </a:t>
            </a:r>
          </a:p>
          <a:p>
            <a:r>
              <a:rPr lang="en-CA" dirty="0"/>
              <a:t>Engagement with Media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48582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Propagate Effectively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next section is an overview of leading theories regarding factors that help influence people.</a:t>
            </a:r>
          </a:p>
          <a:p>
            <a:endParaRPr lang="en-US" dirty="0"/>
          </a:p>
          <a:p>
            <a:r>
              <a:rPr lang="en-US" dirty="0"/>
              <a:t>If you will be involved in political campaigning or devising media strategy, you should utilize some of the following methods.</a:t>
            </a:r>
          </a:p>
          <a:p>
            <a:r>
              <a:rPr lang="en-US" dirty="0"/>
              <a:t>If you are not planning to be involved in political campaigning, you should be aware of the following social influence tactics used by media companies and politicians.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1097280" y="4551639"/>
            <a:ext cx="55753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88352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7E8C4-7916-4A93-894D-6435768CD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BC4DF-745B-4907-83CD-6C9502E55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of you believe that we need to do our best at protecting the environment so that future generations can inhabit the world?  </a:t>
            </a:r>
          </a:p>
        </p:txBody>
      </p:sp>
    </p:spTree>
    <p:extLst>
      <p:ext uri="{BB962C8B-B14F-4D97-AF65-F5344CB8AC3E}">
        <p14:creationId xmlns:p14="http://schemas.microsoft.com/office/powerpoint/2010/main" val="2636317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C4AAA502-5435-489E-9538-3A40E6C71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B303F4-1389-4433-BAF6-3635AAB74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999" y="4550229"/>
            <a:ext cx="10909073" cy="105765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300">
                <a:solidFill>
                  <a:schemeClr val="tx1">
                    <a:lumMod val="85000"/>
                    <a:lumOff val="15000"/>
                  </a:schemeClr>
                </a:solidFill>
              </a:rPr>
              <a:t>NOT COVERED FROM CHAPTER 9 – </a:t>
            </a:r>
            <a:br>
              <a:rPr lang="en-US" sz="330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3300">
                <a:solidFill>
                  <a:schemeClr val="tx1">
                    <a:lumMod val="85000"/>
                    <a:lumOff val="15000"/>
                  </a:schemeClr>
                </a:solidFill>
              </a:rPr>
              <a:t>Motivational Processes Underlying Dissonance</a:t>
            </a:r>
          </a:p>
        </p:txBody>
      </p:sp>
      <p:pic>
        <p:nvPicPr>
          <p:cNvPr id="16" name="Content Placeholder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DDB51A5A-3FED-4892-AB7F-EDCFDC99DE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57" y="640080"/>
            <a:ext cx="6765700" cy="3602736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9AC0290-4702-4519-B0F4-C2A468809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086" y="5618770"/>
            <a:ext cx="105156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DE42378B-2E28-4810-8421-7A473A40E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D91DD17-237F-4811-BC0E-128EB1BD7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70968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Psychology of Influence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1" cy="4023360"/>
          </a:xfrm>
        </p:spPr>
        <p:txBody>
          <a:bodyPr/>
          <a:lstStyle/>
          <a:p>
            <a:r>
              <a:rPr lang="en-CA" dirty="0"/>
              <a:t>Robert </a:t>
            </a:r>
            <a:r>
              <a:rPr lang="en-CA" dirty="0" err="1"/>
              <a:t>Cialdini</a:t>
            </a:r>
            <a:endParaRPr lang="en-CA" dirty="0"/>
          </a:p>
          <a:p>
            <a:r>
              <a:rPr lang="en-CA" dirty="0"/>
              <a:t>Six weapons of influence</a:t>
            </a:r>
          </a:p>
          <a:p>
            <a:r>
              <a:rPr lang="en-CA" dirty="0"/>
              <a:t>1 – Reciprocation</a:t>
            </a:r>
          </a:p>
          <a:p>
            <a:r>
              <a:rPr lang="en-CA" dirty="0"/>
              <a:t>2 – Commitment and consistency</a:t>
            </a:r>
          </a:p>
          <a:p>
            <a:r>
              <a:rPr lang="en-CA" dirty="0"/>
              <a:t>3 – Social proof</a:t>
            </a:r>
          </a:p>
          <a:p>
            <a:r>
              <a:rPr lang="en-CA" dirty="0"/>
              <a:t>4 – Liking </a:t>
            </a:r>
          </a:p>
          <a:p>
            <a:r>
              <a:rPr lang="en-CA" dirty="0"/>
              <a:t>5 – </a:t>
            </a:r>
            <a:r>
              <a:rPr lang="en-CA" dirty="0">
                <a:hlinkClick r:id="rId2"/>
              </a:rPr>
              <a:t>Authority</a:t>
            </a:r>
            <a:endParaRPr lang="en-CA" dirty="0"/>
          </a:p>
          <a:p>
            <a:r>
              <a:rPr lang="en-CA" dirty="0"/>
              <a:t>6 – Scarcity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403648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Power of Suggestion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1" cy="4023360"/>
          </a:xfrm>
        </p:spPr>
        <p:txBody>
          <a:bodyPr>
            <a:normAutofit/>
          </a:bodyPr>
          <a:lstStyle/>
          <a:p>
            <a:r>
              <a:rPr lang="en-CA" sz="1800" dirty="0">
                <a:hlinkClick r:id="rId2" tooltip="An Inquiry Into How People Are Affected by Profuse Amounts of Publicity: A Multidisciplinary Approach"/>
              </a:rPr>
              <a:t>An Inquiry Into How People Are Affected by Profuse Amounts of Publicity: A Multidisciplinary Approach</a:t>
            </a:r>
            <a:endParaRPr lang="en-CA" sz="1800" dirty="0"/>
          </a:p>
          <a:p>
            <a:r>
              <a:rPr lang="en-CA" sz="1800" dirty="0"/>
              <a:t>Advertising as a suggestion – Page 26</a:t>
            </a:r>
          </a:p>
          <a:p>
            <a:endParaRPr lang="en-CA" sz="1800" dirty="0"/>
          </a:p>
          <a:p>
            <a:endParaRPr lang="en-CA" sz="2400" dirty="0"/>
          </a:p>
          <a:p>
            <a:r>
              <a:rPr lang="en-CA" sz="2400" dirty="0"/>
              <a:t>Suggestions can bypass critical thought because there is no direct request to refuse</a:t>
            </a:r>
          </a:p>
          <a:p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99674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Media Effects</a:t>
            </a:r>
          </a:p>
        </p:txBody>
      </p:sp>
      <p:pic>
        <p:nvPicPr>
          <p:cNvPr id="4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96963" y="2039317"/>
            <a:ext cx="4938712" cy="3636617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CA" dirty="0"/>
              <a:t>Media effects research usually describes the reception/reading of codes/forms/texts</a:t>
            </a:r>
          </a:p>
          <a:p>
            <a:r>
              <a:rPr lang="en-CA" dirty="0"/>
              <a:t>Receivers are also affected by (and have an effect on) </a:t>
            </a:r>
          </a:p>
          <a:p>
            <a:pPr lvl="1"/>
            <a:r>
              <a:rPr lang="en-CA" dirty="0"/>
              <a:t>Media organizations and technology</a:t>
            </a:r>
          </a:p>
          <a:p>
            <a:pPr lvl="1"/>
            <a:r>
              <a:rPr lang="en-CA" dirty="0"/>
              <a:t>Political and socio-economic environment</a:t>
            </a:r>
          </a:p>
          <a:p>
            <a:endParaRPr lang="en-CA" dirty="0"/>
          </a:p>
          <a:p>
            <a:r>
              <a:rPr lang="en-CA" dirty="0"/>
              <a:t>Media Organizations and technologies are affected by (and have an effect on)</a:t>
            </a:r>
          </a:p>
          <a:p>
            <a:pPr lvl="1"/>
            <a:r>
              <a:rPr lang="en-CA" dirty="0"/>
              <a:t>Political and socio-economic environment </a:t>
            </a:r>
          </a:p>
          <a:p>
            <a:pPr lvl="1"/>
            <a:r>
              <a:rPr lang="en-CA" dirty="0"/>
              <a:t>Receivers (audiences) </a:t>
            </a:r>
          </a:p>
          <a:p>
            <a:pPr marL="201168" lvl="1" indent="0">
              <a:buNone/>
            </a:pPr>
            <a:endParaRPr lang="en-CA" dirty="0"/>
          </a:p>
          <a:p>
            <a:pPr marL="201168" lvl="1" indent="0">
              <a:buNone/>
            </a:pPr>
            <a:r>
              <a:rPr lang="en-CA" dirty="0"/>
              <a:t>McLuhan – The Medium is the message</a:t>
            </a:r>
          </a:p>
          <a:p>
            <a:pPr marL="201168" lvl="1" indent="0">
              <a:buNone/>
            </a:pPr>
            <a:r>
              <a:rPr lang="en-CA" dirty="0"/>
              <a:t>	Machines are an extension of our human 	experience and bodily sensations</a:t>
            </a:r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635984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Factors that Help Influence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sz="2800" b="1" dirty="0"/>
              <a:t>Groupthink</a:t>
            </a:r>
          </a:p>
          <a:p>
            <a:pPr lvl="1"/>
            <a:r>
              <a:rPr lang="en-CA" dirty="0"/>
              <a:t>In group vs out group</a:t>
            </a:r>
          </a:p>
          <a:p>
            <a:pPr lvl="1"/>
            <a:r>
              <a:rPr lang="en-CA" dirty="0">
                <a:hlinkClick r:id="rId2"/>
              </a:rPr>
              <a:t>Conformity to group</a:t>
            </a:r>
            <a:endParaRPr lang="en-CA" dirty="0"/>
          </a:p>
          <a:p>
            <a:pPr lvl="1"/>
            <a:r>
              <a:rPr lang="en-CA" dirty="0"/>
              <a:t>Social Roles – </a:t>
            </a:r>
            <a:r>
              <a:rPr lang="en-CA" dirty="0">
                <a:hlinkClick r:id="rId3"/>
              </a:rPr>
              <a:t>Stanford prison experiment</a:t>
            </a:r>
            <a:endParaRPr lang="en-CA" dirty="0"/>
          </a:p>
          <a:p>
            <a:r>
              <a:rPr lang="en-CA" sz="2800" b="1" dirty="0"/>
              <a:t>Physical Factors</a:t>
            </a:r>
          </a:p>
          <a:p>
            <a:pPr lvl="1"/>
            <a:r>
              <a:rPr lang="en-CA" dirty="0"/>
              <a:t>Appearance/attractiveness</a:t>
            </a:r>
          </a:p>
          <a:p>
            <a:pPr lvl="1"/>
            <a:r>
              <a:rPr lang="en-CA" dirty="0"/>
              <a:t>Likability</a:t>
            </a:r>
          </a:p>
          <a:p>
            <a:pPr lvl="1"/>
            <a:r>
              <a:rPr lang="en-CA" dirty="0"/>
              <a:t>Similarities</a:t>
            </a:r>
          </a:p>
          <a:p>
            <a:pPr lvl="1"/>
            <a:r>
              <a:rPr lang="en-CA" dirty="0"/>
              <a:t>Non-verbal communication</a:t>
            </a:r>
          </a:p>
          <a:p>
            <a:r>
              <a:rPr lang="en-CA" sz="2800" b="1" dirty="0"/>
              <a:t>Emotional Appeal</a:t>
            </a:r>
          </a:p>
          <a:p>
            <a:pPr lvl="1"/>
            <a:r>
              <a:rPr lang="en-CA" dirty="0"/>
              <a:t>Fear</a:t>
            </a:r>
          </a:p>
          <a:p>
            <a:pPr lvl="1"/>
            <a:r>
              <a:rPr lang="en-CA" dirty="0"/>
              <a:t>Sadness</a:t>
            </a:r>
          </a:p>
          <a:p>
            <a:pPr lvl="1"/>
            <a:r>
              <a:rPr lang="en-CA" dirty="0"/>
              <a:t>Embarrassment</a:t>
            </a:r>
          </a:p>
          <a:p>
            <a:pPr lvl="1"/>
            <a:r>
              <a:rPr lang="en-CA" dirty="0"/>
              <a:t>Confidence</a:t>
            </a:r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CA" b="1" dirty="0"/>
              <a:t>Savvy Media Consumer Appeal:</a:t>
            </a:r>
          </a:p>
          <a:p>
            <a:pPr lvl="1"/>
            <a:r>
              <a:rPr lang="en-CA" dirty="0"/>
              <a:t>Honest about media influence</a:t>
            </a:r>
          </a:p>
          <a:p>
            <a:r>
              <a:rPr lang="en-CA" b="1" dirty="0"/>
              <a:t>Contagion:</a:t>
            </a:r>
          </a:p>
          <a:p>
            <a:pPr lvl="1"/>
            <a:r>
              <a:rPr lang="en-CA" dirty="0"/>
              <a:t>When large crowds form</a:t>
            </a:r>
            <a:r>
              <a:rPr lang="en-CA"/>
              <a:t>, people </a:t>
            </a:r>
            <a:r>
              <a:rPr lang="en-CA" dirty="0"/>
              <a:t>may behave in ways that is extreme and unlike their normal behaviour</a:t>
            </a:r>
          </a:p>
          <a:p>
            <a:pPr marL="201168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219941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1A3EF-68E5-4011-8871-1AFA464D5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861E8-7BAD-4E4A-B1EE-3A1608A04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1718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 change in behaviour in response to a direct request from another person</a:t>
            </a:r>
          </a:p>
          <a:p>
            <a:r>
              <a:rPr lang="en-US" b="1" dirty="0"/>
              <a:t>Door-in-the-face technique – </a:t>
            </a:r>
            <a:r>
              <a:rPr lang="en-US" dirty="0"/>
              <a:t>A technique to get people to comply with a request whereby people are presented first with a large request, which they are expected to refuse, and then with a similar, more reasonable request, to which it is hoped they will accept</a:t>
            </a:r>
          </a:p>
          <a:p>
            <a:pPr lvl="1"/>
            <a:r>
              <a:rPr lang="en-US" b="1" dirty="0"/>
              <a:t>Reciprocity norm – </a:t>
            </a:r>
            <a:r>
              <a:rPr lang="en-US" dirty="0"/>
              <a:t>a social norm by which the receipt of something positive from another person requires you to reciprocate, ort behave similarly, in response</a:t>
            </a:r>
          </a:p>
          <a:p>
            <a:r>
              <a:rPr lang="en-US" b="1" dirty="0"/>
              <a:t>Foot-in-the door technique – </a:t>
            </a:r>
            <a:r>
              <a:rPr lang="en-US" dirty="0"/>
              <a:t>A technique to get people to comply with a request, whereby people are presented first with a small request, to which they are expected to acquiesce, followed by a larger request, to which it is hoped they will also acquiesce. </a:t>
            </a:r>
          </a:p>
          <a:p>
            <a:pPr lvl="1"/>
            <a:r>
              <a:rPr lang="en-US" dirty="0"/>
              <a:t>Change in self-perception – People are influenced by their behaviour and adopt values about ‘helping others’ </a:t>
            </a:r>
          </a:p>
          <a:p>
            <a:r>
              <a:rPr lang="en-US" b="1" dirty="0"/>
              <a:t>Lowballing – </a:t>
            </a:r>
            <a:r>
              <a:rPr lang="en-US" dirty="0"/>
              <a:t>An unscrupulous strategy whereby a salesperson induces a customer to agree to purchase a product at a very low cost, and then subsequently raises the price; frequently, the customer will still make the purchase at the inflated price.</a:t>
            </a:r>
          </a:p>
          <a:p>
            <a:pPr lvl="1"/>
            <a:r>
              <a:rPr lang="en-US" dirty="0"/>
              <a:t>Illusion of irreversibility</a:t>
            </a:r>
          </a:p>
          <a:p>
            <a:pPr lvl="1"/>
            <a:r>
              <a:rPr lang="en-US" dirty="0"/>
              <a:t>Anticipation of event</a:t>
            </a:r>
          </a:p>
          <a:p>
            <a:pPr lvl="1"/>
            <a:r>
              <a:rPr lang="en-US" dirty="0"/>
              <a:t>Convenience of completing the transaction rather than starting over somewhere else</a:t>
            </a:r>
          </a:p>
          <a:p>
            <a:r>
              <a:rPr lang="en-CA" b="1" dirty="0"/>
              <a:t>Improving the deal:</a:t>
            </a:r>
            <a:br>
              <a:rPr lang="en-CA" b="1" dirty="0"/>
            </a:br>
            <a:r>
              <a:rPr lang="en-CA" dirty="0"/>
              <a:t>When a product is offered at a high price, then after a brief pause, another product is offered to the deal or the price is reduced</a:t>
            </a:r>
          </a:p>
        </p:txBody>
      </p:sp>
    </p:spTree>
    <p:extLst>
      <p:ext uri="{BB962C8B-B14F-4D97-AF65-F5344CB8AC3E}">
        <p14:creationId xmlns:p14="http://schemas.microsoft.com/office/powerpoint/2010/main" val="23504113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B74C6-54C0-4D93-8F46-289F2A5AC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Conformity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53038-8450-4DC3-82A4-1CE719B91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 change in behaviour as a result of the real or imagined influence of other people</a:t>
            </a:r>
          </a:p>
          <a:p>
            <a:pPr lvl="1"/>
            <a:r>
              <a:rPr lang="en-US" dirty="0"/>
              <a:t>Can override survival behaviours </a:t>
            </a:r>
          </a:p>
          <a:p>
            <a:pPr lvl="1"/>
            <a:r>
              <a:rPr lang="en-US" dirty="0"/>
              <a:t>People are more influenceable than they believe  </a:t>
            </a:r>
          </a:p>
          <a:p>
            <a:pPr lvl="1"/>
            <a:r>
              <a:rPr lang="en-US" dirty="0"/>
              <a:t>Produces positive and negative consequences </a:t>
            </a:r>
          </a:p>
          <a:p>
            <a:pPr lvl="1"/>
            <a:endParaRPr lang="en-US" dirty="0"/>
          </a:p>
          <a:p>
            <a:r>
              <a:rPr lang="en-US" b="1" dirty="0"/>
              <a:t>Informational Social Influence – </a:t>
            </a:r>
            <a:r>
              <a:rPr lang="en-US" dirty="0"/>
              <a:t>Conforming because we believe that others’ interpretation of an ambiguous situation is more correct than ours and will help us choose an appropriate course of action.</a:t>
            </a:r>
          </a:p>
          <a:p>
            <a:r>
              <a:rPr lang="en-US" b="1" dirty="0"/>
              <a:t>Normative Social Influence – </a:t>
            </a:r>
            <a:r>
              <a:rPr lang="en-US" dirty="0"/>
              <a:t>The influence of other people that leads us to conform in order to be liked and accepted by them; this type of conformity results in public compliance with the group’s beliefs and behaviours but not necessarily in private acceptance. </a:t>
            </a:r>
            <a:r>
              <a:rPr lang="en-US" dirty="0">
                <a:solidFill>
                  <a:srgbClr val="FFFFFF"/>
                </a:solidFill>
                <a:hlinkClick r:id="rId2"/>
              </a:rPr>
              <a:t>Conformity experiment </a:t>
            </a:r>
            <a:endParaRPr lang="en-US" dirty="0">
              <a:solidFill>
                <a:srgbClr val="FFFFFF"/>
              </a:solidFill>
            </a:endParaRPr>
          </a:p>
          <a:p>
            <a:pPr marL="201168" lvl="1" indent="0">
              <a:buNone/>
            </a:pPr>
            <a:endParaRPr lang="en-US" b="1" dirty="0"/>
          </a:p>
          <a:p>
            <a:pPr marL="201168" lvl="1" indent="0">
              <a:buNone/>
            </a:pPr>
            <a:r>
              <a:rPr lang="en-US" b="1" dirty="0"/>
              <a:t>Public Compliance – </a:t>
            </a:r>
            <a:r>
              <a:rPr lang="en-US" dirty="0"/>
              <a:t>Conforming to other people’s behaviour publicly, without necessarily believing in what they are doing or saying. </a:t>
            </a:r>
          </a:p>
          <a:p>
            <a:pPr marL="201168" lvl="1" indent="0">
              <a:buNone/>
            </a:pPr>
            <a:r>
              <a:rPr lang="en-US" b="1" dirty="0"/>
              <a:t>Private Acceptance – </a:t>
            </a:r>
            <a:r>
              <a:rPr lang="en-US" dirty="0"/>
              <a:t>Conforming to other people’s behaviour out of a genuine belief that what they are doing or saying is right.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2214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8DE96-48C5-4216-9782-72420CDB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Automatic Thinking – Low Effort Thinking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528F6-E630-4905-AE4E-5AF7734ED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Automatic thinking – </a:t>
            </a:r>
            <a:r>
              <a:rPr lang="en-US" dirty="0"/>
              <a:t>Is thought that is generally unconscious, unintentional, involuntary, and effortless. </a:t>
            </a:r>
          </a:p>
          <a:p>
            <a:r>
              <a:rPr lang="en-US" b="1" dirty="0"/>
              <a:t>Schemas – </a:t>
            </a:r>
            <a:r>
              <a:rPr lang="en-US" dirty="0"/>
              <a:t>Mental structures people use to organize their knowledge about the social world themselves and that influence the information people notice, think about, and remember. </a:t>
            </a:r>
          </a:p>
          <a:p>
            <a:pPr lvl="1"/>
            <a:r>
              <a:rPr lang="en-US" dirty="0"/>
              <a:t>We tend to fill in the blanks with SCHEMA-CONSISTENT INFORMATION.</a:t>
            </a:r>
          </a:p>
          <a:p>
            <a:endParaRPr lang="en-US" b="1" dirty="0"/>
          </a:p>
          <a:p>
            <a:r>
              <a:rPr lang="en-US" b="1" dirty="0">
                <a:hlinkClick r:id="rId2"/>
              </a:rPr>
              <a:t>How People are Affected By Profuse Amounts of Publicity? – Advertising and Priming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982314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55CFD-205E-4ACA-8B80-56EECD38D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Accessibility and Priming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E0FBB-731D-43B9-B242-92A40B7D8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Accessibility – </a:t>
            </a:r>
            <a:r>
              <a:rPr lang="en-US" dirty="0"/>
              <a:t>The extent to which schemas and concepts are at the forefront of people’s minds and are, therefore, likely to be used when making judgments about the social world. </a:t>
            </a:r>
          </a:p>
          <a:p>
            <a:pPr lvl="1"/>
            <a:r>
              <a:rPr lang="en-US" dirty="0"/>
              <a:t>Schemas can be accessible for three reasons:</a:t>
            </a:r>
          </a:p>
          <a:p>
            <a:pPr lvl="2"/>
            <a:r>
              <a:rPr lang="en-US" dirty="0"/>
              <a:t>1 – Some schemas are chronically accessible because of past experience – these schemas are constantly active and ready to use to interpret ambiguous situations. </a:t>
            </a:r>
          </a:p>
          <a:p>
            <a:pPr lvl="2"/>
            <a:r>
              <a:rPr lang="en-US" dirty="0"/>
              <a:t>2 – Schemas can be accessible because they are related to a current goal. </a:t>
            </a:r>
          </a:p>
          <a:p>
            <a:pPr lvl="2"/>
            <a:r>
              <a:rPr lang="en-US" dirty="0"/>
              <a:t>3 – Schemas can become temporary accessible because of our recent experiences. </a:t>
            </a:r>
          </a:p>
          <a:p>
            <a:pPr lvl="2"/>
            <a:endParaRPr lang="en-US" b="1" dirty="0"/>
          </a:p>
          <a:p>
            <a:pPr lvl="2"/>
            <a:r>
              <a:rPr lang="en-US" b="1" dirty="0"/>
              <a:t>Priming – </a:t>
            </a:r>
            <a:r>
              <a:rPr lang="en-US" dirty="0"/>
              <a:t>The process by which recent experiences increase the accessibility of a schema, trait, or concept. </a:t>
            </a:r>
          </a:p>
          <a:p>
            <a:pPr lvl="3"/>
            <a:r>
              <a:rPr lang="en-US" dirty="0"/>
              <a:t>Words have to be accessible and applicable to act as a prime. </a:t>
            </a:r>
          </a:p>
          <a:p>
            <a:pPr lvl="3"/>
            <a:endParaRPr lang="en-US" dirty="0"/>
          </a:p>
          <a:p>
            <a:pPr marL="566928" lvl="3" indent="0">
              <a:buNone/>
            </a:pPr>
            <a:r>
              <a:rPr lang="en-US" sz="1800" i="1" dirty="0"/>
              <a:t>Schemas may be quite resistant to change</a:t>
            </a:r>
          </a:p>
          <a:p>
            <a:pPr marL="566928" lvl="3" indent="0">
              <a:buNone/>
            </a:pPr>
            <a:r>
              <a:rPr lang="en-US" sz="1800" i="1" dirty="0"/>
              <a:t>Schemas are influenced by culture</a:t>
            </a:r>
          </a:p>
          <a:p>
            <a:pPr lvl="2"/>
            <a:endParaRPr lang="en-US" dirty="0"/>
          </a:p>
          <a:p>
            <a:pPr lvl="2"/>
            <a:r>
              <a:rPr lang="en-US" dirty="0">
                <a:hlinkClick r:id="rId2"/>
              </a:rPr>
              <a:t>Perception Without Awareness (PWA) – Daren Brown – How to Control a Nation – Toy Story </a:t>
            </a:r>
            <a:endParaRPr lang="en-US" dirty="0"/>
          </a:p>
          <a:p>
            <a:pPr lvl="2"/>
            <a:r>
              <a:rPr lang="en-US" dirty="0">
                <a:hlinkClick r:id="rId3"/>
              </a:rPr>
              <a:t>How to Control a Nation Full Video</a:t>
            </a:r>
            <a:endParaRPr lang="en-US" dirty="0"/>
          </a:p>
          <a:p>
            <a:pPr lvl="2"/>
            <a:r>
              <a:rPr lang="en-US" dirty="0">
                <a:hlinkClick r:id="rId4"/>
              </a:rPr>
              <a:t>The Art of Misdirection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sz="3600" b="1" dirty="0"/>
              <a:t>Advertising makes consumption schemas continuously accessible. Advertising primes our consumer drives.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4594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5F2D7-3919-4975-935C-147DE061A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A2DBD-BE38-4774-9097-DDC57A1C0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/>
              <a:t>According to </a:t>
            </a:r>
            <a:r>
              <a:rPr lang="en-US" dirty="0" err="1"/>
              <a:t>Taras</a:t>
            </a:r>
            <a:r>
              <a:rPr lang="en-US" dirty="0"/>
              <a:t>, what are the new debates about media effects? </a:t>
            </a:r>
          </a:p>
          <a:p>
            <a:endParaRPr lang="en-US" dirty="0"/>
          </a:p>
          <a:p>
            <a:r>
              <a:rPr lang="en-US" dirty="0"/>
              <a:t>What does </a:t>
            </a:r>
            <a:r>
              <a:rPr lang="en-US" dirty="0" err="1"/>
              <a:t>Taras</a:t>
            </a:r>
            <a:r>
              <a:rPr lang="en-US" dirty="0"/>
              <a:t> suggest about scholarly debates regarding deepening </a:t>
            </a:r>
            <a:r>
              <a:rPr lang="en-CA" dirty="0"/>
              <a:t>democracy or creating an illusion of involvement? Please provide examples. </a:t>
            </a:r>
          </a:p>
          <a:p>
            <a:r>
              <a:rPr lang="en-CA" dirty="0"/>
              <a:t>What does </a:t>
            </a:r>
            <a:r>
              <a:rPr lang="en-CA" dirty="0" err="1"/>
              <a:t>Taras</a:t>
            </a:r>
            <a:r>
              <a:rPr lang="en-CA" dirty="0"/>
              <a:t> suggest about new media making life more efficient vs more inefficient? Please provide examples. </a:t>
            </a:r>
          </a:p>
          <a:p>
            <a:r>
              <a:rPr lang="en-CA" dirty="0"/>
              <a:t>What does </a:t>
            </a:r>
            <a:r>
              <a:rPr lang="en-CA" dirty="0" err="1"/>
              <a:t>Taras</a:t>
            </a:r>
            <a:r>
              <a:rPr lang="en-CA" dirty="0"/>
              <a:t> suggest about new media and identity? </a:t>
            </a:r>
          </a:p>
          <a:p>
            <a:r>
              <a:rPr lang="en-CA" dirty="0"/>
              <a:t>According to </a:t>
            </a:r>
            <a:r>
              <a:rPr lang="en-CA" dirty="0" err="1"/>
              <a:t>Taras</a:t>
            </a:r>
            <a:r>
              <a:rPr lang="en-CA" dirty="0"/>
              <a:t>, Sunstein provides two ways that people are ‘narrowing information arteries’ and creating information bubbles. Please describe these ways. What are other points of view (in </a:t>
            </a:r>
            <a:r>
              <a:rPr lang="en-CA" dirty="0" err="1"/>
              <a:t>Taras</a:t>
            </a:r>
            <a:r>
              <a:rPr lang="en-CA" dirty="0"/>
              <a:t>) regarding self-restricting of information and creating online echo-chambers? </a:t>
            </a:r>
          </a:p>
          <a:p>
            <a:r>
              <a:rPr lang="en-CA" dirty="0"/>
              <a:t>According to </a:t>
            </a:r>
            <a:r>
              <a:rPr lang="en-CA" dirty="0" err="1"/>
              <a:t>Taras</a:t>
            </a:r>
            <a:r>
              <a:rPr lang="en-CA" dirty="0"/>
              <a:t>, what is absence in presence and presence in absence? Please give examples of each. </a:t>
            </a:r>
          </a:p>
          <a:p>
            <a:r>
              <a:rPr lang="en-CA" dirty="0"/>
              <a:t>According to </a:t>
            </a:r>
            <a:r>
              <a:rPr lang="en-CA" dirty="0" err="1"/>
              <a:t>Taras</a:t>
            </a:r>
            <a:r>
              <a:rPr lang="en-CA" dirty="0"/>
              <a:t>, what are some issues with new media? Dangers? </a:t>
            </a:r>
          </a:p>
          <a:p>
            <a:r>
              <a:rPr lang="en-CA" dirty="0"/>
              <a:t>What does </a:t>
            </a:r>
            <a:r>
              <a:rPr lang="en-CA" dirty="0" err="1"/>
              <a:t>Taras</a:t>
            </a:r>
            <a:r>
              <a:rPr lang="en-CA" dirty="0"/>
              <a:t> suggest about the cable explosion? How has the cable revolution weakened structures of Canadian television? </a:t>
            </a:r>
          </a:p>
          <a:p>
            <a:r>
              <a:rPr lang="en-US" dirty="0"/>
              <a:t>According to </a:t>
            </a:r>
            <a:r>
              <a:rPr lang="en-US" dirty="0" err="1"/>
              <a:t>Taras</a:t>
            </a:r>
            <a:r>
              <a:rPr lang="en-US" dirty="0"/>
              <a:t>, what is a blog? What are four categories of bloggers? What is the relationship between blogging and journalism? </a:t>
            </a:r>
          </a:p>
          <a:p>
            <a:r>
              <a:rPr lang="en-US" dirty="0"/>
              <a:t>What does </a:t>
            </a:r>
            <a:r>
              <a:rPr lang="en-US" dirty="0" err="1"/>
              <a:t>Taras</a:t>
            </a:r>
            <a:r>
              <a:rPr lang="en-US" dirty="0"/>
              <a:t> suggest about YouTube and video politics? </a:t>
            </a:r>
          </a:p>
          <a:p>
            <a:r>
              <a:rPr lang="en-US" dirty="0"/>
              <a:t>What does Nesbitt-Larking suggest about the historical trends of media effects? Please provide examples. </a:t>
            </a:r>
          </a:p>
          <a:p>
            <a:r>
              <a:rPr lang="en-US" dirty="0"/>
              <a:t>What does Nesbitt-Larking suggest about the internet and media effects? </a:t>
            </a:r>
          </a:p>
          <a:p>
            <a:r>
              <a:rPr lang="en-US" dirty="0"/>
              <a:t>What does Nesbitt-Larking suggest about the blending of reality and media? Please provide examples – i.e. </a:t>
            </a:r>
            <a:r>
              <a:rPr lang="en-US" dirty="0" err="1"/>
              <a:t>Beaudrillard</a:t>
            </a:r>
            <a:r>
              <a:rPr lang="en-US" dirty="0"/>
              <a:t>, Poster, etc. </a:t>
            </a:r>
          </a:p>
          <a:p>
            <a:r>
              <a:rPr lang="en-US" dirty="0"/>
              <a:t>Nesbitt-Larking and </a:t>
            </a:r>
            <a:r>
              <a:rPr lang="en-US" dirty="0" err="1"/>
              <a:t>Reiff</a:t>
            </a:r>
            <a:r>
              <a:rPr lang="en-US" dirty="0"/>
              <a:t> defined a variety of media effects trends. Please describe the following effects: moral panic, magic bullet/hypodermic, limited effects/uses gratifications,  critical perspective, engagement with media, two-step flow, discursive elaboration, and  contingency effects. </a:t>
            </a:r>
          </a:p>
          <a:p>
            <a:r>
              <a:rPr lang="en-US" dirty="0"/>
              <a:t>What is cognitive dissonance? What factors arouse cognitive dissonance? What are ways to reduce dissonance? Why is this important to media and politics? </a:t>
            </a:r>
          </a:p>
          <a:p>
            <a:r>
              <a:rPr lang="en-US" dirty="0"/>
              <a:t>What are Cialdini’s six  weapons of social influence? How can these weapons be used in media and politics? What other factors used to influence people? </a:t>
            </a:r>
          </a:p>
          <a:p>
            <a:r>
              <a:rPr lang="en-US" dirty="0"/>
              <a:t>What are compliance techniques? How are they used in politics and media? What are conformity techniques? How are they used in politics and media? </a:t>
            </a:r>
          </a:p>
          <a:p>
            <a:r>
              <a:rPr lang="en-US" dirty="0"/>
              <a:t>What is priming, schemas, and automatic thinking? How are they used in politics and media?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4442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Questions or concerns? </a:t>
            </a:r>
          </a:p>
          <a:p>
            <a:endParaRPr lang="en-US" sz="2400" dirty="0"/>
          </a:p>
          <a:p>
            <a:r>
              <a:rPr lang="en-US" sz="2400" dirty="0"/>
              <a:t>Have a great weekend!</a:t>
            </a:r>
          </a:p>
        </p:txBody>
      </p:sp>
    </p:spTree>
    <p:extLst>
      <p:ext uri="{BB962C8B-B14F-4D97-AF65-F5344CB8AC3E}">
        <p14:creationId xmlns:p14="http://schemas.microsoft.com/office/powerpoint/2010/main" val="3111088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How are you Affected by Media </a:t>
            </a:r>
            <a:br>
              <a:rPr lang="en-CA" dirty="0"/>
            </a:br>
            <a:r>
              <a:rPr lang="en-CA" dirty="0"/>
              <a:t>General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1" cy="4023360"/>
          </a:xfrm>
        </p:spPr>
        <p:txBody>
          <a:bodyPr>
            <a:normAutofit/>
          </a:bodyPr>
          <a:lstStyle/>
          <a:p>
            <a:r>
              <a:rPr lang="en-CA" dirty="0"/>
              <a:t>Very basic examples of how I can affect your emotional state via video</a:t>
            </a:r>
          </a:p>
          <a:p>
            <a:pPr lvl="1"/>
            <a:r>
              <a:rPr lang="en-CA" dirty="0">
                <a:hlinkClick r:id="rId2"/>
              </a:rPr>
              <a:t>Example 1 </a:t>
            </a:r>
            <a:endParaRPr lang="en-CA" dirty="0"/>
          </a:p>
          <a:p>
            <a:pPr lvl="1"/>
            <a:r>
              <a:rPr lang="en-CA" dirty="0">
                <a:hlinkClick r:id="rId3"/>
              </a:rPr>
              <a:t>Example 2</a:t>
            </a:r>
            <a:endParaRPr lang="en-CA" dirty="0"/>
          </a:p>
          <a:p>
            <a:pPr lvl="1"/>
            <a:r>
              <a:rPr lang="en-CA" dirty="0">
                <a:hlinkClick r:id="rId4"/>
              </a:rPr>
              <a:t>Example 3 </a:t>
            </a:r>
            <a:endParaRPr lang="en-CA" dirty="0"/>
          </a:p>
          <a:p>
            <a:r>
              <a:rPr lang="en-CA" dirty="0"/>
              <a:t>Small variations in media texts produce different interpretations</a:t>
            </a:r>
          </a:p>
          <a:p>
            <a:pPr lvl="1"/>
            <a:r>
              <a:rPr lang="en-CA" dirty="0">
                <a:hlinkClick r:id="rId5"/>
              </a:rPr>
              <a:t>Example</a:t>
            </a:r>
            <a:r>
              <a:rPr lang="en-CA" dirty="0"/>
              <a:t> </a:t>
            </a:r>
          </a:p>
          <a:p>
            <a:r>
              <a:rPr lang="en-CA" dirty="0"/>
              <a:t>People are fallible</a:t>
            </a:r>
          </a:p>
          <a:p>
            <a:pPr lvl="1"/>
            <a:r>
              <a:rPr lang="en-CA" dirty="0">
                <a:hlinkClick r:id="rId6"/>
              </a:rPr>
              <a:t>Example </a:t>
            </a:r>
            <a:endParaRPr lang="en-CA" dirty="0"/>
          </a:p>
          <a:p>
            <a:r>
              <a:rPr lang="en-CA" dirty="0"/>
              <a:t>What do people learn from media?</a:t>
            </a:r>
          </a:p>
          <a:p>
            <a:pPr lvl="1"/>
            <a:r>
              <a:rPr lang="en-CA" dirty="0">
                <a:hlinkClick r:id="rId7"/>
              </a:rPr>
              <a:t>Example 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387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Me-Media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Problems with studying media effects </a:t>
            </a:r>
          </a:p>
          <a:p>
            <a:pPr lvl="2"/>
            <a:r>
              <a:rPr lang="en-US" sz="1800" dirty="0"/>
              <a:t>Media changes rapidly and suddenly </a:t>
            </a:r>
          </a:p>
          <a:p>
            <a:pPr lvl="2"/>
            <a:r>
              <a:rPr lang="en-US" sz="1800" dirty="0"/>
              <a:t>Scholars are continuously trying to keep up with the rapidly changing media landscape</a:t>
            </a:r>
          </a:p>
          <a:p>
            <a:pPr lvl="3"/>
            <a:r>
              <a:rPr lang="en-US" sz="1800" dirty="0"/>
              <a:t>Turns scholars into ‘storm chasers’ </a:t>
            </a:r>
          </a:p>
        </p:txBody>
      </p:sp>
    </p:spTree>
    <p:extLst>
      <p:ext uri="{BB962C8B-B14F-4D97-AF65-F5344CB8AC3E}">
        <p14:creationId xmlns:p14="http://schemas.microsoft.com/office/powerpoint/2010/main" val="957317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 Effects – Me-Media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Democracy vs illusion of involvement</a:t>
            </a:r>
          </a:p>
          <a:p>
            <a:r>
              <a:rPr lang="en-US" b="1" dirty="0"/>
              <a:t>Democracy</a:t>
            </a:r>
          </a:p>
          <a:p>
            <a:pPr lvl="1"/>
            <a:r>
              <a:rPr lang="en-US" b="1" dirty="0"/>
              <a:t>Todd </a:t>
            </a:r>
            <a:r>
              <a:rPr lang="en-US" b="1" dirty="0" err="1"/>
              <a:t>Gitlin</a:t>
            </a:r>
            <a:r>
              <a:rPr lang="en-US" b="1" dirty="0"/>
              <a:t> (1999) </a:t>
            </a:r>
            <a:r>
              <a:rPr lang="en-US" dirty="0"/>
              <a:t>– “Because of technology, relentless horizontal momentum is irreversible. The vertical cannot hold…Roll over authorities – the culture of the next millennium is not going your way.”</a:t>
            </a:r>
          </a:p>
          <a:p>
            <a:pPr lvl="1"/>
            <a:r>
              <a:rPr lang="en-US" b="1" dirty="0"/>
              <a:t>Francis Fukuyama </a:t>
            </a:r>
            <a:r>
              <a:rPr lang="en-US" dirty="0"/>
              <a:t>– “hierarchies of all sorts, political and corporate, have come under pressure and begun to crumble”</a:t>
            </a:r>
          </a:p>
          <a:p>
            <a:pPr lvl="1"/>
            <a:r>
              <a:rPr lang="en-US" b="1" dirty="0"/>
              <a:t>Esther Dyson </a:t>
            </a:r>
            <a:r>
              <a:rPr lang="en-US" dirty="0"/>
              <a:t>– “the great virtue of the Internet is that it erodes power. It sucks power out of the center and takes it to the periphery: it erodes the power of institutions over people while giving to the individuals the power to run their own lives”. </a:t>
            </a:r>
          </a:p>
          <a:p>
            <a:pPr lvl="1"/>
            <a:r>
              <a:rPr lang="en-US" b="1" dirty="0"/>
              <a:t>Manuel Castells </a:t>
            </a:r>
            <a:r>
              <a:rPr lang="en-US" dirty="0"/>
              <a:t>– “ ‘network’ society had become so expansive, powerful, global, and instant that it had the capacity to overwhelm and sideline the nation state” </a:t>
            </a:r>
          </a:p>
          <a:p>
            <a:pPr lvl="1"/>
            <a:r>
              <a:rPr lang="en-US" b="1" dirty="0"/>
              <a:t>Manuel Castells – </a:t>
            </a:r>
            <a:r>
              <a:rPr lang="en-US" dirty="0"/>
              <a:t>Later admits that media conglomerates dominate many areas of these networks and nation states have a stubborn staying power, levers of control over the organization of daily life, and an emotional bond with their citizens that make them difficult to circumvent. </a:t>
            </a:r>
          </a:p>
        </p:txBody>
      </p:sp>
    </p:spTree>
    <p:extLst>
      <p:ext uri="{BB962C8B-B14F-4D97-AF65-F5344CB8AC3E}">
        <p14:creationId xmlns:p14="http://schemas.microsoft.com/office/powerpoint/2010/main" val="3192478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 Effects - Me-Media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Democracy vs illusion of involvement</a:t>
            </a:r>
          </a:p>
          <a:p>
            <a:r>
              <a:rPr lang="en-US" b="1" dirty="0"/>
              <a:t>Illusion of involvement</a:t>
            </a:r>
          </a:p>
          <a:p>
            <a:r>
              <a:rPr lang="en-US" b="1" dirty="0"/>
              <a:t>Malcolm Gladwell </a:t>
            </a:r>
            <a:r>
              <a:rPr lang="en-US" dirty="0"/>
              <a:t>– Social media “are effective at increasing participation – but lessening the level of motivation that participation requires”. “Little can be achieved without strong leaders, hard core political action and specific policy solutions”. </a:t>
            </a:r>
          </a:p>
          <a:p>
            <a:r>
              <a:rPr lang="en-US" b="1" dirty="0"/>
              <a:t>Manuel Castells – </a:t>
            </a:r>
            <a:r>
              <a:rPr lang="en-US" dirty="0"/>
              <a:t>It is the looseness and diversity of these movements that allow these movements to create their own cyber-environment, a signature of their success. </a:t>
            </a:r>
          </a:p>
          <a:p>
            <a:r>
              <a:rPr lang="en-US" b="1" dirty="0"/>
              <a:t>Clay </a:t>
            </a:r>
            <a:r>
              <a:rPr lang="en-US" b="1" dirty="0" err="1"/>
              <a:t>Shirky</a:t>
            </a:r>
            <a:r>
              <a:rPr lang="en-US" b="1" dirty="0"/>
              <a:t> </a:t>
            </a:r>
            <a:r>
              <a:rPr lang="en-US" dirty="0"/>
              <a:t>– The very virtues that can make online political engagement so effective – such as the ability to reach millions and stretch across the globe – can also be impediments to action. </a:t>
            </a:r>
          </a:p>
          <a:p>
            <a:pPr lvl="1"/>
            <a:r>
              <a:rPr lang="en-US" dirty="0"/>
              <a:t>Cognitive surplus </a:t>
            </a:r>
          </a:p>
          <a:p>
            <a:r>
              <a:rPr lang="en-US" b="1" dirty="0"/>
              <a:t>Christopher Waddell </a:t>
            </a:r>
            <a:r>
              <a:rPr lang="en-US" dirty="0"/>
              <a:t>on the 2011 Canadian Election – Social media did NOT figure predominantly into the Canadian election campaign or it’s outcome because: Limited number of people on social media, narrow range of issues highlighted, lack of impact on issues, not many uses for social media. </a:t>
            </a:r>
          </a:p>
          <a:p>
            <a:r>
              <a:rPr lang="en-US" dirty="0"/>
              <a:t>2012 USA presidential elections had 9% less voter turnout than the previous election</a:t>
            </a:r>
          </a:p>
          <a:p>
            <a:r>
              <a:rPr lang="en-US" dirty="0">
                <a:hlinkClick r:id="rId2"/>
              </a:rPr>
              <a:t>VOTE TOGETHER CAMPAIGN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173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 Effects - Me-Media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Efficiency vs inefficiency</a:t>
            </a:r>
          </a:p>
          <a:p>
            <a:r>
              <a:rPr lang="en-US" b="1" dirty="0"/>
              <a:t>Efficiency </a:t>
            </a:r>
          </a:p>
          <a:p>
            <a:pPr lvl="1"/>
            <a:r>
              <a:rPr lang="en-US" dirty="0"/>
              <a:t>Digital natives learn to multi-task, orient to networks and monitor their environments in ways that the pre-digital world is unable to match</a:t>
            </a:r>
          </a:p>
          <a:p>
            <a:r>
              <a:rPr lang="en-US" b="1" dirty="0"/>
              <a:t>Inefficiency </a:t>
            </a:r>
          </a:p>
          <a:p>
            <a:pPr lvl="1"/>
            <a:r>
              <a:rPr lang="en-US" dirty="0"/>
              <a:t>People are less able to think deeply about a problem</a:t>
            </a:r>
          </a:p>
          <a:p>
            <a:pPr lvl="1"/>
            <a:r>
              <a:rPr lang="en-US" dirty="0"/>
              <a:t>We are being rewired into shallow thinkers</a:t>
            </a:r>
          </a:p>
          <a:p>
            <a:pPr lvl="1"/>
            <a:r>
              <a:rPr lang="en-US" dirty="0"/>
              <a:t>We do not fully engage with the communities we get involved with online</a:t>
            </a:r>
          </a:p>
          <a:p>
            <a:pPr lvl="1"/>
            <a:r>
              <a:rPr lang="en-US" dirty="0"/>
              <a:t>Digital ADD</a:t>
            </a:r>
          </a:p>
          <a:p>
            <a:pPr lvl="1"/>
            <a:endParaRPr lang="en-US" dirty="0"/>
          </a:p>
          <a:p>
            <a:pPr marL="20116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942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 Effects - Me-Media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Identity</a:t>
            </a:r>
          </a:p>
          <a:p>
            <a:pPr lvl="1"/>
            <a:r>
              <a:rPr lang="en-US" dirty="0"/>
              <a:t>Identity ghettos</a:t>
            </a:r>
          </a:p>
          <a:p>
            <a:pPr lvl="1"/>
            <a:r>
              <a:rPr lang="en-US" dirty="0"/>
              <a:t>Self-confirming bias (confirmation bias)</a:t>
            </a:r>
          </a:p>
          <a:p>
            <a:pPr lvl="1"/>
            <a:r>
              <a:rPr lang="en-US" dirty="0"/>
              <a:t>Selective exposure</a:t>
            </a:r>
          </a:p>
          <a:p>
            <a:pPr lvl="1"/>
            <a:r>
              <a:rPr lang="en-US" dirty="0"/>
              <a:t>Search bias (algorithm based on previous searches)</a:t>
            </a:r>
          </a:p>
          <a:p>
            <a:pPr lvl="1"/>
            <a:r>
              <a:rPr lang="en-US" dirty="0"/>
              <a:t>Echo chamber</a:t>
            </a:r>
          </a:p>
          <a:p>
            <a:pPr lvl="1"/>
            <a:r>
              <a:rPr lang="en-US" dirty="0"/>
              <a:t>Greater number of choices leads to political polarization</a:t>
            </a:r>
          </a:p>
          <a:p>
            <a:pPr lvl="1"/>
            <a:r>
              <a:rPr lang="en-US" dirty="0"/>
              <a:t>Self-performance and management of impressions</a:t>
            </a:r>
          </a:p>
          <a:p>
            <a:pPr lvl="1"/>
            <a:r>
              <a:rPr lang="en-US" dirty="0"/>
              <a:t>Social capital ‘online friends’</a:t>
            </a:r>
          </a:p>
          <a:p>
            <a:pPr lvl="1"/>
            <a:r>
              <a:rPr lang="en-US" dirty="0"/>
              <a:t>Feelings of missing out</a:t>
            </a:r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r>
              <a:rPr lang="en-US" b="1" dirty="0" err="1"/>
              <a:t>Sunstein</a:t>
            </a:r>
            <a:r>
              <a:rPr lang="en-US" b="1" dirty="0"/>
              <a:t> –</a:t>
            </a:r>
            <a:r>
              <a:rPr lang="en-US" dirty="0"/>
              <a:t> narrowing information happens in two ways:</a:t>
            </a:r>
          </a:p>
          <a:p>
            <a:pPr lvl="1"/>
            <a:r>
              <a:rPr lang="en-US" dirty="0"/>
              <a:t>Loss of by-product learning</a:t>
            </a:r>
          </a:p>
          <a:p>
            <a:pPr lvl="1"/>
            <a:r>
              <a:rPr lang="en-US" dirty="0"/>
              <a:t>Information ghettos expose people to limited information pool</a:t>
            </a:r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r>
              <a:rPr lang="en-US" b="1" dirty="0"/>
              <a:t>Markus </a:t>
            </a:r>
            <a:r>
              <a:rPr lang="en-US" b="1" dirty="0" err="1"/>
              <a:t>Proir</a:t>
            </a:r>
            <a:r>
              <a:rPr lang="en-US" b="1" dirty="0"/>
              <a:t> –</a:t>
            </a:r>
            <a:r>
              <a:rPr lang="en-US" dirty="0"/>
              <a:t> People who are interested in politics tend to migrate from news program to news program regardless whether they are liberal or conservative.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555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 Effects - Me-Media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Absence in presence </a:t>
            </a:r>
            <a:r>
              <a:rPr lang="en-US" dirty="0"/>
              <a:t>– attention is elsewhere</a:t>
            </a:r>
          </a:p>
          <a:p>
            <a:r>
              <a:rPr lang="en-US" b="1" dirty="0"/>
              <a:t>Presence in absence </a:t>
            </a:r>
            <a:r>
              <a:rPr lang="en-US" dirty="0"/>
              <a:t>– you can be there even if you are not physically present (telepresence)</a:t>
            </a:r>
          </a:p>
          <a:p>
            <a:pPr lvl="1"/>
            <a:r>
              <a:rPr lang="en-US" dirty="0"/>
              <a:t>Erosion of time and space</a:t>
            </a:r>
          </a:p>
          <a:p>
            <a:pPr lvl="1"/>
            <a:endParaRPr lang="en-US" dirty="0"/>
          </a:p>
          <a:p>
            <a:r>
              <a:rPr lang="en-US" b="1" dirty="0"/>
              <a:t>Inequalities persist </a:t>
            </a:r>
            <a:r>
              <a:rPr lang="en-US" dirty="0"/>
              <a:t>– Access problem, subscriptions, etc. </a:t>
            </a:r>
          </a:p>
          <a:p>
            <a:r>
              <a:rPr lang="en-US" b="1" dirty="0"/>
              <a:t>Dangers – </a:t>
            </a:r>
            <a:r>
              <a:rPr lang="en-US" dirty="0"/>
              <a:t>Privacy, data, cyber-bullying, extreme content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28426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1682</TotalTime>
  <Words>2398</Words>
  <Application>Microsoft Office PowerPoint</Application>
  <PresentationFormat>Widescreen</PresentationFormat>
  <Paragraphs>259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Calibri</vt:lpstr>
      <vt:lpstr>Calibri Light</vt:lpstr>
      <vt:lpstr>Retrospect</vt:lpstr>
      <vt:lpstr>Media, Technology and Politics</vt:lpstr>
      <vt:lpstr>Media Effects</vt:lpstr>
      <vt:lpstr>How are you Affected by Media  General Examples</vt:lpstr>
      <vt:lpstr>Me-Media</vt:lpstr>
      <vt:lpstr>Media Effects – Me-Media</vt:lpstr>
      <vt:lpstr>Media Effects - Me-Media</vt:lpstr>
      <vt:lpstr>Media Effects - Me-Media</vt:lpstr>
      <vt:lpstr>Media Effects - Me-Media</vt:lpstr>
      <vt:lpstr>Media Effects - Me-Media</vt:lpstr>
      <vt:lpstr>Media Effects – Cable Explosion</vt:lpstr>
      <vt:lpstr>Media Effects – Blogs</vt:lpstr>
      <vt:lpstr>Media Effects - YouTube</vt:lpstr>
      <vt:lpstr>Media Fantasy Becomes Reality</vt:lpstr>
      <vt:lpstr>Looking at Nesbitt-Larking</vt:lpstr>
      <vt:lpstr>How to Propagate Effectively</vt:lpstr>
      <vt:lpstr>Discussion</vt:lpstr>
      <vt:lpstr>NOT COVERED FROM CHAPTER 9 –  Motivational Processes Underlying Dissonance</vt:lpstr>
      <vt:lpstr>The Psychology of Influence</vt:lpstr>
      <vt:lpstr>The Power of Suggestion</vt:lpstr>
      <vt:lpstr>Factors that Help Influence</vt:lpstr>
      <vt:lpstr>Compliance </vt:lpstr>
      <vt:lpstr>Conformity</vt:lpstr>
      <vt:lpstr>Automatic Thinking – Low Effort Thinking</vt:lpstr>
      <vt:lpstr>Accessibility and Priming</vt:lpstr>
      <vt:lpstr>Learning Check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Chevrier</dc:creator>
  <cp:lastModifiedBy>Erik Chevrier</cp:lastModifiedBy>
  <cp:revision>199</cp:revision>
  <cp:lastPrinted>2017-07-26T18:23:54Z</cp:lastPrinted>
  <dcterms:created xsi:type="dcterms:W3CDTF">2016-01-27T06:10:50Z</dcterms:created>
  <dcterms:modified xsi:type="dcterms:W3CDTF">2019-04-12T07:14:11Z</dcterms:modified>
</cp:coreProperties>
</file>