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313" r:id="rId3"/>
    <p:sldId id="314" r:id="rId4"/>
    <p:sldId id="315" r:id="rId5"/>
    <p:sldId id="316" r:id="rId6"/>
    <p:sldId id="338" r:id="rId7"/>
    <p:sldId id="317" r:id="rId8"/>
    <p:sldId id="318" r:id="rId9"/>
    <p:sldId id="319" r:id="rId10"/>
    <p:sldId id="320" r:id="rId11"/>
    <p:sldId id="321" r:id="rId12"/>
    <p:sldId id="322" r:id="rId13"/>
    <p:sldId id="323" r:id="rId14"/>
    <p:sldId id="324" r:id="rId15"/>
    <p:sldId id="325" r:id="rId16"/>
    <p:sldId id="328" r:id="rId17"/>
    <p:sldId id="329" r:id="rId18"/>
    <p:sldId id="330" r:id="rId19"/>
    <p:sldId id="331" r:id="rId20"/>
    <p:sldId id="332" r:id="rId21"/>
    <p:sldId id="341" r:id="rId22"/>
    <p:sldId id="286" r:id="rId23"/>
    <p:sldId id="274"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49" autoAdjust="0"/>
    <p:restoredTop sz="94660"/>
  </p:normalViewPr>
  <p:slideViewPr>
    <p:cSldViewPr snapToGrid="0">
      <p:cViewPr varScale="1">
        <p:scale>
          <a:sx n="91" d="100"/>
          <a:sy n="91" d="100"/>
        </p:scale>
        <p:origin x="64" y="2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2019-04-10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2019-04-10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2019-04-10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2019-04-10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2019-04-10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2019-04-10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2019-04-10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2019-04-10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2019-04-10</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2019-04-10</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2019-04-10</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2019-04-10</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Motivation and Emotion in Daily Life</a:t>
            </a:r>
          </a:p>
        </p:txBody>
      </p:sp>
      <p:sp>
        <p:nvSpPr>
          <p:cNvPr id="3" name="Subtitle 2"/>
          <p:cNvSpPr>
            <a:spLocks noGrp="1"/>
          </p:cNvSpPr>
          <p:nvPr>
            <p:ph type="subTitle" idx="1"/>
          </p:nvPr>
        </p:nvSpPr>
        <p:spPr/>
        <p:txBody>
          <a:bodyPr>
            <a:normAutofit fontScale="85000" lnSpcReduction="20000"/>
          </a:bodyPr>
          <a:lstStyle/>
          <a:p>
            <a:r>
              <a:rPr lang="en-CA" dirty="0"/>
              <a:t>Aspects of Emotion</a:t>
            </a:r>
          </a:p>
          <a:p>
            <a:r>
              <a:rPr lang="en-CA"/>
              <a:t>April 8</a:t>
            </a:r>
            <a:r>
              <a:rPr lang="en-CA" baseline="30000"/>
              <a:t>th</a:t>
            </a:r>
            <a:r>
              <a:rPr lang="en-CA"/>
              <a:t>, 2019</a:t>
            </a:r>
            <a:endParaRPr lang="en-CA" dirty="0"/>
          </a:p>
          <a:p>
            <a:r>
              <a:rPr lang="en-CA" dirty="0"/>
              <a:t>Erik Chevrier</a:t>
            </a:r>
          </a:p>
          <a:p>
            <a:endParaRPr lang="en-CA" dirty="0"/>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E9978-90C0-4A46-AB63-A6CCC6539F38}"/>
              </a:ext>
            </a:extLst>
          </p:cNvPr>
          <p:cNvSpPr>
            <a:spLocks noGrp="1"/>
          </p:cNvSpPr>
          <p:nvPr>
            <p:ph type="title"/>
          </p:nvPr>
        </p:nvSpPr>
        <p:spPr/>
        <p:txBody>
          <a:bodyPr/>
          <a:lstStyle/>
          <a:p>
            <a:r>
              <a:rPr lang="en-US" dirty="0"/>
              <a:t>Secondary Appraisal</a:t>
            </a:r>
          </a:p>
        </p:txBody>
      </p:sp>
      <p:sp>
        <p:nvSpPr>
          <p:cNvPr id="3" name="Content Placeholder 2">
            <a:extLst>
              <a:ext uri="{FF2B5EF4-FFF2-40B4-BE49-F238E27FC236}">
                <a16:creationId xmlns:a16="http://schemas.microsoft.com/office/drawing/2014/main" id="{8B1702EC-750A-469F-A6EF-0DE6A21CE029}"/>
              </a:ext>
            </a:extLst>
          </p:cNvPr>
          <p:cNvSpPr>
            <a:spLocks noGrp="1"/>
          </p:cNvSpPr>
          <p:nvPr>
            <p:ph idx="1"/>
          </p:nvPr>
        </p:nvSpPr>
        <p:spPr/>
        <p:txBody>
          <a:bodyPr/>
          <a:lstStyle/>
          <a:p>
            <a:r>
              <a:rPr lang="en-US" dirty="0"/>
              <a:t>Secondary appraisal – occurs after some reflection, involves the person’s </a:t>
            </a:r>
            <a:r>
              <a:rPr lang="en-US" b="1" dirty="0"/>
              <a:t>assessment for coping </a:t>
            </a:r>
            <a:r>
              <a:rPr lang="en-US" dirty="0"/>
              <a:t>with the possible benefit, harm, or threat. </a:t>
            </a:r>
          </a:p>
          <a:p>
            <a:r>
              <a:rPr lang="en-US" dirty="0"/>
              <a:t>Coping involves the person’s cognitive, emotional, and behavioural efforts to manage the benefit, harm, or threat. </a:t>
            </a:r>
          </a:p>
        </p:txBody>
      </p:sp>
    </p:spTree>
    <p:extLst>
      <p:ext uri="{BB962C8B-B14F-4D97-AF65-F5344CB8AC3E}">
        <p14:creationId xmlns:p14="http://schemas.microsoft.com/office/powerpoint/2010/main" val="831116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A4BA4-99EB-4C38-8F80-A8305F81618A}"/>
              </a:ext>
            </a:extLst>
          </p:cNvPr>
          <p:cNvSpPr>
            <a:spLocks noGrp="1"/>
          </p:cNvSpPr>
          <p:nvPr>
            <p:ph type="title"/>
          </p:nvPr>
        </p:nvSpPr>
        <p:spPr>
          <a:xfrm>
            <a:off x="1097280" y="286603"/>
            <a:ext cx="10058400" cy="1450757"/>
          </a:xfrm>
        </p:spPr>
        <p:txBody>
          <a:bodyPr/>
          <a:lstStyle/>
          <a:p>
            <a:r>
              <a:rPr lang="en-US" dirty="0"/>
              <a:t>Complex Appraisal</a:t>
            </a:r>
          </a:p>
        </p:txBody>
      </p:sp>
      <p:sp>
        <p:nvSpPr>
          <p:cNvPr id="3" name="Content Placeholder 2">
            <a:extLst>
              <a:ext uri="{FF2B5EF4-FFF2-40B4-BE49-F238E27FC236}">
                <a16:creationId xmlns:a16="http://schemas.microsoft.com/office/drawing/2014/main" id="{563D6838-6172-46FA-B9C5-2B6E32E308EB}"/>
              </a:ext>
            </a:extLst>
          </p:cNvPr>
          <p:cNvSpPr>
            <a:spLocks noGrp="1"/>
          </p:cNvSpPr>
          <p:nvPr>
            <p:ph idx="1"/>
          </p:nvPr>
        </p:nvSpPr>
        <p:spPr>
          <a:xfrm>
            <a:off x="1097280" y="1845734"/>
            <a:ext cx="10058400" cy="4023360"/>
          </a:xfrm>
        </p:spPr>
        <p:txBody>
          <a:bodyPr/>
          <a:lstStyle/>
          <a:p>
            <a:r>
              <a:rPr lang="en-US" dirty="0"/>
              <a:t>Lazarus: </a:t>
            </a:r>
          </a:p>
          <a:p>
            <a:pPr lvl="1"/>
            <a:r>
              <a:rPr lang="en-US" dirty="0"/>
              <a:t>portrays emotion as a motivational one. When personal motivations are at stake, emotions follow. </a:t>
            </a:r>
          </a:p>
          <a:p>
            <a:pPr lvl="1"/>
            <a:r>
              <a:rPr lang="en-US" dirty="0"/>
              <a:t>An individual’s personal motives (goals, well-being) lie at the core of the emotional process and the individual continually makes primary and secondary appraisals about the status of those personal motives as events unfold and coping efforts are implemented. </a:t>
            </a:r>
          </a:p>
          <a:p>
            <a:pPr lvl="1"/>
            <a:r>
              <a:rPr lang="en-US" dirty="0"/>
              <a:t>Emotion theory = Cognitive-Motivational-Relational</a:t>
            </a:r>
          </a:p>
          <a:p>
            <a:pPr lvl="2"/>
            <a:r>
              <a:rPr lang="en-US" dirty="0"/>
              <a:t>Cognitive – communicates the importance of appraisals</a:t>
            </a:r>
          </a:p>
          <a:p>
            <a:pPr lvl="2"/>
            <a:r>
              <a:rPr lang="en-US" dirty="0"/>
              <a:t>Motivational – communicates the importance of personal goals and well-being</a:t>
            </a:r>
          </a:p>
          <a:p>
            <a:pPr lvl="2"/>
            <a:r>
              <a:rPr lang="en-US" dirty="0"/>
              <a:t>Relational – communicates that emotions arise from one’s relation to environmental threats, harms benefits.</a:t>
            </a:r>
          </a:p>
          <a:p>
            <a:pPr lvl="2"/>
            <a:endParaRPr lang="en-US" dirty="0"/>
          </a:p>
        </p:txBody>
      </p:sp>
    </p:spTree>
    <p:extLst>
      <p:ext uri="{BB962C8B-B14F-4D97-AF65-F5344CB8AC3E}">
        <p14:creationId xmlns:p14="http://schemas.microsoft.com/office/powerpoint/2010/main" val="4208526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9">
            <a:extLst>
              <a:ext uri="{FF2B5EF4-FFF2-40B4-BE49-F238E27FC236}">
                <a16:creationId xmlns:a16="http://schemas.microsoft.com/office/drawing/2014/main" id="{284B70D5-875B-433D-BDBD-1522A85D6C1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1">
            <a:extLst>
              <a:ext uri="{FF2B5EF4-FFF2-40B4-BE49-F238E27FC236}">
                <a16:creationId xmlns:a16="http://schemas.microsoft.com/office/drawing/2014/main" id="{17FC539C-B783-4B03-9F9E-D13430F3F64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3">
            <a:extLst>
              <a:ext uri="{FF2B5EF4-FFF2-40B4-BE49-F238E27FC236}">
                <a16:creationId xmlns:a16="http://schemas.microsoft.com/office/drawing/2014/main" id="{1E299956-A9E7-4FC1-A0B1-D590CA9730E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1" name="Straight Connector 15">
            <a:extLst>
              <a:ext uri="{FF2B5EF4-FFF2-40B4-BE49-F238E27FC236}">
                <a16:creationId xmlns:a16="http://schemas.microsoft.com/office/drawing/2014/main" id="{C947DF4A-614C-4B4C-8B80-E5B9D8E8CFED}"/>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92143" y="2085703"/>
            <a:ext cx="35661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DD6CE486-BB92-4ECA-B5FC-5B21003249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999" y="1889413"/>
            <a:ext cx="6909801" cy="2815742"/>
          </a:xfrm>
          <a:prstGeom prst="rect">
            <a:avLst/>
          </a:prstGeom>
        </p:spPr>
      </p:pic>
      <p:sp>
        <p:nvSpPr>
          <p:cNvPr id="2" name="Title 1">
            <a:extLst>
              <a:ext uri="{FF2B5EF4-FFF2-40B4-BE49-F238E27FC236}">
                <a16:creationId xmlns:a16="http://schemas.microsoft.com/office/drawing/2014/main" id="{9A1036D7-5A7D-42B2-AF53-21939C9FDB72}"/>
              </a:ext>
            </a:extLst>
          </p:cNvPr>
          <p:cNvSpPr>
            <a:spLocks noGrp="1"/>
          </p:cNvSpPr>
          <p:nvPr>
            <p:ph type="title"/>
          </p:nvPr>
        </p:nvSpPr>
        <p:spPr>
          <a:xfrm>
            <a:off x="7859485" y="634946"/>
            <a:ext cx="3690257" cy="1450757"/>
          </a:xfrm>
        </p:spPr>
        <p:txBody>
          <a:bodyPr>
            <a:normAutofit/>
          </a:bodyPr>
          <a:lstStyle/>
          <a:p>
            <a:r>
              <a:rPr lang="en-US" dirty="0"/>
              <a:t>Appraisal as a Process</a:t>
            </a:r>
          </a:p>
        </p:txBody>
      </p:sp>
      <p:sp>
        <p:nvSpPr>
          <p:cNvPr id="3" name="Content Placeholder 2">
            <a:extLst>
              <a:ext uri="{FF2B5EF4-FFF2-40B4-BE49-F238E27FC236}">
                <a16:creationId xmlns:a16="http://schemas.microsoft.com/office/drawing/2014/main" id="{C67BBBE5-000B-467E-8B5A-116DC92FD08A}"/>
              </a:ext>
            </a:extLst>
          </p:cNvPr>
          <p:cNvSpPr>
            <a:spLocks noGrp="1"/>
          </p:cNvSpPr>
          <p:nvPr>
            <p:ph idx="1"/>
          </p:nvPr>
        </p:nvSpPr>
        <p:spPr>
          <a:xfrm>
            <a:off x="7859485" y="2198914"/>
            <a:ext cx="3690257" cy="3670180"/>
          </a:xfrm>
        </p:spPr>
        <p:txBody>
          <a:bodyPr>
            <a:normAutofit/>
          </a:bodyPr>
          <a:lstStyle/>
          <a:p>
            <a:r>
              <a:rPr lang="en-US" dirty="0"/>
              <a:t>Each appraisal theorist agreed on this sequence:</a:t>
            </a:r>
          </a:p>
          <a:p>
            <a:pPr lvl="1"/>
            <a:r>
              <a:rPr lang="en-US" dirty="0"/>
              <a:t>life event – appraisal – emotion sequence</a:t>
            </a:r>
          </a:p>
          <a:p>
            <a:r>
              <a:rPr lang="en-US" dirty="0"/>
              <a:t>They disagree on how many dimensions of appraisal are necessary to explain emotional experience. Arnold explained two emotions, Lazarus explained 15 emotions, others seek to explain all emotions. </a:t>
            </a:r>
          </a:p>
          <a:p>
            <a:pPr lvl="1"/>
            <a:endParaRPr lang="en-US" dirty="0"/>
          </a:p>
        </p:txBody>
      </p:sp>
    </p:spTree>
    <p:extLst>
      <p:ext uri="{BB962C8B-B14F-4D97-AF65-F5344CB8AC3E}">
        <p14:creationId xmlns:p14="http://schemas.microsoft.com/office/powerpoint/2010/main" val="3291555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97A8D-154C-4D14-9593-C2E7C3BCEC7E}"/>
              </a:ext>
            </a:extLst>
          </p:cNvPr>
          <p:cNvSpPr>
            <a:spLocks noGrp="1"/>
          </p:cNvSpPr>
          <p:nvPr>
            <p:ph type="title"/>
          </p:nvPr>
        </p:nvSpPr>
        <p:spPr/>
        <p:txBody>
          <a:bodyPr/>
          <a:lstStyle/>
          <a:p>
            <a:r>
              <a:rPr lang="en-US" dirty="0"/>
              <a:t>Appraisal as a Process</a:t>
            </a:r>
          </a:p>
        </p:txBody>
      </p:sp>
      <p:sp>
        <p:nvSpPr>
          <p:cNvPr id="3" name="Content Placeholder 2">
            <a:extLst>
              <a:ext uri="{FF2B5EF4-FFF2-40B4-BE49-F238E27FC236}">
                <a16:creationId xmlns:a16="http://schemas.microsoft.com/office/drawing/2014/main" id="{7400B370-C6B3-418F-8BDC-983651AAED75}"/>
              </a:ext>
            </a:extLst>
          </p:cNvPr>
          <p:cNvSpPr>
            <a:spLocks noGrp="1"/>
          </p:cNvSpPr>
          <p:nvPr>
            <p:ph idx="1"/>
          </p:nvPr>
        </p:nvSpPr>
        <p:spPr/>
        <p:txBody>
          <a:bodyPr>
            <a:normAutofit/>
          </a:bodyPr>
          <a:lstStyle/>
          <a:p>
            <a:r>
              <a:rPr lang="en-CA" b="1" dirty="0"/>
              <a:t>Goal congruence </a:t>
            </a:r>
            <a:r>
              <a:rPr lang="en-CA" dirty="0"/>
              <a:t>is an evaluation of whether the external event is working to facilitate (versus block, thwart) one’s progress toward goal attainment or motive satisfaction. </a:t>
            </a:r>
          </a:p>
          <a:p>
            <a:r>
              <a:rPr lang="en-CA" b="1" dirty="0"/>
              <a:t>Novelty</a:t>
            </a:r>
            <a:r>
              <a:rPr lang="en-CA" dirty="0"/>
              <a:t> is detection of a change in the environment, and the detection of such a change recruits greater attention and information processing. The environment can change in different ways, including stimulus novelty (i.e., a new object appears in a familiar context) and contextual novelty (i.e., a familiar object appears in a new context). </a:t>
            </a:r>
          </a:p>
          <a:p>
            <a:r>
              <a:rPr lang="en-CA" b="1" dirty="0"/>
              <a:t>Agency</a:t>
            </a:r>
            <a:r>
              <a:rPr lang="en-CA" dirty="0"/>
              <a:t> is an attribution of the cause of the event, because events can be caused by the self, by someone else, or by impersonal circumstances. </a:t>
            </a:r>
          </a:p>
          <a:p>
            <a:r>
              <a:rPr lang="en-CA" b="1" dirty="0"/>
              <a:t>Self/Norm </a:t>
            </a:r>
            <a:r>
              <a:rPr lang="en-CA" dirty="0"/>
              <a:t>compatibility is an evaluation of how compatible versus incompatible (how acceptable versus unacceptable) the event is with one’s self-concept or personal standards. </a:t>
            </a:r>
            <a:endParaRPr lang="en-US" dirty="0"/>
          </a:p>
          <a:p>
            <a:endParaRPr lang="en-US" dirty="0"/>
          </a:p>
        </p:txBody>
      </p:sp>
    </p:spTree>
    <p:extLst>
      <p:ext uri="{BB962C8B-B14F-4D97-AF65-F5344CB8AC3E}">
        <p14:creationId xmlns:p14="http://schemas.microsoft.com/office/powerpoint/2010/main" val="2848392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ED69A-0C03-40E6-B3B3-6493663657CC}"/>
              </a:ext>
            </a:extLst>
          </p:cNvPr>
          <p:cNvSpPr>
            <a:spLocks noGrp="1"/>
          </p:cNvSpPr>
          <p:nvPr>
            <p:ph type="title"/>
          </p:nvPr>
        </p:nvSpPr>
        <p:spPr/>
        <p:txBody>
          <a:bodyPr/>
          <a:lstStyle/>
          <a:p>
            <a:r>
              <a:rPr lang="en-US" dirty="0"/>
              <a:t>Emotional Differentiation</a:t>
            </a:r>
          </a:p>
        </p:txBody>
      </p:sp>
      <p:sp>
        <p:nvSpPr>
          <p:cNvPr id="3" name="Content Placeholder 2">
            <a:extLst>
              <a:ext uri="{FF2B5EF4-FFF2-40B4-BE49-F238E27FC236}">
                <a16:creationId xmlns:a16="http://schemas.microsoft.com/office/drawing/2014/main" id="{9AC81034-B15D-47D0-BC03-4EBD5EAE15CA}"/>
              </a:ext>
            </a:extLst>
          </p:cNvPr>
          <p:cNvSpPr>
            <a:spLocks noGrp="1"/>
          </p:cNvSpPr>
          <p:nvPr>
            <p:ph idx="1"/>
          </p:nvPr>
        </p:nvSpPr>
        <p:spPr/>
        <p:txBody>
          <a:bodyPr>
            <a:normAutofit/>
          </a:bodyPr>
          <a:lstStyle/>
          <a:p>
            <a:r>
              <a:rPr lang="en-US" dirty="0"/>
              <a:t>Emotion differentiation is: </a:t>
            </a:r>
          </a:p>
          <a:p>
            <a:pPr lvl="1"/>
            <a:r>
              <a:rPr lang="en-US" dirty="0"/>
              <a:t>The phenomenon in which people experience different emotions for the same event.</a:t>
            </a:r>
          </a:p>
          <a:p>
            <a:pPr lvl="1"/>
            <a:r>
              <a:rPr lang="en-US" dirty="0"/>
              <a:t>How the same person experiences different emotions for the same event at different times. </a:t>
            </a:r>
          </a:p>
          <a:p>
            <a:pPr lvl="1"/>
            <a:r>
              <a:rPr lang="en-US" dirty="0"/>
              <a:t>The number one contribution that appraisal theory makes to the study of emotion. </a:t>
            </a:r>
          </a:p>
          <a:p>
            <a:pPr lvl="1"/>
            <a:r>
              <a:rPr lang="en-US" dirty="0"/>
              <a:t>Can explain how different emotions emerge from the same event.</a:t>
            </a:r>
          </a:p>
          <a:p>
            <a:pPr lvl="1"/>
            <a:r>
              <a:rPr lang="en-US" dirty="0"/>
              <a:t>Occurs because different people appraise the same event differently and also because the same person appraises the same event differently at two different times. </a:t>
            </a:r>
          </a:p>
          <a:p>
            <a:pPr lvl="1"/>
            <a:r>
              <a:rPr lang="en-US" dirty="0"/>
              <a:t>Occurs even within a single emotional episode. </a:t>
            </a:r>
          </a:p>
          <a:p>
            <a:pPr marL="201168" lvl="1" indent="0">
              <a:buNone/>
            </a:pPr>
            <a:endParaRPr lang="en-US" dirty="0"/>
          </a:p>
        </p:txBody>
      </p:sp>
    </p:spTree>
    <p:extLst>
      <p:ext uri="{BB962C8B-B14F-4D97-AF65-F5344CB8AC3E}">
        <p14:creationId xmlns:p14="http://schemas.microsoft.com/office/powerpoint/2010/main" val="1473741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E3A23-EC69-4BF5-9575-E2C571607508}"/>
              </a:ext>
            </a:extLst>
          </p:cNvPr>
          <p:cNvSpPr>
            <a:spLocks noGrp="1"/>
          </p:cNvSpPr>
          <p:nvPr>
            <p:ph type="title"/>
          </p:nvPr>
        </p:nvSpPr>
        <p:spPr/>
        <p:txBody>
          <a:bodyPr/>
          <a:lstStyle/>
          <a:p>
            <a:r>
              <a:rPr lang="en-US" dirty="0"/>
              <a:t>Emotional Differentiation</a:t>
            </a:r>
          </a:p>
        </p:txBody>
      </p:sp>
      <p:sp>
        <p:nvSpPr>
          <p:cNvPr id="3" name="Content Placeholder 2">
            <a:extLst>
              <a:ext uri="{FF2B5EF4-FFF2-40B4-BE49-F238E27FC236}">
                <a16:creationId xmlns:a16="http://schemas.microsoft.com/office/drawing/2014/main" id="{FBE5649A-6254-4F57-AA4D-BB6B6CE478A3}"/>
              </a:ext>
            </a:extLst>
          </p:cNvPr>
          <p:cNvSpPr>
            <a:spLocks noGrp="1"/>
          </p:cNvSpPr>
          <p:nvPr>
            <p:ph idx="1"/>
          </p:nvPr>
        </p:nvSpPr>
        <p:spPr/>
        <p:txBody>
          <a:bodyPr>
            <a:normAutofit fontScale="85000" lnSpcReduction="10000"/>
          </a:bodyPr>
          <a:lstStyle/>
          <a:p>
            <a:r>
              <a:rPr lang="en-CA" dirty="0"/>
              <a:t>They find that when the person encounters an external event, that stimulus event is very quickly appraised for its </a:t>
            </a:r>
            <a:r>
              <a:rPr lang="en-CA" b="1" dirty="0"/>
              <a:t>novelty</a:t>
            </a:r>
            <a:r>
              <a:rPr lang="en-CA" dirty="0"/>
              <a:t> and </a:t>
            </a:r>
            <a:r>
              <a:rPr lang="en-CA" b="1" dirty="0"/>
              <a:t>goal relevance</a:t>
            </a:r>
            <a:r>
              <a:rPr lang="en-CA" dirty="0"/>
              <a:t>, based largely on its </a:t>
            </a:r>
            <a:r>
              <a:rPr lang="en-CA" b="1" dirty="0"/>
              <a:t>sensory information</a:t>
            </a:r>
            <a:r>
              <a:rPr lang="en-CA" dirty="0"/>
              <a:t>. These two appraisals begin about </a:t>
            </a:r>
            <a:r>
              <a:rPr lang="en-CA" b="1" dirty="0"/>
              <a:t>one-tenth of a second after stimulus exposure </a:t>
            </a:r>
            <a:r>
              <a:rPr lang="en-CA" dirty="0"/>
              <a:t>and they feed-forward this novelty and goal relevance evaluative information to other brain areas for further processing. </a:t>
            </a:r>
          </a:p>
          <a:p>
            <a:r>
              <a:rPr lang="en-CA" dirty="0"/>
              <a:t>Brain structures such as the </a:t>
            </a:r>
            <a:r>
              <a:rPr lang="en-CA" b="1" dirty="0"/>
              <a:t>amygdala</a:t>
            </a:r>
            <a:r>
              <a:rPr lang="en-CA" dirty="0"/>
              <a:t> then orchestrate further appraisals and information processing as the stimulus event is appraised for </a:t>
            </a:r>
            <a:r>
              <a:rPr lang="en-CA" b="1" dirty="0"/>
              <a:t>goal congruence </a:t>
            </a:r>
            <a:r>
              <a:rPr lang="en-CA" dirty="0"/>
              <a:t>and </a:t>
            </a:r>
            <a:r>
              <a:rPr lang="en-CA" b="1" dirty="0"/>
              <a:t>agency</a:t>
            </a:r>
            <a:r>
              <a:rPr lang="en-CA" dirty="0"/>
              <a:t>. These appraisals occur about </a:t>
            </a:r>
            <a:r>
              <a:rPr lang="en-CA" b="1" dirty="0"/>
              <a:t>one-half of a second after stimulus exposure</a:t>
            </a:r>
            <a:r>
              <a:rPr lang="en-CA" dirty="0"/>
              <a:t>. </a:t>
            </a:r>
          </a:p>
          <a:p>
            <a:r>
              <a:rPr lang="en-CA" dirty="0"/>
              <a:t>As the appraisal process continues, information processing expands from just sensory stimulus information to learned associations and eventually to the accessing of stored information such as </a:t>
            </a:r>
            <a:r>
              <a:rPr lang="en-CA" b="1" dirty="0"/>
              <a:t>self/norm compatibility </a:t>
            </a:r>
            <a:r>
              <a:rPr lang="en-CA" dirty="0"/>
              <a:t>and </a:t>
            </a:r>
            <a:r>
              <a:rPr lang="en-CA" b="1" dirty="0"/>
              <a:t>predictive forecasts of the future</a:t>
            </a:r>
            <a:r>
              <a:rPr lang="en-CA" dirty="0"/>
              <a:t>, as with </a:t>
            </a:r>
            <a:r>
              <a:rPr lang="en-CA" b="1" dirty="0"/>
              <a:t>coping potential</a:t>
            </a:r>
            <a:r>
              <a:rPr lang="en-CA" dirty="0"/>
              <a:t>. Because these later appraisals feed back to combine with the earlier appraisals, the emotion may change—may undergo emotion differentiation. </a:t>
            </a:r>
          </a:p>
          <a:p>
            <a:r>
              <a:rPr lang="en-CA" dirty="0"/>
              <a:t>After several evaluative iterations and several seconds of time, the appraisal pattern begins to stabilize to the point that the person settles on what the stimulus event means for his or her goals and well-being.</a:t>
            </a:r>
          </a:p>
          <a:p>
            <a:r>
              <a:rPr lang="en-US" dirty="0"/>
              <a:t> </a:t>
            </a:r>
          </a:p>
        </p:txBody>
      </p:sp>
    </p:spTree>
    <p:extLst>
      <p:ext uri="{BB962C8B-B14F-4D97-AF65-F5344CB8AC3E}">
        <p14:creationId xmlns:p14="http://schemas.microsoft.com/office/powerpoint/2010/main" val="2260609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A21B7-8131-4EF7-8C4B-159F4AF1B004}"/>
              </a:ext>
            </a:extLst>
          </p:cNvPr>
          <p:cNvSpPr>
            <a:spLocks noGrp="1"/>
          </p:cNvSpPr>
          <p:nvPr>
            <p:ph type="title"/>
          </p:nvPr>
        </p:nvSpPr>
        <p:spPr/>
        <p:txBody>
          <a:bodyPr/>
          <a:lstStyle/>
          <a:p>
            <a:r>
              <a:rPr lang="en-US" dirty="0"/>
              <a:t>Critiques</a:t>
            </a:r>
          </a:p>
        </p:txBody>
      </p:sp>
      <p:sp>
        <p:nvSpPr>
          <p:cNvPr id="3" name="Content Placeholder 2">
            <a:extLst>
              <a:ext uri="{FF2B5EF4-FFF2-40B4-BE49-F238E27FC236}">
                <a16:creationId xmlns:a16="http://schemas.microsoft.com/office/drawing/2014/main" id="{94FFCC0B-D05E-428A-90C0-99BA41FB0F61}"/>
              </a:ext>
            </a:extLst>
          </p:cNvPr>
          <p:cNvSpPr>
            <a:spLocks noGrp="1"/>
          </p:cNvSpPr>
          <p:nvPr>
            <p:ph idx="1"/>
          </p:nvPr>
        </p:nvSpPr>
        <p:spPr/>
        <p:txBody>
          <a:bodyPr>
            <a:normAutofit fontScale="92500" lnSpcReduction="10000"/>
          </a:bodyPr>
          <a:lstStyle/>
          <a:p>
            <a:r>
              <a:rPr lang="en-CA" dirty="0"/>
              <a:t>Five reasons explain why appraisals are not sufficient for emotion and, hence, why appraisal theory cannot explain emotional reactions with 100 percent accuracy.</a:t>
            </a:r>
          </a:p>
          <a:p>
            <a:r>
              <a:rPr lang="en-CA" dirty="0"/>
              <a:t>1 – </a:t>
            </a:r>
            <a:r>
              <a:rPr lang="en-CA" b="1" dirty="0"/>
              <a:t>Processes other than appraisal </a:t>
            </a:r>
            <a:r>
              <a:rPr lang="en-CA" dirty="0"/>
              <a:t>contribute to emotion.</a:t>
            </a:r>
          </a:p>
          <a:p>
            <a:r>
              <a:rPr lang="en-CA" dirty="0"/>
              <a:t>2 – Appraisals often function only to </a:t>
            </a:r>
            <a:r>
              <a:rPr lang="en-CA" b="1" dirty="0"/>
              <a:t>intensify</a:t>
            </a:r>
            <a:r>
              <a:rPr lang="en-CA" dirty="0"/>
              <a:t> (rather than cause) the emotion (e.g., low coping potential intensifies, but does not cause, anger).</a:t>
            </a:r>
          </a:p>
          <a:p>
            <a:r>
              <a:rPr lang="en-CA" dirty="0"/>
              <a:t>3 – The patterns of appraisals for many emotions </a:t>
            </a:r>
            <a:r>
              <a:rPr lang="en-CA" b="1" dirty="0"/>
              <a:t>overlap</a:t>
            </a:r>
            <a:r>
              <a:rPr lang="en-CA" dirty="0"/>
              <a:t> (e.g., guilt and shame have similar patterns of appraisal).</a:t>
            </a:r>
          </a:p>
          <a:p>
            <a:r>
              <a:rPr lang="en-CA" dirty="0"/>
              <a:t>4 – </a:t>
            </a:r>
            <a:r>
              <a:rPr lang="en-CA" b="1" dirty="0"/>
              <a:t>Developmental differences exist </a:t>
            </a:r>
            <a:r>
              <a:rPr lang="en-CA" dirty="0"/>
              <a:t>among people such that children experience only general emotions (e.g., joy), whereas socialized adults generally experience a richer variety of appraisal-specific emotions (e.g., pride, relief, gratitude).</a:t>
            </a:r>
          </a:p>
          <a:p>
            <a:r>
              <a:rPr lang="en-CA" dirty="0"/>
              <a:t>5 – </a:t>
            </a:r>
            <a:r>
              <a:rPr lang="en-CA" b="1" dirty="0"/>
              <a:t>Emotion knowledge and causal attributions</a:t>
            </a:r>
            <a:r>
              <a:rPr lang="en-CA" dirty="0"/>
              <a:t> represent additional cognitive factors beyond appraisal that affect emotion.</a:t>
            </a:r>
          </a:p>
          <a:p>
            <a:endParaRPr lang="en-US" dirty="0"/>
          </a:p>
        </p:txBody>
      </p:sp>
    </p:spTree>
    <p:extLst>
      <p:ext uri="{BB962C8B-B14F-4D97-AF65-F5344CB8AC3E}">
        <p14:creationId xmlns:p14="http://schemas.microsoft.com/office/powerpoint/2010/main" val="16878289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2E633-C9A7-4CFD-A29D-5A67E33FA097}"/>
              </a:ext>
            </a:extLst>
          </p:cNvPr>
          <p:cNvSpPr>
            <a:spLocks noGrp="1"/>
          </p:cNvSpPr>
          <p:nvPr>
            <p:ph type="title"/>
          </p:nvPr>
        </p:nvSpPr>
        <p:spPr/>
        <p:txBody>
          <a:bodyPr/>
          <a:lstStyle/>
          <a:p>
            <a:r>
              <a:rPr lang="en-US" dirty="0"/>
              <a:t>Emotional Knowledge </a:t>
            </a:r>
          </a:p>
        </p:txBody>
      </p:sp>
      <p:sp>
        <p:nvSpPr>
          <p:cNvPr id="3" name="Content Placeholder 2">
            <a:extLst>
              <a:ext uri="{FF2B5EF4-FFF2-40B4-BE49-F238E27FC236}">
                <a16:creationId xmlns:a16="http://schemas.microsoft.com/office/drawing/2014/main" id="{13584291-7536-4E04-937A-881FD7A798FB}"/>
              </a:ext>
            </a:extLst>
          </p:cNvPr>
          <p:cNvSpPr>
            <a:spLocks noGrp="1"/>
          </p:cNvSpPr>
          <p:nvPr>
            <p:ph idx="1"/>
          </p:nvPr>
        </p:nvSpPr>
        <p:spPr/>
        <p:txBody>
          <a:bodyPr>
            <a:normAutofit fontScale="92500" lnSpcReduction="10000"/>
          </a:bodyPr>
          <a:lstStyle/>
          <a:p>
            <a:r>
              <a:rPr lang="en-US" dirty="0"/>
              <a:t>Emotional Knowledge:</a:t>
            </a:r>
          </a:p>
          <a:p>
            <a:pPr lvl="1"/>
            <a:r>
              <a:rPr lang="en-US" dirty="0"/>
              <a:t>The </a:t>
            </a:r>
            <a:r>
              <a:rPr lang="en-US" b="1" dirty="0"/>
              <a:t>number of emotions </a:t>
            </a:r>
            <a:r>
              <a:rPr lang="en-US" dirty="0"/>
              <a:t>any one person can distinguish. </a:t>
            </a:r>
          </a:p>
          <a:p>
            <a:pPr lvl="1"/>
            <a:r>
              <a:rPr lang="en-US" dirty="0"/>
              <a:t>The ability to </a:t>
            </a:r>
            <a:r>
              <a:rPr lang="en-US" b="1" dirty="0"/>
              <a:t>differentiate</a:t>
            </a:r>
            <a:r>
              <a:rPr lang="en-US" dirty="0"/>
              <a:t> emotional experience into discrete categories and to differentiate one particular basic emotion into its various shades. </a:t>
            </a:r>
          </a:p>
          <a:p>
            <a:pPr lvl="1"/>
            <a:r>
              <a:rPr lang="en-CA" dirty="0"/>
              <a:t>It refers to the </a:t>
            </a:r>
            <a:r>
              <a:rPr lang="en-CA" b="1" dirty="0"/>
              <a:t>level of complexity </a:t>
            </a:r>
            <a:r>
              <a:rPr lang="en-CA" dirty="0"/>
              <a:t>individuals rely on to identity, label, and mentally represent their emotional experience.</a:t>
            </a:r>
          </a:p>
          <a:p>
            <a:r>
              <a:rPr lang="en-CA" dirty="0"/>
              <a:t>The depth, complexity, and sophistication of a person’s emotion knowledge is important because greater emotion knowledge leads to: </a:t>
            </a:r>
          </a:p>
          <a:p>
            <a:pPr lvl="1"/>
            <a:r>
              <a:rPr lang="en-CA" dirty="0"/>
              <a:t>Greater psychological well-being.</a:t>
            </a:r>
          </a:p>
          <a:p>
            <a:pPr lvl="1"/>
            <a:r>
              <a:rPr lang="en-CA" dirty="0"/>
              <a:t>Better emotion regulation strategies. </a:t>
            </a:r>
          </a:p>
          <a:p>
            <a:pPr lvl="1"/>
            <a:r>
              <a:rPr lang="en-CA" dirty="0"/>
              <a:t>Decreases negative emotional variability.</a:t>
            </a:r>
          </a:p>
          <a:p>
            <a:pPr lvl="1"/>
            <a:r>
              <a:rPr lang="en-CA" dirty="0"/>
              <a:t>People with sophisticated emotion knowledge know clearly what they are feeling, what did and what did not cause them to feel that way, and which behavior and which coping strategies will most effectively deal with the emotion-eliciting event at hand.</a:t>
            </a:r>
          </a:p>
          <a:p>
            <a:pPr lvl="1"/>
            <a:endParaRPr lang="en-US" dirty="0"/>
          </a:p>
        </p:txBody>
      </p:sp>
    </p:spTree>
    <p:extLst>
      <p:ext uri="{BB962C8B-B14F-4D97-AF65-F5344CB8AC3E}">
        <p14:creationId xmlns:p14="http://schemas.microsoft.com/office/powerpoint/2010/main" val="1824284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4E4490D0-3672-446A-AC12-B4830333B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Rectangle 28">
            <a:extLst>
              <a:ext uri="{FF2B5EF4-FFF2-40B4-BE49-F238E27FC236}">
                <a16:creationId xmlns:a16="http://schemas.microsoft.com/office/drawing/2014/main" id="{39CB82C2-DF65-4EC1-8280-F201D50F5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1" name="Straight Connector 30">
            <a:extLst>
              <a:ext uri="{FF2B5EF4-FFF2-40B4-BE49-F238E27FC236}">
                <a16:creationId xmlns:a16="http://schemas.microsoft.com/office/drawing/2014/main" id="{7E1D4427-852B-4B37-8E76-0E9F1810BA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33" name="Rectangle 32">
            <a:extLst>
              <a:ext uri="{FF2B5EF4-FFF2-40B4-BE49-F238E27FC236}">
                <a16:creationId xmlns:a16="http://schemas.microsoft.com/office/drawing/2014/main" id="{8D0DE514-8876-4D18-A995-61A5C1F813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49041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09DA791C-FFCF-422E-8775-BDA6C0E5EC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E5C8213-6126-4A30-822A-129CC59B6486}"/>
              </a:ext>
            </a:extLst>
          </p:cNvPr>
          <p:cNvSpPr>
            <a:spLocks noGrp="1"/>
          </p:cNvSpPr>
          <p:nvPr>
            <p:ph type="title"/>
          </p:nvPr>
        </p:nvSpPr>
        <p:spPr>
          <a:xfrm>
            <a:off x="1065197" y="5120640"/>
            <a:ext cx="10058400" cy="822960"/>
          </a:xfrm>
        </p:spPr>
        <p:txBody>
          <a:bodyPr vert="horz" lIns="91440" tIns="45720" rIns="91440" bIns="45720" rtlCol="0" anchor="b">
            <a:normAutofit/>
          </a:bodyPr>
          <a:lstStyle/>
          <a:p>
            <a:r>
              <a:rPr lang="en-US" sz="2800">
                <a:solidFill>
                  <a:srgbClr val="FFFFFF"/>
                </a:solidFill>
              </a:rPr>
              <a:t>Shades of Anger</a:t>
            </a:r>
            <a:br>
              <a:rPr lang="en-US" sz="2800">
                <a:solidFill>
                  <a:srgbClr val="FFFFFF"/>
                </a:solidFill>
              </a:rPr>
            </a:br>
            <a:r>
              <a:rPr lang="en-US" sz="2800">
                <a:solidFill>
                  <a:srgbClr val="FFFFFF"/>
                </a:solidFill>
              </a:rPr>
              <a:t>Emotional Knowledge</a:t>
            </a:r>
          </a:p>
        </p:txBody>
      </p:sp>
      <p:pic>
        <p:nvPicPr>
          <p:cNvPr id="7" name="Content Placeholder 6" descr="A close up of text on a white background&#10;&#10;Description generated with high confidence">
            <a:extLst>
              <a:ext uri="{FF2B5EF4-FFF2-40B4-BE49-F238E27FC236}">
                <a16:creationId xmlns:a16="http://schemas.microsoft.com/office/drawing/2014/main" id="{D1B38BBE-3E18-4B83-9A58-D241AFEEC1A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2891" y="643538"/>
            <a:ext cx="6107318" cy="3618586"/>
          </a:xfrm>
          <a:prstGeom prst="rect">
            <a:avLst/>
          </a:prstGeom>
        </p:spPr>
      </p:pic>
      <p:sp>
        <p:nvSpPr>
          <p:cNvPr id="37" name="Rectangle 36">
            <a:extLst>
              <a:ext uri="{FF2B5EF4-FFF2-40B4-BE49-F238E27FC236}">
                <a16:creationId xmlns:a16="http://schemas.microsoft.com/office/drawing/2014/main" id="{0DCF8855-3530-4F46-A4CB-3B6686EEE4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208860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DD1F5-52A5-4CC6-BAE9-341BC00BAB72}"/>
              </a:ext>
            </a:extLst>
          </p:cNvPr>
          <p:cNvSpPr>
            <a:spLocks noGrp="1"/>
          </p:cNvSpPr>
          <p:nvPr>
            <p:ph type="title"/>
          </p:nvPr>
        </p:nvSpPr>
        <p:spPr/>
        <p:txBody>
          <a:bodyPr/>
          <a:lstStyle/>
          <a:p>
            <a:r>
              <a:rPr lang="en-US" dirty="0"/>
              <a:t>Attributions</a:t>
            </a:r>
          </a:p>
        </p:txBody>
      </p:sp>
      <p:sp>
        <p:nvSpPr>
          <p:cNvPr id="3" name="Content Placeholder 2">
            <a:extLst>
              <a:ext uri="{FF2B5EF4-FFF2-40B4-BE49-F238E27FC236}">
                <a16:creationId xmlns:a16="http://schemas.microsoft.com/office/drawing/2014/main" id="{2B1E2DF5-3F0D-4692-BA4C-6F704CB49FF7}"/>
              </a:ext>
            </a:extLst>
          </p:cNvPr>
          <p:cNvSpPr>
            <a:spLocks noGrp="1"/>
          </p:cNvSpPr>
          <p:nvPr>
            <p:ph idx="1"/>
          </p:nvPr>
        </p:nvSpPr>
        <p:spPr/>
        <p:txBody>
          <a:bodyPr/>
          <a:lstStyle/>
          <a:p>
            <a:r>
              <a:rPr lang="en-US" dirty="0"/>
              <a:t>Attribution: </a:t>
            </a:r>
          </a:p>
          <a:p>
            <a:pPr lvl="1"/>
            <a:r>
              <a:rPr lang="en-US" dirty="0"/>
              <a:t>Is the </a:t>
            </a:r>
            <a:r>
              <a:rPr lang="en-US" b="1" dirty="0"/>
              <a:t>causal explanation as to why an outcome occurred</a:t>
            </a:r>
            <a:r>
              <a:rPr lang="en-US" dirty="0"/>
              <a:t>.</a:t>
            </a:r>
          </a:p>
          <a:p>
            <a:r>
              <a:rPr lang="en-US" dirty="0"/>
              <a:t>Weiner’s attribution theory of emotion is as follows: </a:t>
            </a:r>
          </a:p>
          <a:p>
            <a:pPr lvl="1"/>
            <a:r>
              <a:rPr lang="en-US" dirty="0"/>
              <a:t>Weiner adds one more appraisal to help explain emotion = </a:t>
            </a:r>
            <a:r>
              <a:rPr lang="en-US" b="1" dirty="0"/>
              <a:t>post-outcome appraisal </a:t>
            </a:r>
            <a:r>
              <a:rPr lang="en-US" dirty="0"/>
              <a:t>of why the outcome occurred. </a:t>
            </a:r>
          </a:p>
          <a:p>
            <a:pPr lvl="1"/>
            <a:r>
              <a:rPr lang="en-US" b="1" dirty="0"/>
              <a:t>Primary appraisals</a:t>
            </a:r>
            <a:r>
              <a:rPr lang="en-US" dirty="0"/>
              <a:t> of an outcome makes up the outcome-dependent emotional reaction.</a:t>
            </a:r>
          </a:p>
          <a:p>
            <a:pPr lvl="1"/>
            <a:r>
              <a:rPr lang="en-US" dirty="0"/>
              <a:t>In addition, new emotions surface to differentiate the general emotion into </a:t>
            </a:r>
            <a:r>
              <a:rPr lang="en-US" b="1" dirty="0"/>
              <a:t>secondary</a:t>
            </a:r>
            <a:r>
              <a:rPr lang="en-US" dirty="0"/>
              <a:t>, more specific emotions. </a:t>
            </a:r>
          </a:p>
          <a:p>
            <a:pPr lvl="1"/>
            <a:r>
              <a:rPr lang="en-US" dirty="0"/>
              <a:t>For these secondary emotions, a secondary process occurs to </a:t>
            </a:r>
            <a:r>
              <a:rPr lang="en-US" b="1" dirty="0"/>
              <a:t>further appraise the outcomes of these emotions</a:t>
            </a:r>
            <a:r>
              <a:rPr lang="en-US" dirty="0"/>
              <a:t>. </a:t>
            </a:r>
          </a:p>
          <a:p>
            <a:pPr lvl="1"/>
            <a:r>
              <a:rPr lang="en-US" dirty="0"/>
              <a:t>If the attribution changes, the emotion also changes. </a:t>
            </a:r>
          </a:p>
          <a:p>
            <a:pPr lvl="1"/>
            <a:endParaRPr lang="en-US" b="1" dirty="0"/>
          </a:p>
          <a:p>
            <a:pPr lvl="1"/>
            <a:endParaRPr lang="en-US" dirty="0"/>
          </a:p>
        </p:txBody>
      </p:sp>
    </p:spTree>
    <p:extLst>
      <p:ext uri="{BB962C8B-B14F-4D97-AF65-F5344CB8AC3E}">
        <p14:creationId xmlns:p14="http://schemas.microsoft.com/office/powerpoint/2010/main" val="3384133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B8B86-08D4-4CC9-8D6F-B4527828E83B}"/>
              </a:ext>
            </a:extLst>
          </p:cNvPr>
          <p:cNvSpPr>
            <a:spLocks noGrp="1"/>
          </p:cNvSpPr>
          <p:nvPr>
            <p:ph type="title"/>
          </p:nvPr>
        </p:nvSpPr>
        <p:spPr/>
        <p:txBody>
          <a:bodyPr/>
          <a:lstStyle/>
          <a:p>
            <a:r>
              <a:rPr lang="en-US" dirty="0"/>
              <a:t>Cognitive Aspects of Emotion</a:t>
            </a:r>
          </a:p>
        </p:txBody>
      </p:sp>
      <p:sp>
        <p:nvSpPr>
          <p:cNvPr id="3" name="Content Placeholder 2">
            <a:extLst>
              <a:ext uri="{FF2B5EF4-FFF2-40B4-BE49-F238E27FC236}">
                <a16:creationId xmlns:a16="http://schemas.microsoft.com/office/drawing/2014/main" id="{94AE42B3-6E13-452A-BCA6-647C6D034C63}"/>
              </a:ext>
            </a:extLst>
          </p:cNvPr>
          <p:cNvSpPr>
            <a:spLocks noGrp="1"/>
          </p:cNvSpPr>
          <p:nvPr>
            <p:ph idx="1"/>
          </p:nvPr>
        </p:nvSpPr>
        <p:spPr/>
        <p:txBody>
          <a:bodyPr/>
          <a:lstStyle/>
          <a:p>
            <a:r>
              <a:rPr lang="en-US" dirty="0"/>
              <a:t>Cognitive theorists of emotion: </a:t>
            </a:r>
          </a:p>
          <a:p>
            <a:pPr lvl="1"/>
            <a:r>
              <a:rPr lang="en-US" dirty="0"/>
              <a:t>Acknowledge the biological contribution to emotions.</a:t>
            </a:r>
          </a:p>
          <a:p>
            <a:pPr lvl="1"/>
            <a:r>
              <a:rPr lang="en-US" dirty="0"/>
              <a:t>Argue that emotion activation are both deeply immersed within cognitive activity.</a:t>
            </a:r>
          </a:p>
          <a:p>
            <a:pPr lvl="1"/>
            <a:r>
              <a:rPr lang="en-US" dirty="0"/>
              <a:t>View emotions as adaptive responses that reflect cognitive appraisals and cognitive mental representations that interpret environmental events as being significant to one’s well-being.</a:t>
            </a:r>
          </a:p>
          <a:p>
            <a:pPr lvl="1"/>
            <a:r>
              <a:rPr lang="en-US" dirty="0"/>
              <a:t>Tend to focus on complex emotions.</a:t>
            </a:r>
          </a:p>
          <a:p>
            <a:pPr lvl="1"/>
            <a:endParaRPr lang="en-US" dirty="0"/>
          </a:p>
        </p:txBody>
      </p:sp>
    </p:spTree>
    <p:extLst>
      <p:ext uri="{BB962C8B-B14F-4D97-AF65-F5344CB8AC3E}">
        <p14:creationId xmlns:p14="http://schemas.microsoft.com/office/powerpoint/2010/main" val="1504296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B2B8762-61F0-4F1B-9364-D633EE9D6AF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E97675C8-1328-460C-9EBF-6B446B67EAD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6" name="Straight Connector 15">
            <a:extLst>
              <a:ext uri="{FF2B5EF4-FFF2-40B4-BE49-F238E27FC236}">
                <a16:creationId xmlns:a16="http://schemas.microsoft.com/office/drawing/2014/main" id="{514EE78B-AF71-4195-A01B-F1165D9233BF}"/>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8" name="Rectangle 17">
            <a:extLst>
              <a:ext uri="{FF2B5EF4-FFF2-40B4-BE49-F238E27FC236}">
                <a16:creationId xmlns:a16="http://schemas.microsoft.com/office/drawing/2014/main" id="{2AD83CFE-1CA3-4832-A4B9-C48CD1347C0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045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BC98641C-7F74-435D-996F-A4387A3C3C2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BAE51241-AA8B-4B82-9C59-6738DB85674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a:extLst>
              <a:ext uri="{FF2B5EF4-FFF2-40B4-BE49-F238E27FC236}">
                <a16:creationId xmlns:a16="http://schemas.microsoft.com/office/drawing/2014/main" id="{DD6DF7EA-AF19-4932-BE2F-14155E934B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457" y="901953"/>
            <a:ext cx="5131653" cy="3078990"/>
          </a:xfrm>
          <a:prstGeom prst="rect">
            <a:avLst/>
          </a:prstGeom>
        </p:spPr>
      </p:pic>
      <p:sp>
        <p:nvSpPr>
          <p:cNvPr id="24" name="Rectangle 23">
            <a:extLst>
              <a:ext uri="{FF2B5EF4-FFF2-40B4-BE49-F238E27FC236}">
                <a16:creationId xmlns:a16="http://schemas.microsoft.com/office/drawing/2014/main" id="{F530C0F6-C8DF-4539-B30C-8105DB618C2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3996" y="886968"/>
            <a:ext cx="64008" cy="31089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3D05D251-8E64-44C2-882D-4DB161C3E9E4}"/>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424891" y="886801"/>
            <a:ext cx="5118182" cy="3109294"/>
          </a:xfrm>
          <a:prstGeom prst="rect">
            <a:avLst/>
          </a:prstGeom>
        </p:spPr>
      </p:pic>
      <p:sp>
        <p:nvSpPr>
          <p:cNvPr id="2" name="Title 1">
            <a:extLst>
              <a:ext uri="{FF2B5EF4-FFF2-40B4-BE49-F238E27FC236}">
                <a16:creationId xmlns:a16="http://schemas.microsoft.com/office/drawing/2014/main" id="{4FF8887C-5885-41AA-9B3E-7C24202BE391}"/>
              </a:ext>
            </a:extLst>
          </p:cNvPr>
          <p:cNvSpPr>
            <a:spLocks noGrp="1"/>
          </p:cNvSpPr>
          <p:nvPr>
            <p:ph type="title"/>
          </p:nvPr>
        </p:nvSpPr>
        <p:spPr>
          <a:xfrm>
            <a:off x="1065197" y="5120640"/>
            <a:ext cx="10058400" cy="822960"/>
          </a:xfrm>
        </p:spPr>
        <p:txBody>
          <a:bodyPr vert="horz" lIns="91440" tIns="45720" rIns="91440" bIns="45720" rtlCol="0" anchor="b">
            <a:normAutofit/>
          </a:bodyPr>
          <a:lstStyle/>
          <a:p>
            <a:r>
              <a:rPr lang="en-US" sz="3600">
                <a:solidFill>
                  <a:srgbClr val="FFFFFF"/>
                </a:solidFill>
              </a:rPr>
              <a:t>Attribution Theory of Emotion</a:t>
            </a:r>
          </a:p>
        </p:txBody>
      </p:sp>
    </p:spTree>
    <p:extLst>
      <p:ext uri="{BB962C8B-B14F-4D97-AF65-F5344CB8AC3E}">
        <p14:creationId xmlns:p14="http://schemas.microsoft.com/office/powerpoint/2010/main" val="4297053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AC82B-AFDD-4A94-93C8-DF31941DA232}"/>
              </a:ext>
            </a:extLst>
          </p:cNvPr>
          <p:cNvSpPr>
            <a:spLocks noGrp="1"/>
          </p:cNvSpPr>
          <p:nvPr>
            <p:ph type="title"/>
          </p:nvPr>
        </p:nvSpPr>
        <p:spPr/>
        <p:txBody>
          <a:bodyPr/>
          <a:lstStyle/>
          <a:p>
            <a:r>
              <a:rPr lang="en-US" dirty="0"/>
              <a:t>Learning Check</a:t>
            </a:r>
          </a:p>
        </p:txBody>
      </p:sp>
      <p:sp>
        <p:nvSpPr>
          <p:cNvPr id="3" name="Content Placeholder 2">
            <a:extLst>
              <a:ext uri="{FF2B5EF4-FFF2-40B4-BE49-F238E27FC236}">
                <a16:creationId xmlns:a16="http://schemas.microsoft.com/office/drawing/2014/main" id="{49E7833B-ED60-4AB7-A5C4-9F13E0CCB4C2}"/>
              </a:ext>
            </a:extLst>
          </p:cNvPr>
          <p:cNvSpPr>
            <a:spLocks noGrp="1"/>
          </p:cNvSpPr>
          <p:nvPr>
            <p:ph idx="1"/>
          </p:nvPr>
        </p:nvSpPr>
        <p:spPr/>
        <p:txBody>
          <a:bodyPr>
            <a:normAutofit fontScale="92500" lnSpcReduction="20000"/>
          </a:bodyPr>
          <a:lstStyle/>
          <a:p>
            <a:r>
              <a:rPr lang="en-US" dirty="0"/>
              <a:t>What is an appraisal? What are 4 central beliefs shared by all appraisal theorists? </a:t>
            </a:r>
          </a:p>
          <a:p>
            <a:r>
              <a:rPr lang="en-US" dirty="0"/>
              <a:t>What is Arnold's Appraisal Theory of Emotion? </a:t>
            </a:r>
          </a:p>
          <a:p>
            <a:r>
              <a:rPr lang="en-US" dirty="0"/>
              <a:t>What is Lazarus’s Complex Appraisals: Type of Benefit, Harms and Threats Model (Figure 13.7)</a:t>
            </a:r>
          </a:p>
          <a:p>
            <a:r>
              <a:rPr lang="en-US" dirty="0"/>
              <a:t>What are primary appraisals? What are secondary appraisals? How do they affect emotion? </a:t>
            </a:r>
          </a:p>
          <a:p>
            <a:r>
              <a:rPr lang="en-US" dirty="0"/>
              <a:t>Please describe appraisals as processes? </a:t>
            </a:r>
          </a:p>
          <a:p>
            <a:r>
              <a:rPr lang="en-US" dirty="0"/>
              <a:t>Please compare and contrast Arnold’s, Lazarus’s appraisal theories and describe the four additional appraisals mentioned in the textbook. </a:t>
            </a:r>
          </a:p>
          <a:p>
            <a:r>
              <a:rPr lang="en-US" dirty="0"/>
              <a:t>What is emotional differentiation? </a:t>
            </a:r>
          </a:p>
          <a:p>
            <a:r>
              <a:rPr lang="en-US" dirty="0"/>
              <a:t>What is emotion knowledge? </a:t>
            </a:r>
          </a:p>
          <a:p>
            <a:r>
              <a:rPr lang="en-US" dirty="0"/>
              <a:t>What are attributions? </a:t>
            </a:r>
          </a:p>
          <a:p>
            <a:r>
              <a:rPr lang="en-US" dirty="0"/>
              <a:t>What is the attribution theory of emotions? </a:t>
            </a:r>
            <a:r>
              <a:rPr lang="en-US"/>
              <a:t>(Figure 13.9)</a:t>
            </a:r>
          </a:p>
          <a:p>
            <a:endParaRPr lang="en-US" dirty="0"/>
          </a:p>
        </p:txBody>
      </p:sp>
    </p:spTree>
    <p:extLst>
      <p:ext uri="{BB962C8B-B14F-4D97-AF65-F5344CB8AC3E}">
        <p14:creationId xmlns:p14="http://schemas.microsoft.com/office/powerpoint/2010/main" val="10936706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D2259-15F4-4241-A7ED-17E0D360ACF2}"/>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482CAE3B-4A9E-4470-9696-CB0652D7FB02}"/>
              </a:ext>
            </a:extLst>
          </p:cNvPr>
          <p:cNvSpPr>
            <a:spLocks noGrp="1"/>
          </p:cNvSpPr>
          <p:nvPr>
            <p:ph idx="1"/>
          </p:nvPr>
        </p:nvSpPr>
        <p:spPr/>
        <p:txBody>
          <a:bodyPr>
            <a:normAutofit/>
          </a:bodyPr>
          <a:lstStyle/>
          <a:p>
            <a:r>
              <a:rPr lang="en-US" sz="4000" dirty="0"/>
              <a:t>Questions? Concerns?</a:t>
            </a:r>
          </a:p>
          <a:p>
            <a:endParaRPr lang="en-US" sz="4000" dirty="0"/>
          </a:p>
        </p:txBody>
      </p:sp>
    </p:spTree>
    <p:extLst>
      <p:ext uri="{BB962C8B-B14F-4D97-AF65-F5344CB8AC3E}">
        <p14:creationId xmlns:p14="http://schemas.microsoft.com/office/powerpoint/2010/main" val="24228277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1E8E9-778B-4A59-945F-DD96E01D63C6}"/>
              </a:ext>
            </a:extLst>
          </p:cNvPr>
          <p:cNvSpPr>
            <a:spLocks noGrp="1"/>
          </p:cNvSpPr>
          <p:nvPr>
            <p:ph type="title"/>
          </p:nvPr>
        </p:nvSpPr>
        <p:spPr/>
        <p:txBody>
          <a:bodyPr/>
          <a:lstStyle/>
          <a:p>
            <a:r>
              <a:rPr lang="en-US" dirty="0"/>
              <a:t>Bibliography</a:t>
            </a:r>
          </a:p>
        </p:txBody>
      </p:sp>
      <p:sp>
        <p:nvSpPr>
          <p:cNvPr id="3" name="Content Placeholder 2">
            <a:extLst>
              <a:ext uri="{FF2B5EF4-FFF2-40B4-BE49-F238E27FC236}">
                <a16:creationId xmlns:a16="http://schemas.microsoft.com/office/drawing/2014/main" id="{1E6BD51F-E785-41C1-8C55-62E3F4AC776C}"/>
              </a:ext>
            </a:extLst>
          </p:cNvPr>
          <p:cNvSpPr>
            <a:spLocks noGrp="1"/>
          </p:cNvSpPr>
          <p:nvPr>
            <p:ph idx="1"/>
          </p:nvPr>
        </p:nvSpPr>
        <p:spPr/>
        <p:txBody>
          <a:bodyPr/>
          <a:lstStyle/>
          <a:p>
            <a:r>
              <a:rPr lang="en-US" dirty="0"/>
              <a:t>The information obtained to create this PowerPoint slide was obtained from:</a:t>
            </a:r>
          </a:p>
          <a:p>
            <a:endParaRPr lang="en-US" dirty="0"/>
          </a:p>
          <a:p>
            <a:r>
              <a:rPr lang="en-CA" dirty="0"/>
              <a:t>Reeve, J. (2018) Understanding Motivation and Emotion, 7</a:t>
            </a:r>
            <a:r>
              <a:rPr lang="en-CA" baseline="30000" dirty="0"/>
              <a:t>th</a:t>
            </a:r>
            <a:r>
              <a:rPr lang="en-CA" dirty="0"/>
              <a:t> ed. John Wiley and Sons</a:t>
            </a:r>
            <a:endParaRPr lang="en-US" dirty="0"/>
          </a:p>
          <a:p>
            <a:endParaRPr lang="en-US" dirty="0"/>
          </a:p>
        </p:txBody>
      </p:sp>
    </p:spTree>
    <p:extLst>
      <p:ext uri="{BB962C8B-B14F-4D97-AF65-F5344CB8AC3E}">
        <p14:creationId xmlns:p14="http://schemas.microsoft.com/office/powerpoint/2010/main" val="793911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98489-141A-4751-B6D2-48E1FE137842}"/>
              </a:ext>
            </a:extLst>
          </p:cNvPr>
          <p:cNvSpPr>
            <a:spLocks noGrp="1"/>
          </p:cNvSpPr>
          <p:nvPr>
            <p:ph type="title"/>
          </p:nvPr>
        </p:nvSpPr>
        <p:spPr/>
        <p:txBody>
          <a:bodyPr/>
          <a:lstStyle/>
          <a:p>
            <a:r>
              <a:rPr lang="en-US" dirty="0"/>
              <a:t>Appraisal</a:t>
            </a:r>
          </a:p>
        </p:txBody>
      </p:sp>
      <p:sp>
        <p:nvSpPr>
          <p:cNvPr id="3" name="Content Placeholder 2">
            <a:extLst>
              <a:ext uri="{FF2B5EF4-FFF2-40B4-BE49-F238E27FC236}">
                <a16:creationId xmlns:a16="http://schemas.microsoft.com/office/drawing/2014/main" id="{E4A0C12E-908D-434A-B068-24A624801A07}"/>
              </a:ext>
            </a:extLst>
          </p:cNvPr>
          <p:cNvSpPr>
            <a:spLocks noGrp="1"/>
          </p:cNvSpPr>
          <p:nvPr>
            <p:ph idx="1"/>
          </p:nvPr>
        </p:nvSpPr>
        <p:spPr/>
        <p:txBody>
          <a:bodyPr>
            <a:normAutofit lnSpcReduction="10000"/>
          </a:bodyPr>
          <a:lstStyle/>
          <a:p>
            <a:r>
              <a:rPr lang="en-US" dirty="0"/>
              <a:t>Appraisal: </a:t>
            </a:r>
          </a:p>
          <a:p>
            <a:pPr lvl="1"/>
            <a:r>
              <a:rPr lang="en-US" dirty="0"/>
              <a:t>The central construct in a cognitive understanding of emotion is appraisal. </a:t>
            </a:r>
          </a:p>
          <a:p>
            <a:pPr lvl="1"/>
            <a:r>
              <a:rPr lang="en-US" dirty="0"/>
              <a:t>Is a cognitive process that evaluates the significance of environmental events in terms of one’s well-being.</a:t>
            </a:r>
          </a:p>
          <a:p>
            <a:pPr lvl="2"/>
            <a:r>
              <a:rPr lang="en-US" dirty="0"/>
              <a:t>Well-being is driven by the individual’s goals, needs, values, beliefs, and attachments or personal relationships.</a:t>
            </a:r>
          </a:p>
          <a:p>
            <a:pPr lvl="1"/>
            <a:r>
              <a:rPr lang="en-US" dirty="0"/>
              <a:t>Affects each aspect of an emotional episode – feeling, purpose, expressive signals, bodily reactions. </a:t>
            </a:r>
          </a:p>
          <a:p>
            <a:pPr lvl="1"/>
            <a:r>
              <a:rPr lang="en-US" dirty="0"/>
              <a:t>Change over time. </a:t>
            </a:r>
          </a:p>
          <a:p>
            <a:pPr lvl="1"/>
            <a:r>
              <a:rPr lang="en-US" dirty="0"/>
              <a:t>Appraisals change: </a:t>
            </a:r>
          </a:p>
          <a:p>
            <a:pPr lvl="2"/>
            <a:r>
              <a:rPr lang="en-US" dirty="0"/>
              <a:t>As the person’s perception of the environment changes.</a:t>
            </a:r>
          </a:p>
          <a:p>
            <a:pPr lvl="2"/>
            <a:r>
              <a:rPr lang="en-US" dirty="0"/>
              <a:t>As the person’s perception of the person-environment interaction changes.</a:t>
            </a:r>
          </a:p>
          <a:p>
            <a:pPr marL="384048" lvl="2" indent="0">
              <a:buNone/>
            </a:pPr>
            <a:r>
              <a:rPr lang="en-US" dirty="0"/>
              <a:t>As appraisals change, so do the person’s feelings, bodily reactions, expressive signals, coping behaviour, and sense of purpose (action).</a:t>
            </a:r>
          </a:p>
          <a:p>
            <a:pPr marL="384048" lvl="2" indent="0">
              <a:buNone/>
            </a:pPr>
            <a:r>
              <a:rPr lang="en-US" dirty="0"/>
              <a:t>Changed emotional reactions typically produce changes in the environment and changes in the person-environment interaction. </a:t>
            </a:r>
            <a:endParaRPr lang="en-US" i="1" dirty="0"/>
          </a:p>
          <a:p>
            <a:pPr marL="201168" lvl="1" indent="0">
              <a:buNone/>
            </a:pPr>
            <a:r>
              <a:rPr lang="en-US" i="1" dirty="0"/>
              <a:t>Appraisal theorists believe that appraisals causes emotions because appraisals cause changes in each aspect of an emotion. </a:t>
            </a:r>
          </a:p>
        </p:txBody>
      </p:sp>
    </p:spTree>
    <p:extLst>
      <p:ext uri="{BB962C8B-B14F-4D97-AF65-F5344CB8AC3E}">
        <p14:creationId xmlns:p14="http://schemas.microsoft.com/office/powerpoint/2010/main" val="3028859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2BB14-74B3-4D0B-9B7E-8272D3EAD10C}"/>
              </a:ext>
            </a:extLst>
          </p:cNvPr>
          <p:cNvSpPr>
            <a:spLocks noGrp="1"/>
          </p:cNvSpPr>
          <p:nvPr>
            <p:ph type="title"/>
          </p:nvPr>
        </p:nvSpPr>
        <p:spPr/>
        <p:txBody>
          <a:bodyPr/>
          <a:lstStyle/>
          <a:p>
            <a:r>
              <a:rPr lang="en-US" dirty="0"/>
              <a:t>Appraisals</a:t>
            </a:r>
          </a:p>
        </p:txBody>
      </p:sp>
      <p:sp>
        <p:nvSpPr>
          <p:cNvPr id="3" name="Content Placeholder 2">
            <a:extLst>
              <a:ext uri="{FF2B5EF4-FFF2-40B4-BE49-F238E27FC236}">
                <a16:creationId xmlns:a16="http://schemas.microsoft.com/office/drawing/2014/main" id="{4656C379-9007-4E52-8AB3-F33897753F7C}"/>
              </a:ext>
            </a:extLst>
          </p:cNvPr>
          <p:cNvSpPr>
            <a:spLocks noGrp="1"/>
          </p:cNvSpPr>
          <p:nvPr>
            <p:ph idx="1"/>
          </p:nvPr>
        </p:nvSpPr>
        <p:spPr/>
        <p:txBody>
          <a:bodyPr/>
          <a:lstStyle/>
          <a:p>
            <a:r>
              <a:rPr lang="en-US" dirty="0"/>
              <a:t>Four beliefs shared by all appraisal theorists:</a:t>
            </a:r>
          </a:p>
          <a:p>
            <a:pPr lvl="1"/>
            <a:r>
              <a:rPr lang="en-CA" dirty="0"/>
              <a:t>Without an antecedent cognitive appraisal of the event, emotions do not occur. </a:t>
            </a:r>
          </a:p>
          <a:p>
            <a:pPr lvl="1"/>
            <a:r>
              <a:rPr lang="en-CA" dirty="0"/>
              <a:t>The appraisal, not the event itself, causes the emotion. </a:t>
            </a:r>
          </a:p>
          <a:p>
            <a:pPr lvl="1"/>
            <a:r>
              <a:rPr lang="en-CA" dirty="0"/>
              <a:t>Emotion is a process. </a:t>
            </a:r>
          </a:p>
          <a:p>
            <a:pPr lvl="1"/>
            <a:r>
              <a:rPr lang="en-CA" dirty="0"/>
              <a:t>If the appraisal changes, even if the situation does not, then the emotion will change.</a:t>
            </a:r>
          </a:p>
          <a:p>
            <a:r>
              <a:rPr lang="en-US" dirty="0"/>
              <a:t> </a:t>
            </a:r>
          </a:p>
        </p:txBody>
      </p:sp>
    </p:spTree>
    <p:extLst>
      <p:ext uri="{BB962C8B-B14F-4D97-AF65-F5344CB8AC3E}">
        <p14:creationId xmlns:p14="http://schemas.microsoft.com/office/powerpoint/2010/main" val="517631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4490D0-3672-446A-AC12-B4830333BDD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39CB82C2-DF65-4EC1-8280-F201D50F570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7E1D4427-852B-4B37-8E76-0E9F1810BA2A}"/>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C4AAA502-5435-489E-9538-3A40E6C7146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D91DD17-237F-4811-BC0E-128EB1BD7CF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a:extLst>
              <a:ext uri="{FF2B5EF4-FFF2-40B4-BE49-F238E27FC236}">
                <a16:creationId xmlns:a16="http://schemas.microsoft.com/office/drawing/2014/main" id="{DE42378B-2E28-4810-8421-7A473A40E37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2" name="Straight Connector 21">
            <a:extLst>
              <a:ext uri="{FF2B5EF4-FFF2-40B4-BE49-F238E27FC236}">
                <a16:creationId xmlns:a16="http://schemas.microsoft.com/office/drawing/2014/main" id="{C9AC0290-4702-4519-B0F4-C2A46880997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1086" y="5618770"/>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pic>
        <p:nvPicPr>
          <p:cNvPr id="5" name="Content Placeholder 4">
            <a:extLst>
              <a:ext uri="{FF2B5EF4-FFF2-40B4-BE49-F238E27FC236}">
                <a16:creationId xmlns:a16="http://schemas.microsoft.com/office/drawing/2014/main" id="{C1EEFCBF-20E8-4409-B9E5-3AB7C1A6E7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5457" y="2059524"/>
            <a:ext cx="10916463" cy="2183291"/>
          </a:xfrm>
          <a:prstGeom prst="rect">
            <a:avLst/>
          </a:prstGeom>
        </p:spPr>
      </p:pic>
      <p:sp>
        <p:nvSpPr>
          <p:cNvPr id="2" name="Title 1">
            <a:extLst>
              <a:ext uri="{FF2B5EF4-FFF2-40B4-BE49-F238E27FC236}">
                <a16:creationId xmlns:a16="http://schemas.microsoft.com/office/drawing/2014/main" id="{72379F89-C3AB-4E54-B0BC-D7EB2F1D6849}"/>
              </a:ext>
            </a:extLst>
          </p:cNvPr>
          <p:cNvSpPr>
            <a:spLocks noGrp="1"/>
          </p:cNvSpPr>
          <p:nvPr>
            <p:ph type="title"/>
          </p:nvPr>
        </p:nvSpPr>
        <p:spPr>
          <a:xfrm>
            <a:off x="633999" y="4550229"/>
            <a:ext cx="10909073" cy="1057655"/>
          </a:xfrm>
        </p:spPr>
        <p:txBody>
          <a:bodyPr vert="horz" lIns="91440" tIns="45720" rIns="91440" bIns="45720" rtlCol="0" anchor="b">
            <a:normAutofit/>
          </a:bodyPr>
          <a:lstStyle/>
          <a:p>
            <a:r>
              <a:rPr lang="en-US" sz="5600">
                <a:solidFill>
                  <a:schemeClr val="tx1">
                    <a:lumMod val="85000"/>
                    <a:lumOff val="15000"/>
                  </a:schemeClr>
                </a:solidFill>
              </a:rPr>
              <a:t>Arnold’s Appraisal Theory of Emotion</a:t>
            </a:r>
          </a:p>
        </p:txBody>
      </p:sp>
      <p:sp>
        <p:nvSpPr>
          <p:cNvPr id="6" name="TextBox 5">
            <a:extLst>
              <a:ext uri="{FF2B5EF4-FFF2-40B4-BE49-F238E27FC236}">
                <a16:creationId xmlns:a16="http://schemas.microsoft.com/office/drawing/2014/main" id="{8659A745-774C-499C-9F90-64BE0D08911A}"/>
              </a:ext>
            </a:extLst>
          </p:cNvPr>
          <p:cNvSpPr txBox="1"/>
          <p:nvPr/>
        </p:nvSpPr>
        <p:spPr>
          <a:xfrm>
            <a:off x="737177" y="515712"/>
            <a:ext cx="7753982" cy="1508105"/>
          </a:xfrm>
          <a:prstGeom prst="rect">
            <a:avLst/>
          </a:prstGeom>
          <a:noFill/>
        </p:spPr>
        <p:txBody>
          <a:bodyPr wrap="none" rtlCol="0">
            <a:spAutoFit/>
          </a:bodyPr>
          <a:lstStyle/>
          <a:p>
            <a:r>
              <a:rPr lang="en-US" sz="2000" b="1" dirty="0"/>
              <a:t>Addresses three questions: </a:t>
            </a:r>
          </a:p>
          <a:p>
            <a:r>
              <a:rPr lang="en-US" dirty="0"/>
              <a:t>How does the perception of an object or event produce a good or bad appraisal?</a:t>
            </a:r>
          </a:p>
          <a:p>
            <a:r>
              <a:rPr lang="en-US" dirty="0"/>
              <a:t>How does the appraisal generate emotion? </a:t>
            </a:r>
          </a:p>
          <a:p>
            <a:r>
              <a:rPr lang="en-US" dirty="0"/>
              <a:t>How does felt emotion express itself in action? </a:t>
            </a:r>
          </a:p>
          <a:p>
            <a:endParaRPr lang="en-US" dirty="0"/>
          </a:p>
        </p:txBody>
      </p:sp>
    </p:spTree>
    <p:extLst>
      <p:ext uri="{BB962C8B-B14F-4D97-AF65-F5344CB8AC3E}">
        <p14:creationId xmlns:p14="http://schemas.microsoft.com/office/powerpoint/2010/main" val="2388890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4490D0-3672-446A-AC12-B4830333BDD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39CB82C2-DF65-4EC1-8280-F201D50F570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7E1D4427-852B-4B37-8E76-0E9F1810BA2A}"/>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C4AAA502-5435-489E-9538-3A40E6C7146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D91DD17-237F-4811-BC0E-128EB1BD7CF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a:extLst>
              <a:ext uri="{FF2B5EF4-FFF2-40B4-BE49-F238E27FC236}">
                <a16:creationId xmlns:a16="http://schemas.microsoft.com/office/drawing/2014/main" id="{DE42378B-2E28-4810-8421-7A473A40E37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2" name="Straight Connector 21">
            <a:extLst>
              <a:ext uri="{FF2B5EF4-FFF2-40B4-BE49-F238E27FC236}">
                <a16:creationId xmlns:a16="http://schemas.microsoft.com/office/drawing/2014/main" id="{C9AC0290-4702-4519-B0F4-C2A46880997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1086" y="5618770"/>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pic>
        <p:nvPicPr>
          <p:cNvPr id="5" name="Content Placeholder 4">
            <a:extLst>
              <a:ext uri="{FF2B5EF4-FFF2-40B4-BE49-F238E27FC236}">
                <a16:creationId xmlns:a16="http://schemas.microsoft.com/office/drawing/2014/main" id="{C1EEFCBF-20E8-4409-B9E5-3AB7C1A6E7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5457" y="2059524"/>
            <a:ext cx="10916463" cy="2183291"/>
          </a:xfrm>
          <a:prstGeom prst="rect">
            <a:avLst/>
          </a:prstGeom>
        </p:spPr>
      </p:pic>
      <p:sp>
        <p:nvSpPr>
          <p:cNvPr id="2" name="Title 1">
            <a:extLst>
              <a:ext uri="{FF2B5EF4-FFF2-40B4-BE49-F238E27FC236}">
                <a16:creationId xmlns:a16="http://schemas.microsoft.com/office/drawing/2014/main" id="{72379F89-C3AB-4E54-B0BC-D7EB2F1D6849}"/>
              </a:ext>
            </a:extLst>
          </p:cNvPr>
          <p:cNvSpPr>
            <a:spLocks noGrp="1"/>
          </p:cNvSpPr>
          <p:nvPr>
            <p:ph type="title"/>
          </p:nvPr>
        </p:nvSpPr>
        <p:spPr>
          <a:xfrm>
            <a:off x="633999" y="4550229"/>
            <a:ext cx="10909073" cy="1057655"/>
          </a:xfrm>
        </p:spPr>
        <p:txBody>
          <a:bodyPr vert="horz" lIns="91440" tIns="45720" rIns="91440" bIns="45720" rtlCol="0" anchor="b">
            <a:normAutofit/>
          </a:bodyPr>
          <a:lstStyle/>
          <a:p>
            <a:r>
              <a:rPr lang="en-US" sz="5600">
                <a:solidFill>
                  <a:schemeClr val="tx1">
                    <a:lumMod val="85000"/>
                    <a:lumOff val="15000"/>
                  </a:schemeClr>
                </a:solidFill>
              </a:rPr>
              <a:t>Arnold’s Appraisal Theory of Emotion</a:t>
            </a:r>
          </a:p>
        </p:txBody>
      </p:sp>
      <p:sp>
        <p:nvSpPr>
          <p:cNvPr id="6" name="TextBox 5">
            <a:extLst>
              <a:ext uri="{FF2B5EF4-FFF2-40B4-BE49-F238E27FC236}">
                <a16:creationId xmlns:a16="http://schemas.microsoft.com/office/drawing/2014/main" id="{8659A745-774C-499C-9F90-64BE0D08911A}"/>
              </a:ext>
            </a:extLst>
          </p:cNvPr>
          <p:cNvSpPr txBox="1"/>
          <p:nvPr/>
        </p:nvSpPr>
        <p:spPr>
          <a:xfrm>
            <a:off x="737177" y="515712"/>
            <a:ext cx="8126905" cy="369332"/>
          </a:xfrm>
          <a:prstGeom prst="rect">
            <a:avLst/>
          </a:prstGeom>
          <a:noFill/>
        </p:spPr>
        <p:txBody>
          <a:bodyPr wrap="none" rtlCol="0">
            <a:spAutoFit/>
          </a:bodyPr>
          <a:lstStyle/>
          <a:p>
            <a:r>
              <a:rPr lang="en-US" dirty="0"/>
              <a:t>Come up with five significant life events and apply them to Arnold’s Appraisal Theory</a:t>
            </a:r>
          </a:p>
        </p:txBody>
      </p:sp>
    </p:spTree>
    <p:extLst>
      <p:ext uri="{BB962C8B-B14F-4D97-AF65-F5344CB8AC3E}">
        <p14:creationId xmlns:p14="http://schemas.microsoft.com/office/powerpoint/2010/main" val="4149744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84B70D5-875B-433D-BDBD-1522A85D6C1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7FC539C-B783-4B03-9F9E-D13430F3F64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1E299956-A9E7-4FC1-A0B1-D590CA9730E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6" name="Straight Connector 15">
            <a:extLst>
              <a:ext uri="{FF2B5EF4-FFF2-40B4-BE49-F238E27FC236}">
                <a16:creationId xmlns:a16="http://schemas.microsoft.com/office/drawing/2014/main" id="{C947DF4A-614C-4B4C-8B80-E5B9D8E8CFED}"/>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92143" y="2085703"/>
            <a:ext cx="35661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C5010B6D-76B4-4B68-9E94-B192274302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557" y="640081"/>
            <a:ext cx="6270685" cy="5314406"/>
          </a:xfrm>
          <a:prstGeom prst="rect">
            <a:avLst/>
          </a:prstGeom>
        </p:spPr>
      </p:pic>
      <p:sp>
        <p:nvSpPr>
          <p:cNvPr id="2" name="Title 1">
            <a:extLst>
              <a:ext uri="{FF2B5EF4-FFF2-40B4-BE49-F238E27FC236}">
                <a16:creationId xmlns:a16="http://schemas.microsoft.com/office/drawing/2014/main" id="{D0B4C5EE-CC8C-44CE-AEB9-5573FBFE63D1}"/>
              </a:ext>
            </a:extLst>
          </p:cNvPr>
          <p:cNvSpPr>
            <a:spLocks noGrp="1"/>
          </p:cNvSpPr>
          <p:nvPr>
            <p:ph type="title"/>
          </p:nvPr>
        </p:nvSpPr>
        <p:spPr>
          <a:xfrm>
            <a:off x="7859485" y="634946"/>
            <a:ext cx="3690257" cy="1450757"/>
          </a:xfrm>
        </p:spPr>
        <p:txBody>
          <a:bodyPr>
            <a:normAutofit/>
          </a:bodyPr>
          <a:lstStyle/>
          <a:p>
            <a:r>
              <a:rPr lang="en-US" dirty="0"/>
              <a:t>Complex Appraisal</a:t>
            </a:r>
          </a:p>
        </p:txBody>
      </p:sp>
      <p:sp>
        <p:nvSpPr>
          <p:cNvPr id="3" name="Content Placeholder 2">
            <a:extLst>
              <a:ext uri="{FF2B5EF4-FFF2-40B4-BE49-F238E27FC236}">
                <a16:creationId xmlns:a16="http://schemas.microsoft.com/office/drawing/2014/main" id="{3EBF0516-168B-482D-B5BE-6282F5137977}"/>
              </a:ext>
            </a:extLst>
          </p:cNvPr>
          <p:cNvSpPr>
            <a:spLocks noGrp="1"/>
          </p:cNvSpPr>
          <p:nvPr>
            <p:ph idx="1"/>
          </p:nvPr>
        </p:nvSpPr>
        <p:spPr>
          <a:xfrm>
            <a:off x="7859485" y="2198914"/>
            <a:ext cx="3690257" cy="3670180"/>
          </a:xfrm>
        </p:spPr>
        <p:txBody>
          <a:bodyPr>
            <a:normAutofit lnSpcReduction="10000"/>
          </a:bodyPr>
          <a:lstStyle/>
          <a:p>
            <a:r>
              <a:rPr lang="en-US" dirty="0"/>
              <a:t>Lazarus – emphasized the cognitive processes that intervene between important life events (environmental conditions) and physiological and behavioural reactivity. </a:t>
            </a:r>
          </a:p>
          <a:p>
            <a:r>
              <a:rPr lang="en-US" dirty="0"/>
              <a:t>People evaluate whether the situation </a:t>
            </a:r>
            <a:r>
              <a:rPr lang="en-US" b="1" dirty="0"/>
              <a:t>has personal relevance for their well-being</a:t>
            </a:r>
            <a:r>
              <a:rPr lang="en-US" dirty="0"/>
              <a:t>.</a:t>
            </a:r>
          </a:p>
          <a:p>
            <a:r>
              <a:rPr lang="en-US" b="1" dirty="0"/>
              <a:t>Good appraisals </a:t>
            </a:r>
            <a:r>
              <a:rPr lang="en-US" dirty="0"/>
              <a:t>– several types of benefit</a:t>
            </a:r>
            <a:br>
              <a:rPr lang="en-US" dirty="0"/>
            </a:br>
            <a:r>
              <a:rPr lang="en-US" b="1" dirty="0"/>
              <a:t>Bad appraisals </a:t>
            </a:r>
            <a:r>
              <a:rPr lang="en-US" dirty="0"/>
              <a:t>– several types of harm and threat</a:t>
            </a:r>
          </a:p>
        </p:txBody>
      </p:sp>
    </p:spTree>
    <p:extLst>
      <p:ext uri="{BB962C8B-B14F-4D97-AF65-F5344CB8AC3E}">
        <p14:creationId xmlns:p14="http://schemas.microsoft.com/office/powerpoint/2010/main" val="1009469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5484C-E160-47D5-B321-46569EC71369}"/>
              </a:ext>
            </a:extLst>
          </p:cNvPr>
          <p:cNvSpPr>
            <a:spLocks noGrp="1"/>
          </p:cNvSpPr>
          <p:nvPr>
            <p:ph type="title"/>
          </p:nvPr>
        </p:nvSpPr>
        <p:spPr/>
        <p:txBody>
          <a:bodyPr/>
          <a:lstStyle/>
          <a:p>
            <a:r>
              <a:rPr lang="en-US" dirty="0"/>
              <a:t>Complex Appraisal</a:t>
            </a:r>
          </a:p>
        </p:txBody>
      </p:sp>
      <p:sp>
        <p:nvSpPr>
          <p:cNvPr id="3" name="Content Placeholder 2">
            <a:extLst>
              <a:ext uri="{FF2B5EF4-FFF2-40B4-BE49-F238E27FC236}">
                <a16:creationId xmlns:a16="http://schemas.microsoft.com/office/drawing/2014/main" id="{0E7C1D57-92D4-41F8-840A-4760307D9A54}"/>
              </a:ext>
            </a:extLst>
          </p:cNvPr>
          <p:cNvSpPr>
            <a:spLocks noGrp="1"/>
          </p:cNvSpPr>
          <p:nvPr>
            <p:ph idx="1"/>
          </p:nvPr>
        </p:nvSpPr>
        <p:spPr/>
        <p:txBody>
          <a:bodyPr>
            <a:normAutofit fontScale="92500" lnSpcReduction="10000"/>
          </a:bodyPr>
          <a:lstStyle/>
          <a:p>
            <a:r>
              <a:rPr lang="en-US" dirty="0"/>
              <a:t>Lazarus – appraisals take the form of the following questions: </a:t>
            </a:r>
          </a:p>
          <a:p>
            <a:r>
              <a:rPr lang="en-CA" dirty="0"/>
              <a:t>Is this event relevant to my well-being? </a:t>
            </a:r>
            <a:br>
              <a:rPr lang="en-CA" dirty="0"/>
            </a:br>
            <a:r>
              <a:rPr lang="en-CA" dirty="0"/>
              <a:t>Is this event consistent with my goals? </a:t>
            </a:r>
            <a:br>
              <a:rPr lang="en-CA" dirty="0"/>
            </a:br>
            <a:r>
              <a:rPr lang="en-CA" dirty="0"/>
              <a:t>How deeply does this event touch my self-esteem? </a:t>
            </a:r>
          </a:p>
          <a:p>
            <a:r>
              <a:rPr lang="en-CA" dirty="0"/>
              <a:t>These are appraisals of:</a:t>
            </a:r>
          </a:p>
          <a:p>
            <a:pPr lvl="1"/>
            <a:r>
              <a:rPr lang="en-CA" dirty="0"/>
              <a:t>personal relevance</a:t>
            </a:r>
          </a:p>
          <a:p>
            <a:pPr lvl="1"/>
            <a:r>
              <a:rPr lang="en-CA" dirty="0"/>
              <a:t>goal congruence</a:t>
            </a:r>
          </a:p>
          <a:p>
            <a:pPr lvl="1"/>
            <a:r>
              <a:rPr lang="en-CA" dirty="0"/>
              <a:t>ego involvement</a:t>
            </a:r>
          </a:p>
          <a:p>
            <a:pPr marL="201168" lvl="1" indent="0">
              <a:buNone/>
            </a:pPr>
            <a:r>
              <a:rPr lang="en-CA" dirty="0"/>
              <a:t>People appraise situations as particular kinds of harm, as particular kinds of threat, or as particular kinds of benefit</a:t>
            </a:r>
          </a:p>
          <a:p>
            <a:r>
              <a:rPr lang="en-US" dirty="0"/>
              <a:t>Changed appraisals lead to changed emotions. </a:t>
            </a:r>
          </a:p>
          <a:p>
            <a:r>
              <a:rPr lang="en-US" dirty="0"/>
              <a:t>People first (</a:t>
            </a:r>
            <a:r>
              <a:rPr lang="en-US" b="1" dirty="0"/>
              <a:t>primary appraisal</a:t>
            </a:r>
            <a:r>
              <a:rPr lang="en-US" dirty="0"/>
              <a:t>) appraise their relationship to the life event then they appraise their coping potential (</a:t>
            </a:r>
            <a:r>
              <a:rPr lang="en-US" b="1" dirty="0"/>
              <a:t>secondary appraisal</a:t>
            </a:r>
            <a:r>
              <a:rPr lang="en-US" dirty="0"/>
              <a:t>) within the life event</a:t>
            </a:r>
          </a:p>
        </p:txBody>
      </p:sp>
    </p:spTree>
    <p:extLst>
      <p:ext uri="{BB962C8B-B14F-4D97-AF65-F5344CB8AC3E}">
        <p14:creationId xmlns:p14="http://schemas.microsoft.com/office/powerpoint/2010/main" val="3053754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17F05-5449-4C15-A483-EB0D90242244}"/>
              </a:ext>
            </a:extLst>
          </p:cNvPr>
          <p:cNvSpPr>
            <a:spLocks noGrp="1"/>
          </p:cNvSpPr>
          <p:nvPr>
            <p:ph type="title"/>
          </p:nvPr>
        </p:nvSpPr>
        <p:spPr/>
        <p:txBody>
          <a:bodyPr/>
          <a:lstStyle/>
          <a:p>
            <a:r>
              <a:rPr lang="en-US" dirty="0"/>
              <a:t>Primary Appraisal</a:t>
            </a:r>
          </a:p>
        </p:txBody>
      </p:sp>
      <p:sp>
        <p:nvSpPr>
          <p:cNvPr id="3" name="Content Placeholder 2">
            <a:extLst>
              <a:ext uri="{FF2B5EF4-FFF2-40B4-BE49-F238E27FC236}">
                <a16:creationId xmlns:a16="http://schemas.microsoft.com/office/drawing/2014/main" id="{A0CBF36A-8863-49A8-B55A-42A2FADFFAD0}"/>
              </a:ext>
            </a:extLst>
          </p:cNvPr>
          <p:cNvSpPr>
            <a:spLocks noGrp="1"/>
          </p:cNvSpPr>
          <p:nvPr>
            <p:ph idx="1"/>
          </p:nvPr>
        </p:nvSpPr>
        <p:spPr/>
        <p:txBody>
          <a:bodyPr/>
          <a:lstStyle/>
          <a:p>
            <a:r>
              <a:rPr lang="en-US" dirty="0"/>
              <a:t>Primary appraisal – involves an estimate of whether one has anything at stake in the encounter. </a:t>
            </a:r>
          </a:p>
          <a:p>
            <a:pPr lvl="1"/>
            <a:r>
              <a:rPr lang="en-US" dirty="0"/>
              <a:t>Health</a:t>
            </a:r>
          </a:p>
          <a:p>
            <a:pPr lvl="1"/>
            <a:r>
              <a:rPr lang="en-US" dirty="0"/>
              <a:t>Self-esteem</a:t>
            </a:r>
          </a:p>
          <a:p>
            <a:pPr lvl="1"/>
            <a:r>
              <a:rPr lang="en-US" dirty="0"/>
              <a:t>A goal</a:t>
            </a:r>
          </a:p>
          <a:p>
            <a:pPr lvl="1"/>
            <a:r>
              <a:rPr lang="en-US" dirty="0"/>
              <a:t>Financial state</a:t>
            </a:r>
          </a:p>
          <a:p>
            <a:pPr lvl="1"/>
            <a:r>
              <a:rPr lang="en-US" dirty="0"/>
              <a:t>Respect</a:t>
            </a:r>
          </a:p>
          <a:p>
            <a:pPr lvl="1"/>
            <a:r>
              <a:rPr lang="en-US" dirty="0"/>
              <a:t>The well-being of a loved one</a:t>
            </a:r>
          </a:p>
          <a:p>
            <a:pPr lvl="1"/>
            <a:endParaRPr lang="en-US" dirty="0"/>
          </a:p>
          <a:p>
            <a:pPr marL="201168" lvl="1" indent="0">
              <a:buNone/>
            </a:pPr>
            <a:r>
              <a:rPr lang="en-US" dirty="0"/>
              <a:t>From ordinary life event to a significant life event</a:t>
            </a:r>
          </a:p>
          <a:p>
            <a:pPr marL="201168" lvl="1" indent="0">
              <a:buNone/>
            </a:pPr>
            <a:endParaRPr lang="en-US" dirty="0"/>
          </a:p>
        </p:txBody>
      </p:sp>
    </p:spTree>
    <p:extLst>
      <p:ext uri="{BB962C8B-B14F-4D97-AF65-F5344CB8AC3E}">
        <p14:creationId xmlns:p14="http://schemas.microsoft.com/office/powerpoint/2010/main" val="278139821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63</TotalTime>
  <Words>1651</Words>
  <Application>Microsoft Office PowerPoint</Application>
  <PresentationFormat>Widescreen</PresentationFormat>
  <Paragraphs>140</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Calibri</vt:lpstr>
      <vt:lpstr>Calibri Light</vt:lpstr>
      <vt:lpstr>Retrospect</vt:lpstr>
      <vt:lpstr>Motivation and Emotion in Daily Life</vt:lpstr>
      <vt:lpstr>Cognitive Aspects of Emotion</vt:lpstr>
      <vt:lpstr>Appraisal</vt:lpstr>
      <vt:lpstr>Appraisals</vt:lpstr>
      <vt:lpstr>Arnold’s Appraisal Theory of Emotion</vt:lpstr>
      <vt:lpstr>Arnold’s Appraisal Theory of Emotion</vt:lpstr>
      <vt:lpstr>Complex Appraisal</vt:lpstr>
      <vt:lpstr>Complex Appraisal</vt:lpstr>
      <vt:lpstr>Primary Appraisal</vt:lpstr>
      <vt:lpstr>Secondary Appraisal</vt:lpstr>
      <vt:lpstr>Complex Appraisal</vt:lpstr>
      <vt:lpstr>Appraisal as a Process</vt:lpstr>
      <vt:lpstr>Appraisal as a Process</vt:lpstr>
      <vt:lpstr>Emotional Differentiation</vt:lpstr>
      <vt:lpstr>Emotional Differentiation</vt:lpstr>
      <vt:lpstr>Critiques</vt:lpstr>
      <vt:lpstr>Emotional Knowledge </vt:lpstr>
      <vt:lpstr>Shades of Anger Emotional Knowledge</vt:lpstr>
      <vt:lpstr>Attributions</vt:lpstr>
      <vt:lpstr>Attribution Theory of Emotion</vt:lpstr>
      <vt:lpstr>Learning Check</vt:lpstr>
      <vt:lpstr>Thank you!</vt:lpstr>
      <vt:lpstr>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Motivation and Emotion in Daily Life</dc:title>
  <dc:creator>Erik Chevrier</dc:creator>
  <cp:lastModifiedBy>Erik Chevrier</cp:lastModifiedBy>
  <cp:revision>5</cp:revision>
  <dcterms:created xsi:type="dcterms:W3CDTF">2019-04-08T06:14:49Z</dcterms:created>
  <dcterms:modified xsi:type="dcterms:W3CDTF">2019-04-10T17:05:19Z</dcterms:modified>
</cp:coreProperties>
</file>