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9" r:id="rId1"/>
  </p:sldMasterIdLst>
  <p:sldIdLst>
    <p:sldId id="256" r:id="rId2"/>
    <p:sldId id="269" r:id="rId3"/>
    <p:sldId id="327" r:id="rId4"/>
    <p:sldId id="259" r:id="rId5"/>
    <p:sldId id="328" r:id="rId6"/>
    <p:sldId id="329" r:id="rId7"/>
    <p:sldId id="330" r:id="rId8"/>
    <p:sldId id="331" r:id="rId9"/>
    <p:sldId id="332" r:id="rId10"/>
    <p:sldId id="333" r:id="rId11"/>
    <p:sldId id="334" r:id="rId12"/>
    <p:sldId id="270" r:id="rId13"/>
    <p:sldId id="257" r:id="rId14"/>
    <p:sldId id="258" r:id="rId15"/>
    <p:sldId id="336" r:id="rId16"/>
    <p:sldId id="301" r:id="rId17"/>
    <p:sldId id="322" r:id="rId18"/>
    <p:sldId id="335" r:id="rId19"/>
    <p:sldId id="323" r:id="rId20"/>
    <p:sldId id="324" r:id="rId21"/>
    <p:sldId id="325" r:id="rId22"/>
    <p:sldId id="268" r:id="rId23"/>
    <p:sldId id="266" r:id="rId24"/>
    <p:sldId id="267" r:id="rId25"/>
    <p:sldId id="326" r:id="rId26"/>
    <p:sldId id="283"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660"/>
  </p:normalViewPr>
  <p:slideViewPr>
    <p:cSldViewPr snapToGrid="0">
      <p:cViewPr varScale="1">
        <p:scale>
          <a:sx n="87" d="100"/>
          <a:sy n="87" d="100"/>
        </p:scale>
        <p:origin x="60" y="3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36BE865-F1F9-4D30-BB8C-083279A78BE0}" type="datetimeFigureOut">
              <a:rPr lang="en-US" smtClean="0"/>
              <a:t>5/14/2019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A45CAD-8B54-46FC-AA2B-CC3FB472A0E2}"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387513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36BE865-F1F9-4D30-BB8C-083279A78BE0}" type="datetimeFigureOut">
              <a:rPr lang="en-US" smtClean="0"/>
              <a:t>5/14/2019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A45CAD-8B54-46FC-AA2B-CC3FB472A0E2}" type="slidenum">
              <a:rPr lang="en-US" smtClean="0"/>
              <a:t>‹#›</a:t>
            </a:fld>
            <a:endParaRPr lang="en-US"/>
          </a:p>
        </p:txBody>
      </p:sp>
    </p:spTree>
    <p:extLst>
      <p:ext uri="{BB962C8B-B14F-4D97-AF65-F5344CB8AC3E}">
        <p14:creationId xmlns:p14="http://schemas.microsoft.com/office/powerpoint/2010/main" val="34543193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36BE865-F1F9-4D30-BB8C-083279A78BE0}" type="datetimeFigureOut">
              <a:rPr lang="en-US" smtClean="0"/>
              <a:t>5/14/2019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A45CAD-8B54-46FC-AA2B-CC3FB472A0E2}" type="slidenum">
              <a:rPr lang="en-US" smtClean="0"/>
              <a:t>‹#›</a:t>
            </a:fld>
            <a:endParaRPr lang="en-US"/>
          </a:p>
        </p:txBody>
      </p:sp>
    </p:spTree>
    <p:extLst>
      <p:ext uri="{BB962C8B-B14F-4D97-AF65-F5344CB8AC3E}">
        <p14:creationId xmlns:p14="http://schemas.microsoft.com/office/powerpoint/2010/main" val="40374006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0" y="2157414"/>
            <a:ext cx="11855451" cy="854075"/>
          </a:xfrm>
        </p:spPr>
        <p:txBody>
          <a:bodyPr/>
          <a:lstStyle/>
          <a:p>
            <a:r>
              <a:rPr lang="en-US"/>
              <a:t>Click to edit Master title style</a:t>
            </a:r>
            <a:endParaRPr lang="en-CA"/>
          </a:p>
        </p:txBody>
      </p:sp>
      <p:sp>
        <p:nvSpPr>
          <p:cNvPr id="3" name="Date Placeholder 2"/>
          <p:cNvSpPr>
            <a:spLocks noGrp="1"/>
          </p:cNvSpPr>
          <p:nvPr>
            <p:ph type="dt" idx="10"/>
          </p:nvPr>
        </p:nvSpPr>
        <p:spPr>
          <a:xfrm>
            <a:off x="8773585" y="188913"/>
            <a:ext cx="2813049" cy="342900"/>
          </a:xfrm>
        </p:spPr>
        <p:txBody>
          <a:bodyPr/>
          <a:lstStyle>
            <a:lvl1pPr>
              <a:defRPr/>
            </a:lvl1pPr>
          </a:lstStyle>
          <a:p>
            <a:fld id="{F36BE865-F1F9-4D30-BB8C-083279A78BE0}" type="datetimeFigureOut">
              <a:rPr lang="en-US" smtClean="0"/>
              <a:t>5/14/2019</a:t>
            </a:fld>
            <a:endParaRPr lang="en-US"/>
          </a:p>
        </p:txBody>
      </p:sp>
      <p:sp>
        <p:nvSpPr>
          <p:cNvPr id="4" name="Slide Number Placeholder 3"/>
          <p:cNvSpPr>
            <a:spLocks noGrp="1"/>
          </p:cNvSpPr>
          <p:nvPr>
            <p:ph type="sldNum" idx="11"/>
          </p:nvPr>
        </p:nvSpPr>
        <p:spPr>
          <a:xfrm>
            <a:off x="11719985" y="6569075"/>
            <a:ext cx="577849" cy="342900"/>
          </a:xfrm>
        </p:spPr>
        <p:txBody>
          <a:bodyPr/>
          <a:lstStyle>
            <a:lvl1pPr>
              <a:defRPr/>
            </a:lvl1pPr>
          </a:lstStyle>
          <a:p>
            <a:fld id="{D5A45CAD-8B54-46FC-AA2B-CC3FB472A0E2}" type="slidenum">
              <a:rPr lang="en-US" smtClean="0"/>
              <a:t>‹#›</a:t>
            </a:fld>
            <a:endParaRPr lang="en-US"/>
          </a:p>
        </p:txBody>
      </p:sp>
    </p:spTree>
    <p:extLst>
      <p:ext uri="{BB962C8B-B14F-4D97-AF65-F5344CB8AC3E}">
        <p14:creationId xmlns:p14="http://schemas.microsoft.com/office/powerpoint/2010/main" val="29862833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36BE865-F1F9-4D30-BB8C-083279A78BE0}" type="datetimeFigureOut">
              <a:rPr lang="en-US" smtClean="0"/>
              <a:t>5/14/2019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A45CAD-8B54-46FC-AA2B-CC3FB472A0E2}" type="slidenum">
              <a:rPr lang="en-US" smtClean="0"/>
              <a:t>‹#›</a:t>
            </a:fld>
            <a:endParaRPr lang="en-US"/>
          </a:p>
        </p:txBody>
      </p:sp>
    </p:spTree>
    <p:extLst>
      <p:ext uri="{BB962C8B-B14F-4D97-AF65-F5344CB8AC3E}">
        <p14:creationId xmlns:p14="http://schemas.microsoft.com/office/powerpoint/2010/main" val="10907869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36BE865-F1F9-4D30-BB8C-083279A78BE0}" type="datetimeFigureOut">
              <a:rPr lang="en-US" smtClean="0"/>
              <a:t>5/14/2019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A45CAD-8B54-46FC-AA2B-CC3FB472A0E2}"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242460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36BE865-F1F9-4D30-BB8C-083279A78BE0}" type="datetimeFigureOut">
              <a:rPr lang="en-US" smtClean="0"/>
              <a:t>5/14/2019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A45CAD-8B54-46FC-AA2B-CC3FB472A0E2}" type="slidenum">
              <a:rPr lang="en-US" smtClean="0"/>
              <a:t>‹#›</a:t>
            </a:fld>
            <a:endParaRPr lang="en-US"/>
          </a:p>
        </p:txBody>
      </p:sp>
    </p:spTree>
    <p:extLst>
      <p:ext uri="{BB962C8B-B14F-4D97-AF65-F5344CB8AC3E}">
        <p14:creationId xmlns:p14="http://schemas.microsoft.com/office/powerpoint/2010/main" val="19770559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36BE865-F1F9-4D30-BB8C-083279A78BE0}" type="datetimeFigureOut">
              <a:rPr lang="en-US" smtClean="0"/>
              <a:t>5/14/2019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A45CAD-8B54-46FC-AA2B-CC3FB472A0E2}" type="slidenum">
              <a:rPr lang="en-US" smtClean="0"/>
              <a:t>‹#›</a:t>
            </a:fld>
            <a:endParaRPr lang="en-US"/>
          </a:p>
        </p:txBody>
      </p:sp>
    </p:spTree>
    <p:extLst>
      <p:ext uri="{BB962C8B-B14F-4D97-AF65-F5344CB8AC3E}">
        <p14:creationId xmlns:p14="http://schemas.microsoft.com/office/powerpoint/2010/main" val="28459966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36BE865-F1F9-4D30-BB8C-083279A78BE0}" type="datetimeFigureOut">
              <a:rPr lang="en-US" smtClean="0"/>
              <a:t>5/14/2019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A45CAD-8B54-46FC-AA2B-CC3FB472A0E2}" type="slidenum">
              <a:rPr lang="en-US" smtClean="0"/>
              <a:t>‹#›</a:t>
            </a:fld>
            <a:endParaRPr lang="en-US"/>
          </a:p>
        </p:txBody>
      </p:sp>
    </p:spTree>
    <p:extLst>
      <p:ext uri="{BB962C8B-B14F-4D97-AF65-F5344CB8AC3E}">
        <p14:creationId xmlns:p14="http://schemas.microsoft.com/office/powerpoint/2010/main" val="7016515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F36BE865-F1F9-4D30-BB8C-083279A78BE0}" type="datetimeFigureOut">
              <a:rPr lang="en-US" smtClean="0"/>
              <a:t>5/14/2019</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D5A45CAD-8B54-46FC-AA2B-CC3FB472A0E2}" type="slidenum">
              <a:rPr lang="en-US" smtClean="0"/>
              <a:t>‹#›</a:t>
            </a:fld>
            <a:endParaRPr lang="en-US"/>
          </a:p>
        </p:txBody>
      </p:sp>
    </p:spTree>
    <p:extLst>
      <p:ext uri="{BB962C8B-B14F-4D97-AF65-F5344CB8AC3E}">
        <p14:creationId xmlns:p14="http://schemas.microsoft.com/office/powerpoint/2010/main" val="12491982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F36BE865-F1F9-4D30-BB8C-083279A78BE0}" type="datetimeFigureOut">
              <a:rPr lang="en-US" smtClean="0"/>
              <a:t>5/14/2019</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D5A45CAD-8B54-46FC-AA2B-CC3FB472A0E2}" type="slidenum">
              <a:rPr lang="en-US" smtClean="0"/>
              <a:t>‹#›</a:t>
            </a:fld>
            <a:endParaRPr lang="en-US"/>
          </a:p>
        </p:txBody>
      </p:sp>
    </p:spTree>
    <p:extLst>
      <p:ext uri="{BB962C8B-B14F-4D97-AF65-F5344CB8AC3E}">
        <p14:creationId xmlns:p14="http://schemas.microsoft.com/office/powerpoint/2010/main" val="15887870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F36BE865-F1F9-4D30-BB8C-083279A78BE0}" type="datetimeFigureOut">
              <a:rPr lang="en-US" smtClean="0"/>
              <a:t>5/14/2019</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A45CAD-8B54-46FC-AA2B-CC3FB472A0E2}" type="slidenum">
              <a:rPr lang="en-US" smtClean="0"/>
              <a:t>‹#›</a:t>
            </a:fld>
            <a:endParaRPr lang="en-US"/>
          </a:p>
        </p:txBody>
      </p:sp>
    </p:spTree>
    <p:extLst>
      <p:ext uri="{BB962C8B-B14F-4D97-AF65-F5344CB8AC3E}">
        <p14:creationId xmlns:p14="http://schemas.microsoft.com/office/powerpoint/2010/main" val="24287535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F36BE865-F1F9-4D30-BB8C-083279A78BE0}" type="datetimeFigureOut">
              <a:rPr lang="en-US" smtClean="0"/>
              <a:t>5/14/2019</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D5A45CAD-8B54-46FC-AA2B-CC3FB472A0E2}"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96028421"/>
      </p:ext>
    </p:extLst>
  </p:cSld>
  <p:clrMap bg1="lt1" tx1="dk1" bg2="lt2" tx2="dk2" accent1="accent1" accent2="accent2" accent3="accent3" accent4="accent4" accent5="accent5" accent6="accent6" hlink="hlink" folHlink="folHlink"/>
  <p:sldLayoutIdLst>
    <p:sldLayoutId id="2147483810" r:id="rId1"/>
    <p:sldLayoutId id="2147483811" r:id="rId2"/>
    <p:sldLayoutId id="2147483812" r:id="rId3"/>
    <p:sldLayoutId id="2147483813" r:id="rId4"/>
    <p:sldLayoutId id="2147483814" r:id="rId5"/>
    <p:sldLayoutId id="2147483815" r:id="rId6"/>
    <p:sldLayoutId id="2147483816" r:id="rId7"/>
    <p:sldLayoutId id="2147483817" r:id="rId8"/>
    <p:sldLayoutId id="2147483818" r:id="rId9"/>
    <p:sldLayoutId id="2147483819" r:id="rId10"/>
    <p:sldLayoutId id="2147483820" r:id="rId11"/>
    <p:sldLayoutId id="2147483821" r:id="rId12"/>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concordia.ca/students/academic-integrity" TargetMode="External"/><Relationship Id="rId2" Type="http://schemas.openxmlformats.org/officeDocument/2006/relationships/hyperlink" Target="http://www.concordia.ca/students/academic-integrity/offences.html" TargetMode="External"/><Relationship Id="rId1" Type="http://schemas.openxmlformats.org/officeDocument/2006/relationships/slideLayout" Target="../slideLayouts/slideLayout2.xml"/><Relationship Id="rId4" Type="http://schemas.openxmlformats.org/officeDocument/2006/relationships/hyperlink" Target="http://concordia.ca/offices/acsd"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hyperlink" Target="http://collectivevision.ca/" TargetMode="External"/><Relationship Id="rId3" Type="http://schemas.openxmlformats.org/officeDocument/2006/relationships/hyperlink" Target="http://www.erikchevrier.ca/" TargetMode="External"/><Relationship Id="rId7" Type="http://schemas.openxmlformats.org/officeDocument/2006/relationships/hyperlink" Target="https://www.facebook.com/concordiafoodgroups/" TargetMode="External"/><Relationship Id="rId2" Type="http://schemas.openxmlformats.org/officeDocument/2006/relationships/hyperlink" Target="http://erikchevrier.ca/" TargetMode="External"/><Relationship Id="rId1" Type="http://schemas.openxmlformats.org/officeDocument/2006/relationships/slideLayout" Target="../slideLayouts/slideLayout2.xml"/><Relationship Id="rId6" Type="http://schemas.openxmlformats.org/officeDocument/2006/relationships/hyperlink" Target="http://concordiafoodgroups.ca/" TargetMode="External"/><Relationship Id="rId5" Type="http://schemas.openxmlformats.org/officeDocument/2006/relationships/hyperlink" Target="http://postcapitalistpossibilities.org/" TargetMode="External"/><Relationship Id="rId4" Type="http://schemas.openxmlformats.org/officeDocument/2006/relationships/hyperlink" Target="mailto:professor@erikchevrier.ca"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hyperlink" Target="https://www.youtube.com/playlist?list=PLxeXiLu4E6R_zHJnnt8-Wlu_TpEUBcKxA"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8E01F9-449A-4D4B-A6D4-0E7DE42B5CAC}"/>
              </a:ext>
            </a:extLst>
          </p:cNvPr>
          <p:cNvSpPr>
            <a:spLocks noGrp="1"/>
          </p:cNvSpPr>
          <p:nvPr>
            <p:ph type="ctrTitle"/>
          </p:nvPr>
        </p:nvSpPr>
        <p:spPr/>
        <p:txBody>
          <a:bodyPr>
            <a:normAutofit/>
          </a:bodyPr>
          <a:lstStyle/>
          <a:p>
            <a:r>
              <a:rPr lang="en-US" dirty="0"/>
              <a:t>The Political Economy of Inequality</a:t>
            </a:r>
          </a:p>
        </p:txBody>
      </p:sp>
      <p:sp>
        <p:nvSpPr>
          <p:cNvPr id="3" name="Subtitle 2">
            <a:extLst>
              <a:ext uri="{FF2B5EF4-FFF2-40B4-BE49-F238E27FC236}">
                <a16:creationId xmlns:a16="http://schemas.microsoft.com/office/drawing/2014/main" id="{6753EAE3-5C95-4600-9344-0B44DA569854}"/>
              </a:ext>
            </a:extLst>
          </p:cNvPr>
          <p:cNvSpPr>
            <a:spLocks noGrp="1"/>
          </p:cNvSpPr>
          <p:nvPr>
            <p:ph type="subTitle" idx="1"/>
          </p:nvPr>
        </p:nvSpPr>
        <p:spPr/>
        <p:txBody>
          <a:bodyPr>
            <a:normAutofit/>
          </a:bodyPr>
          <a:lstStyle/>
          <a:p>
            <a:r>
              <a:rPr lang="en-US" dirty="0"/>
              <a:t>Erik Chevrier</a:t>
            </a:r>
            <a:br>
              <a:rPr lang="en-US" dirty="0"/>
            </a:br>
            <a:r>
              <a:rPr lang="en-US" dirty="0"/>
              <a:t>May 14, 2019</a:t>
            </a:r>
            <a:br>
              <a:rPr lang="en-US" dirty="0"/>
            </a:br>
            <a:r>
              <a:rPr lang="en-US" dirty="0"/>
              <a:t>www.erikchevrier.ca</a:t>
            </a:r>
          </a:p>
        </p:txBody>
      </p:sp>
    </p:spTree>
    <p:extLst>
      <p:ext uri="{BB962C8B-B14F-4D97-AF65-F5344CB8AC3E}">
        <p14:creationId xmlns:p14="http://schemas.microsoft.com/office/powerpoint/2010/main" val="40591134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A26E7D-3A62-4554-832A-27579A3F3F22}"/>
              </a:ext>
            </a:extLst>
          </p:cNvPr>
          <p:cNvSpPr>
            <a:spLocks noGrp="1"/>
          </p:cNvSpPr>
          <p:nvPr>
            <p:ph type="title"/>
          </p:nvPr>
        </p:nvSpPr>
        <p:spPr/>
        <p:txBody>
          <a:bodyPr/>
          <a:lstStyle/>
          <a:p>
            <a:r>
              <a:rPr lang="en-US" dirty="0"/>
              <a:t>University Policies</a:t>
            </a:r>
          </a:p>
        </p:txBody>
      </p:sp>
      <p:sp>
        <p:nvSpPr>
          <p:cNvPr id="3" name="Content Placeholder 2">
            <a:extLst>
              <a:ext uri="{FF2B5EF4-FFF2-40B4-BE49-F238E27FC236}">
                <a16:creationId xmlns:a16="http://schemas.microsoft.com/office/drawing/2014/main" id="{1C9D66E8-F07F-4BD3-A898-D5C3C510785D}"/>
              </a:ext>
            </a:extLst>
          </p:cNvPr>
          <p:cNvSpPr>
            <a:spLocks noGrp="1"/>
          </p:cNvSpPr>
          <p:nvPr>
            <p:ph idx="1"/>
          </p:nvPr>
        </p:nvSpPr>
        <p:spPr/>
        <p:txBody>
          <a:bodyPr>
            <a:normAutofit fontScale="62500" lnSpcReduction="20000"/>
          </a:bodyPr>
          <a:lstStyle/>
          <a:p>
            <a:r>
              <a:rPr lang="en-CA" b="1" u="sng" dirty="0"/>
              <a:t>University Rights and Responsibilities</a:t>
            </a:r>
            <a:endParaRPr lang="en-US" dirty="0"/>
          </a:p>
          <a:p>
            <a:r>
              <a:rPr lang="en-CA" b="1" dirty="0"/>
              <a:t>Academic Integrity: “</a:t>
            </a:r>
            <a:r>
              <a:rPr lang="en-CA" dirty="0"/>
              <a:t>The Academic Code of Conduct sets out for students, instructors and administrators both the process and the expectations involved when a charge of academic misconduct occurs. The regulations are presented within the context of an academic community which seeks to support student learning at Concordia University.” (From Article 1 of the Academic Code of Conduct). Full text:</a:t>
            </a:r>
            <a:endParaRPr lang="en-US" dirty="0"/>
          </a:p>
          <a:p>
            <a:r>
              <a:rPr lang="en-CA" u="sng" dirty="0">
                <a:hlinkClick r:id="rId2"/>
              </a:rPr>
              <a:t>http://www.concordia.ca/students/academic-integrity/offences.html</a:t>
            </a:r>
            <a:r>
              <a:rPr lang="en-CA" dirty="0"/>
              <a:t> </a:t>
            </a:r>
            <a:endParaRPr lang="en-US" dirty="0"/>
          </a:p>
          <a:p>
            <a:r>
              <a:rPr lang="en-CA" b="1" dirty="0"/>
              <a:t>Plagiarism: </a:t>
            </a:r>
            <a:r>
              <a:rPr lang="en-CA" dirty="0"/>
              <a:t>The most common offense under the Academic Code of Conduct is plagiarism, which the Code defines as “the presentation of the work of another person as one’s own or without proper acknowledgement.” This includes material copied word for word from books, journals, Internet sites, professor’s course notes, etc. It refers to material that is paraphrased but closely resembles the original source. It also includes for example the work of a fellow student, an answer on a quiz, data for a lab report, a paper or assignment completed by another student. It might be a paper purchased from any source. Plagiarism does not refer to words alone –it can refer to copying images, graphs, tables and ideas. “Presentation” is not limited to written work. It includes oral presentations, computer assignment and artistic works. Finally, if you translate the work of another person into any other language and do not cite the source, this is also plagiarism. </a:t>
            </a:r>
            <a:r>
              <a:rPr lang="en-CA" b="1" dirty="0"/>
              <a:t>In Simple Words: Do not copy, paraphrase or translate anything from anywhere without saying where you obtained it!</a:t>
            </a:r>
            <a:r>
              <a:rPr lang="en-CA" dirty="0"/>
              <a:t> Source: Academic Integrity Website: </a:t>
            </a:r>
            <a:r>
              <a:rPr lang="en-CA" u="sng" dirty="0">
                <a:hlinkClick r:id="rId3"/>
              </a:rPr>
              <a:t>http://concordia.ca/students/academic-integrity</a:t>
            </a:r>
            <a:r>
              <a:rPr lang="en-CA" dirty="0"/>
              <a:t> </a:t>
            </a:r>
            <a:endParaRPr lang="en-US" dirty="0"/>
          </a:p>
          <a:p>
            <a:r>
              <a:rPr lang="en-US" b="1" dirty="0"/>
              <a:t> </a:t>
            </a:r>
          </a:p>
          <a:p>
            <a:r>
              <a:rPr lang="en-US" b="1" dirty="0"/>
              <a:t>Disabilities:</a:t>
            </a:r>
            <a:r>
              <a:rPr lang="en-US" dirty="0"/>
              <a:t> The University’s commitment to providing equal educational opportunities to all students includes students with disabilities. To demonstrate full respect for the academic capacities and potential of students with disabilities, the University seeks to remove attitudinal and physical barriers that may hinder or prevent qualified students with disabilities from participating fully in University life. Please see the instructor during the first class if you feel you require assistance.</a:t>
            </a:r>
            <a:endParaRPr lang="en-US" b="1" dirty="0"/>
          </a:p>
          <a:p>
            <a:r>
              <a:rPr lang="en-US" dirty="0"/>
              <a:t>For more information please visit </a:t>
            </a:r>
            <a:r>
              <a:rPr lang="en-US" u="sng" dirty="0">
                <a:hlinkClick r:id="rId4"/>
              </a:rPr>
              <a:t>http://concordia.ca/offices/acsd</a:t>
            </a:r>
            <a:endParaRPr lang="en-US" b="1" dirty="0"/>
          </a:p>
          <a:p>
            <a:endParaRPr lang="en-US" dirty="0"/>
          </a:p>
        </p:txBody>
      </p:sp>
    </p:spTree>
    <p:extLst>
      <p:ext uri="{BB962C8B-B14F-4D97-AF65-F5344CB8AC3E}">
        <p14:creationId xmlns:p14="http://schemas.microsoft.com/office/powerpoint/2010/main" val="22993056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E5AD8C-A593-475B-963B-7A0C0E39F674}"/>
              </a:ext>
            </a:extLst>
          </p:cNvPr>
          <p:cNvSpPr>
            <a:spLocks noGrp="1"/>
          </p:cNvSpPr>
          <p:nvPr>
            <p:ph type="title"/>
          </p:nvPr>
        </p:nvSpPr>
        <p:spPr/>
        <p:txBody>
          <a:bodyPr/>
          <a:lstStyle/>
          <a:p>
            <a:r>
              <a:rPr lang="en-US" dirty="0"/>
              <a:t>Classroom Conduct</a:t>
            </a:r>
          </a:p>
        </p:txBody>
      </p:sp>
      <p:sp>
        <p:nvSpPr>
          <p:cNvPr id="3" name="Content Placeholder 2">
            <a:extLst>
              <a:ext uri="{FF2B5EF4-FFF2-40B4-BE49-F238E27FC236}">
                <a16:creationId xmlns:a16="http://schemas.microsoft.com/office/drawing/2014/main" id="{FA6559FE-121A-4295-A949-7BE9F27897B9}"/>
              </a:ext>
            </a:extLst>
          </p:cNvPr>
          <p:cNvSpPr>
            <a:spLocks noGrp="1"/>
          </p:cNvSpPr>
          <p:nvPr>
            <p:ph idx="1"/>
          </p:nvPr>
        </p:nvSpPr>
        <p:spPr/>
        <p:txBody>
          <a:bodyPr/>
          <a:lstStyle/>
          <a:p>
            <a:r>
              <a:rPr lang="en-US" b="1" dirty="0"/>
              <a:t>Safe Space Classroom</a:t>
            </a:r>
            <a:r>
              <a:rPr lang="en-US" dirty="0"/>
              <a:t>: Concordia classrooms are considered ‘safe space classrooms’. In order to create a climate for open and honest dialogue and to encourage the broadest range of viewpoints, it is important for class participants to treat each other with respect. Name-calling, accusations, verbal attacks, sarcasm, and other negative exchanges are counter-productive to successful teaching and learning. The purpose of class discussions is to generate greater understanding about different topics. The expression of the broadest range of ideas, including dissenting views, helps to accomplish this goal. However, in expressing viewpoints, students should try to raise questions and comments in ways that will promote learning, rather than defensiveness and feelings of conflict in other students. Thus, questions and comments should be asked or stated in such a way that will promote greater insight into the awareness of topics as opposed to anger and conflict. The purpose of dialogue and discussion is not to reach a consensus, nor to convince each other of different viewpoints. Rather, the purpose of dialogue in the classroom is to reach higher levels of learning by examining different viewpoints and opinions with respect and civility.</a:t>
            </a:r>
            <a:endParaRPr lang="en-US" b="1" dirty="0"/>
          </a:p>
          <a:p>
            <a:endParaRPr lang="en-US" dirty="0"/>
          </a:p>
        </p:txBody>
      </p:sp>
    </p:spTree>
    <p:extLst>
      <p:ext uri="{BB962C8B-B14F-4D97-AF65-F5344CB8AC3E}">
        <p14:creationId xmlns:p14="http://schemas.microsoft.com/office/powerpoint/2010/main" val="33713935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Introduction </a:t>
            </a:r>
          </a:p>
        </p:txBody>
      </p:sp>
      <p:sp>
        <p:nvSpPr>
          <p:cNvPr id="3" name="Content Placeholder 2"/>
          <p:cNvSpPr>
            <a:spLocks noGrp="1"/>
          </p:cNvSpPr>
          <p:nvPr>
            <p:ph idx="1"/>
          </p:nvPr>
        </p:nvSpPr>
        <p:spPr/>
        <p:txBody>
          <a:bodyPr>
            <a:normAutofit fontScale="77500" lnSpcReduction="20000"/>
          </a:bodyPr>
          <a:lstStyle/>
          <a:p>
            <a:pPr marL="0" indent="0">
              <a:buNone/>
            </a:pPr>
            <a:r>
              <a:rPr lang="en-CA" dirty="0"/>
              <a:t>What is your name?</a:t>
            </a:r>
          </a:p>
          <a:p>
            <a:pPr marL="0" indent="0">
              <a:buNone/>
            </a:pPr>
            <a:r>
              <a:rPr lang="en-CA" dirty="0"/>
              <a:t>What do you expect to get out of this course? </a:t>
            </a:r>
          </a:p>
          <a:p>
            <a:pPr marL="0" indent="0">
              <a:buNone/>
            </a:pPr>
            <a:r>
              <a:rPr lang="en-CA" dirty="0"/>
              <a:t>Why did you take this course? </a:t>
            </a:r>
          </a:p>
          <a:p>
            <a:pPr marL="0" indent="0">
              <a:buNone/>
            </a:pPr>
            <a:r>
              <a:rPr lang="en-CA" dirty="0"/>
              <a:t>What excites you about the assignments/readings? </a:t>
            </a:r>
          </a:p>
          <a:p>
            <a:pPr marL="0" indent="0">
              <a:buNone/>
            </a:pPr>
            <a:r>
              <a:rPr lang="en-CA" dirty="0"/>
              <a:t>What issues do you foresee with the assignments/readings? </a:t>
            </a:r>
          </a:p>
          <a:p>
            <a:pPr marL="0" indent="0">
              <a:buNone/>
            </a:pPr>
            <a:r>
              <a:rPr lang="en-CA" dirty="0"/>
              <a:t>What is your level of experience with topics related to ‘Political Economy of Inequality’? </a:t>
            </a:r>
          </a:p>
          <a:p>
            <a:r>
              <a:rPr lang="en-CA" sz="1500" dirty="0"/>
              <a:t>With political economy? With studies in inequality? In economics? With math and statistics? </a:t>
            </a:r>
          </a:p>
          <a:p>
            <a:pPr marL="0" indent="0">
              <a:buNone/>
            </a:pPr>
            <a:r>
              <a:rPr lang="en-CA" dirty="0"/>
              <a:t>What is your interest level in topics related to ‘Political Economy of Inequality’? </a:t>
            </a:r>
          </a:p>
          <a:p>
            <a:pPr marL="0" indent="0">
              <a:buNone/>
            </a:pPr>
            <a:r>
              <a:rPr lang="en-CA" dirty="0"/>
              <a:t>	What specific topics are you interested you most? </a:t>
            </a:r>
            <a:br>
              <a:rPr lang="en-CA" dirty="0"/>
            </a:br>
            <a:r>
              <a:rPr lang="en-CA" dirty="0"/>
              <a:t>	What topics interest you least? </a:t>
            </a:r>
          </a:p>
          <a:p>
            <a:pPr marL="0" indent="0">
              <a:buNone/>
            </a:pPr>
            <a:r>
              <a:rPr lang="en-CA" dirty="0"/>
              <a:t>What are your outcome expectations? </a:t>
            </a:r>
          </a:p>
          <a:p>
            <a:pPr marL="0" indent="0">
              <a:buNone/>
            </a:pPr>
            <a:r>
              <a:rPr lang="en-CA" dirty="0"/>
              <a:t>	Grades, learning, engagement, keeping up with the readings? </a:t>
            </a:r>
          </a:p>
          <a:p>
            <a:pPr marL="0" indent="0">
              <a:buNone/>
            </a:pPr>
            <a:endParaRPr lang="en-CA" dirty="0"/>
          </a:p>
        </p:txBody>
      </p:sp>
    </p:spTree>
    <p:extLst>
      <p:ext uri="{BB962C8B-B14F-4D97-AF65-F5344CB8AC3E}">
        <p14:creationId xmlns:p14="http://schemas.microsoft.com/office/powerpoint/2010/main" val="16142264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4951A3-E44A-4C68-8BAA-EAA7EC3D2DED}"/>
              </a:ext>
            </a:extLst>
          </p:cNvPr>
          <p:cNvSpPr>
            <a:spLocks noGrp="1"/>
          </p:cNvSpPr>
          <p:nvPr>
            <p:ph type="title"/>
          </p:nvPr>
        </p:nvSpPr>
        <p:spPr/>
        <p:txBody>
          <a:bodyPr>
            <a:normAutofit/>
          </a:bodyPr>
          <a:lstStyle/>
          <a:p>
            <a:r>
              <a:rPr lang="en-US" dirty="0"/>
              <a:t>What Are your Beliefs about Equality/Equity? </a:t>
            </a:r>
          </a:p>
        </p:txBody>
      </p:sp>
      <p:sp>
        <p:nvSpPr>
          <p:cNvPr id="3" name="Content Placeholder 2">
            <a:extLst>
              <a:ext uri="{FF2B5EF4-FFF2-40B4-BE49-F238E27FC236}">
                <a16:creationId xmlns:a16="http://schemas.microsoft.com/office/drawing/2014/main" id="{0C952B17-BD25-44D1-A87D-B54AC2973182}"/>
              </a:ext>
            </a:extLst>
          </p:cNvPr>
          <p:cNvSpPr>
            <a:spLocks noGrp="1"/>
          </p:cNvSpPr>
          <p:nvPr>
            <p:ph idx="1"/>
          </p:nvPr>
        </p:nvSpPr>
        <p:spPr/>
        <p:txBody>
          <a:bodyPr>
            <a:normAutofit/>
          </a:bodyPr>
          <a:lstStyle/>
          <a:p>
            <a:pPr marL="0" indent="0">
              <a:buNone/>
            </a:pPr>
            <a:r>
              <a:rPr lang="en-US" dirty="0"/>
              <a:t>Do you believe that people should be treated equally? </a:t>
            </a:r>
          </a:p>
          <a:p>
            <a:pPr marL="0" indent="0">
              <a:buNone/>
            </a:pPr>
            <a:r>
              <a:rPr lang="en-US" dirty="0"/>
              <a:t>Can we completely eliminate inequality? </a:t>
            </a:r>
          </a:p>
          <a:p>
            <a:pPr lvl="1"/>
            <a:r>
              <a:rPr lang="en-US" dirty="0"/>
              <a:t>If so, how? </a:t>
            </a:r>
          </a:p>
          <a:p>
            <a:pPr lvl="1"/>
            <a:r>
              <a:rPr lang="en-US" dirty="0"/>
              <a:t>Are there acceptable degrees of inequality that could exist? If so, what are they? </a:t>
            </a:r>
          </a:p>
          <a:p>
            <a:pPr marL="0" indent="0">
              <a:buNone/>
            </a:pPr>
            <a:r>
              <a:rPr lang="en-US" dirty="0"/>
              <a:t>What forms of inequality exist? </a:t>
            </a:r>
          </a:p>
          <a:p>
            <a:pPr lvl="1"/>
            <a:r>
              <a:rPr lang="en-US" dirty="0"/>
              <a:t>Political, social, economic? </a:t>
            </a:r>
          </a:p>
          <a:p>
            <a:pPr lvl="1"/>
            <a:r>
              <a:rPr lang="en-US" i="1" dirty="0"/>
              <a:t>What are forms of inequality in Canada? Globally? </a:t>
            </a:r>
          </a:p>
        </p:txBody>
      </p:sp>
    </p:spTree>
    <p:extLst>
      <p:ext uri="{BB962C8B-B14F-4D97-AF65-F5344CB8AC3E}">
        <p14:creationId xmlns:p14="http://schemas.microsoft.com/office/powerpoint/2010/main" val="27185167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2EA06D-2A96-4785-9668-D05FE3C5D974}"/>
              </a:ext>
            </a:extLst>
          </p:cNvPr>
          <p:cNvSpPr>
            <a:spLocks noGrp="1"/>
          </p:cNvSpPr>
          <p:nvPr>
            <p:ph type="title"/>
          </p:nvPr>
        </p:nvSpPr>
        <p:spPr/>
        <p:txBody>
          <a:bodyPr/>
          <a:lstStyle/>
          <a:p>
            <a:r>
              <a:rPr lang="en-US" dirty="0"/>
              <a:t>Discussion</a:t>
            </a:r>
          </a:p>
        </p:txBody>
      </p:sp>
      <p:sp>
        <p:nvSpPr>
          <p:cNvPr id="3" name="Content Placeholder 2">
            <a:extLst>
              <a:ext uri="{FF2B5EF4-FFF2-40B4-BE49-F238E27FC236}">
                <a16:creationId xmlns:a16="http://schemas.microsoft.com/office/drawing/2014/main" id="{C853FCAD-4471-4B64-9832-15656249AFB0}"/>
              </a:ext>
            </a:extLst>
          </p:cNvPr>
          <p:cNvSpPr>
            <a:spLocks noGrp="1"/>
          </p:cNvSpPr>
          <p:nvPr>
            <p:ph idx="1"/>
          </p:nvPr>
        </p:nvSpPr>
        <p:spPr/>
        <p:txBody>
          <a:bodyPr>
            <a:normAutofit fontScale="92500"/>
          </a:bodyPr>
          <a:lstStyle/>
          <a:p>
            <a:pPr marL="0" indent="0">
              <a:buNone/>
            </a:pPr>
            <a:r>
              <a:rPr lang="en-US" dirty="0"/>
              <a:t>Erik Olin Wright ‘</a:t>
            </a:r>
            <a:r>
              <a:rPr lang="en-US" b="1" dirty="0"/>
              <a:t>Radical Democratic Egalitarian view of Social Justice</a:t>
            </a:r>
            <a:r>
              <a:rPr lang="en-US" dirty="0"/>
              <a:t>’</a:t>
            </a:r>
          </a:p>
          <a:p>
            <a:r>
              <a:rPr lang="en-US" sz="2400" b="1" dirty="0"/>
              <a:t>Social Justice: </a:t>
            </a:r>
            <a:r>
              <a:rPr lang="en-US" sz="2400" dirty="0"/>
              <a:t>In a socially just society, all people would have broadly equal access to the necessary material and social means to live flourishing lives. </a:t>
            </a:r>
          </a:p>
          <a:p>
            <a:r>
              <a:rPr lang="en-US" sz="2400" b="1" dirty="0"/>
              <a:t>Political Justice: </a:t>
            </a:r>
            <a:r>
              <a:rPr lang="en-US" sz="2400" dirty="0"/>
              <a:t>In a politically just society, all people would have broadly equal access to the necessary ,means to participate meaningfully in decisions about things which affect their lives. This includes both the freedom of individuals to make choices that affect their own lives as separate persons, and their capacity to participate in collective decisions which affect their lives as members of a broader community. </a:t>
            </a:r>
          </a:p>
          <a:p>
            <a:r>
              <a:rPr lang="en-US" sz="2400" dirty="0"/>
              <a:t>Equal access, necessary conditions for human flourishing, eliminate inequalities based on gender, race, physical disabilities, sexual preference, or other identity characteristics. </a:t>
            </a:r>
          </a:p>
        </p:txBody>
      </p:sp>
    </p:spTree>
    <p:extLst>
      <p:ext uri="{BB962C8B-B14F-4D97-AF65-F5344CB8AC3E}">
        <p14:creationId xmlns:p14="http://schemas.microsoft.com/office/powerpoint/2010/main" val="18586897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D8ED86-5A11-412B-9773-C5ED74D802B6}"/>
              </a:ext>
            </a:extLst>
          </p:cNvPr>
          <p:cNvSpPr>
            <a:spLocks noGrp="1"/>
          </p:cNvSpPr>
          <p:nvPr>
            <p:ph type="title"/>
          </p:nvPr>
        </p:nvSpPr>
        <p:spPr/>
        <p:txBody>
          <a:bodyPr/>
          <a:lstStyle/>
          <a:p>
            <a:r>
              <a:rPr lang="en-US" dirty="0"/>
              <a:t>Discussion Questions</a:t>
            </a:r>
          </a:p>
        </p:txBody>
      </p:sp>
      <p:sp>
        <p:nvSpPr>
          <p:cNvPr id="3" name="Content Placeholder 2">
            <a:extLst>
              <a:ext uri="{FF2B5EF4-FFF2-40B4-BE49-F238E27FC236}">
                <a16:creationId xmlns:a16="http://schemas.microsoft.com/office/drawing/2014/main" id="{27155F55-A203-4CB2-9109-C79B87C2FC00}"/>
              </a:ext>
            </a:extLst>
          </p:cNvPr>
          <p:cNvSpPr>
            <a:spLocks noGrp="1"/>
          </p:cNvSpPr>
          <p:nvPr>
            <p:ph idx="1"/>
          </p:nvPr>
        </p:nvSpPr>
        <p:spPr/>
        <p:txBody>
          <a:bodyPr/>
          <a:lstStyle/>
          <a:p>
            <a:r>
              <a:rPr lang="en-US" dirty="0"/>
              <a:t>Should we set a maximum wage? </a:t>
            </a:r>
          </a:p>
          <a:p>
            <a:r>
              <a:rPr lang="en-US" dirty="0"/>
              <a:t>Should we tax people and/or businesses more according to how much they make (progressive taxation)? </a:t>
            </a:r>
          </a:p>
          <a:p>
            <a:r>
              <a:rPr lang="en-US" dirty="0"/>
              <a:t>Should governments spend money towards business externalities? </a:t>
            </a:r>
          </a:p>
          <a:p>
            <a:r>
              <a:rPr lang="en-US" dirty="0"/>
              <a:t>Should we limit or restrict inheritance? </a:t>
            </a:r>
          </a:p>
          <a:p>
            <a:r>
              <a:rPr lang="en-US" dirty="0"/>
              <a:t>Should there be limits to property ownership? </a:t>
            </a:r>
          </a:p>
          <a:p>
            <a:r>
              <a:rPr lang="en-US" dirty="0"/>
              <a:t>Have you heard of the Green New Deal? Are you in support of such an initiative in Canada? </a:t>
            </a:r>
          </a:p>
          <a:p>
            <a:endParaRPr lang="en-US" dirty="0"/>
          </a:p>
        </p:txBody>
      </p:sp>
    </p:spTree>
    <p:extLst>
      <p:ext uri="{BB962C8B-B14F-4D97-AF65-F5344CB8AC3E}">
        <p14:creationId xmlns:p14="http://schemas.microsoft.com/office/powerpoint/2010/main" val="23253113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0263B6-204E-466E-811D-783E5C0C1255}"/>
              </a:ext>
            </a:extLst>
          </p:cNvPr>
          <p:cNvSpPr>
            <a:spLocks noGrp="1"/>
          </p:cNvSpPr>
          <p:nvPr>
            <p:ph type="title"/>
          </p:nvPr>
        </p:nvSpPr>
        <p:spPr/>
        <p:txBody>
          <a:bodyPr/>
          <a:lstStyle/>
          <a:p>
            <a:r>
              <a:rPr lang="en-US" dirty="0"/>
              <a:t>Labour</a:t>
            </a:r>
          </a:p>
        </p:txBody>
      </p:sp>
      <p:sp>
        <p:nvSpPr>
          <p:cNvPr id="3" name="Content Placeholder 2">
            <a:extLst>
              <a:ext uri="{FF2B5EF4-FFF2-40B4-BE49-F238E27FC236}">
                <a16:creationId xmlns:a16="http://schemas.microsoft.com/office/drawing/2014/main" id="{9CAE7639-C5EF-47FD-8AD9-55DCCA19E91C}"/>
              </a:ext>
            </a:extLst>
          </p:cNvPr>
          <p:cNvSpPr>
            <a:spLocks noGrp="1"/>
          </p:cNvSpPr>
          <p:nvPr>
            <p:ph idx="1"/>
          </p:nvPr>
        </p:nvSpPr>
        <p:spPr/>
        <p:txBody>
          <a:bodyPr>
            <a:normAutofit/>
          </a:bodyPr>
          <a:lstStyle/>
          <a:p>
            <a:r>
              <a:rPr lang="en-US" dirty="0"/>
              <a:t>Do you presently work? </a:t>
            </a:r>
          </a:p>
          <a:p>
            <a:r>
              <a:rPr lang="en-US" dirty="0"/>
              <a:t>What do you want to want to do as employment after you graduate from Concordia? Why?</a:t>
            </a:r>
          </a:p>
          <a:p>
            <a:r>
              <a:rPr lang="en-US" dirty="0"/>
              <a:t>What are the labour conditions that you expect from the job you want to obtain after you graduate? </a:t>
            </a:r>
          </a:p>
          <a:p>
            <a:pPr lvl="1"/>
            <a:r>
              <a:rPr lang="en-US" dirty="0"/>
              <a:t>What are the typical power structures in that labour environment? </a:t>
            </a:r>
          </a:p>
          <a:p>
            <a:pPr lvl="1"/>
            <a:r>
              <a:rPr lang="en-US" dirty="0"/>
              <a:t>What kinds of benefits do you expect? </a:t>
            </a:r>
          </a:p>
          <a:p>
            <a:pPr lvl="1"/>
            <a:r>
              <a:rPr lang="en-US" dirty="0"/>
              <a:t>What kinds of issues do you foresee? </a:t>
            </a:r>
          </a:p>
          <a:p>
            <a:r>
              <a:rPr lang="en-US" dirty="0"/>
              <a:t>What is important for you in seeking employment? </a:t>
            </a:r>
          </a:p>
          <a:p>
            <a:endParaRPr lang="en-US" dirty="0"/>
          </a:p>
        </p:txBody>
      </p:sp>
    </p:spTree>
    <p:extLst>
      <p:ext uri="{BB962C8B-B14F-4D97-AF65-F5344CB8AC3E}">
        <p14:creationId xmlns:p14="http://schemas.microsoft.com/office/powerpoint/2010/main" val="16846089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6E5B1D-F342-462E-9384-DC9E3809FE23}"/>
              </a:ext>
            </a:extLst>
          </p:cNvPr>
          <p:cNvSpPr>
            <a:spLocks noGrp="1"/>
          </p:cNvSpPr>
          <p:nvPr>
            <p:ph type="title"/>
          </p:nvPr>
        </p:nvSpPr>
        <p:spPr/>
        <p:txBody>
          <a:bodyPr>
            <a:normAutofit/>
          </a:bodyPr>
          <a:lstStyle/>
          <a:p>
            <a:r>
              <a:rPr lang="en-US" sz="4000" dirty="0"/>
              <a:t>Discussion – What kind of a consumer are you? How do you acquire that you want and need? </a:t>
            </a:r>
          </a:p>
        </p:txBody>
      </p:sp>
      <p:sp>
        <p:nvSpPr>
          <p:cNvPr id="3" name="Content Placeholder 2">
            <a:extLst>
              <a:ext uri="{FF2B5EF4-FFF2-40B4-BE49-F238E27FC236}">
                <a16:creationId xmlns:a16="http://schemas.microsoft.com/office/drawing/2014/main" id="{A58FCA05-9EF0-4F33-92A9-3DA4AC7EAA4D}"/>
              </a:ext>
            </a:extLst>
          </p:cNvPr>
          <p:cNvSpPr>
            <a:spLocks noGrp="1"/>
          </p:cNvSpPr>
          <p:nvPr>
            <p:ph idx="1"/>
          </p:nvPr>
        </p:nvSpPr>
        <p:spPr>
          <a:xfrm>
            <a:off x="1097280" y="1845733"/>
            <a:ext cx="10058400" cy="4430779"/>
          </a:xfrm>
        </p:spPr>
        <p:txBody>
          <a:bodyPr>
            <a:normAutofit fontScale="55000" lnSpcReduction="20000"/>
          </a:bodyPr>
          <a:lstStyle/>
          <a:p>
            <a:r>
              <a:rPr lang="en-US" dirty="0"/>
              <a:t>Are you impulsive or plan purchases? </a:t>
            </a:r>
          </a:p>
          <a:p>
            <a:r>
              <a:rPr lang="en-US" dirty="0"/>
              <a:t>Are you a compulsive consumer? </a:t>
            </a:r>
          </a:p>
          <a:p>
            <a:r>
              <a:rPr lang="en-US" dirty="0"/>
              <a:t>Do you prioritize ethical products? </a:t>
            </a:r>
          </a:p>
          <a:p>
            <a:r>
              <a:rPr lang="en-US" dirty="0"/>
              <a:t>Do you self-produce anything? </a:t>
            </a:r>
          </a:p>
          <a:p>
            <a:r>
              <a:rPr lang="en-US" dirty="0"/>
              <a:t>Do you have an income source? </a:t>
            </a:r>
          </a:p>
          <a:p>
            <a:r>
              <a:rPr lang="en-US" dirty="0"/>
              <a:t>Do you shop more for necessity or pleasure? </a:t>
            </a:r>
          </a:p>
          <a:p>
            <a:r>
              <a:rPr lang="en-US" dirty="0"/>
              <a:t>Do you shop to change your moods? </a:t>
            </a:r>
          </a:p>
          <a:p>
            <a:r>
              <a:rPr lang="en-US" dirty="0"/>
              <a:t>Do you hold material items in high regards (are you materialistic)?</a:t>
            </a:r>
          </a:p>
          <a:p>
            <a:r>
              <a:rPr lang="en-US" dirty="0"/>
              <a:t>What do you spend your money on? Daily? Weekly? Monthly? Yearly? Future Plans?</a:t>
            </a:r>
          </a:p>
          <a:p>
            <a:r>
              <a:rPr lang="en-US" dirty="0"/>
              <a:t>Do you prioritize fair trade? </a:t>
            </a:r>
          </a:p>
          <a:p>
            <a:r>
              <a:rPr lang="en-US" dirty="0"/>
              <a:t>Do you use any alternative currencies? </a:t>
            </a:r>
          </a:p>
          <a:p>
            <a:r>
              <a:rPr lang="en-US" dirty="0"/>
              <a:t>Do you participate in barter networks?   </a:t>
            </a:r>
          </a:p>
          <a:p>
            <a:r>
              <a:rPr lang="en-US" dirty="0"/>
              <a:t>Do you buy stuff on the illegal market? </a:t>
            </a:r>
          </a:p>
          <a:p>
            <a:r>
              <a:rPr lang="en-US" dirty="0"/>
              <a:t>Do you get state allocations? </a:t>
            </a:r>
          </a:p>
          <a:p>
            <a:r>
              <a:rPr lang="en-US" dirty="0"/>
              <a:t>Do you steal things? </a:t>
            </a:r>
          </a:p>
          <a:p>
            <a:endParaRPr lang="en-US" dirty="0"/>
          </a:p>
          <a:p>
            <a:endParaRPr lang="en-US" dirty="0"/>
          </a:p>
        </p:txBody>
      </p:sp>
    </p:spTree>
    <p:extLst>
      <p:ext uri="{BB962C8B-B14F-4D97-AF65-F5344CB8AC3E}">
        <p14:creationId xmlns:p14="http://schemas.microsoft.com/office/powerpoint/2010/main" val="40463578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E062E5-DF6A-43CD-84E8-B4D928ED63C9}"/>
              </a:ext>
            </a:extLst>
          </p:cNvPr>
          <p:cNvSpPr>
            <a:spLocks noGrp="1"/>
          </p:cNvSpPr>
          <p:nvPr>
            <p:ph type="title"/>
          </p:nvPr>
        </p:nvSpPr>
        <p:spPr/>
        <p:txBody>
          <a:bodyPr/>
          <a:lstStyle/>
          <a:p>
            <a:r>
              <a:rPr lang="en-US" dirty="0"/>
              <a:t>What is Your Relationship to Wealth</a:t>
            </a:r>
          </a:p>
        </p:txBody>
      </p:sp>
      <p:sp>
        <p:nvSpPr>
          <p:cNvPr id="3" name="Content Placeholder 2">
            <a:extLst>
              <a:ext uri="{FF2B5EF4-FFF2-40B4-BE49-F238E27FC236}">
                <a16:creationId xmlns:a16="http://schemas.microsoft.com/office/drawing/2014/main" id="{DBCD91D1-26B8-4A51-832D-D89DD4297256}"/>
              </a:ext>
            </a:extLst>
          </p:cNvPr>
          <p:cNvSpPr>
            <a:spLocks noGrp="1"/>
          </p:cNvSpPr>
          <p:nvPr>
            <p:ph idx="1"/>
          </p:nvPr>
        </p:nvSpPr>
        <p:spPr/>
        <p:txBody>
          <a:bodyPr/>
          <a:lstStyle/>
          <a:p>
            <a:r>
              <a:rPr lang="en-US" dirty="0"/>
              <a:t>Are you a business owner? </a:t>
            </a:r>
          </a:p>
          <a:p>
            <a:r>
              <a:rPr lang="en-US" dirty="0"/>
              <a:t>Do you hold stocks or investments? </a:t>
            </a:r>
          </a:p>
          <a:p>
            <a:pPr lvl="1"/>
            <a:r>
              <a:rPr lang="en-US" dirty="0"/>
              <a:t>RRSP? Pension Plan? Trust Fund? </a:t>
            </a:r>
          </a:p>
          <a:p>
            <a:r>
              <a:rPr lang="en-US" dirty="0"/>
              <a:t>Do you own your house/apartment? </a:t>
            </a:r>
          </a:p>
          <a:p>
            <a:r>
              <a:rPr lang="en-US" dirty="0"/>
              <a:t>Do you own equity of any sort? </a:t>
            </a:r>
          </a:p>
          <a:p>
            <a:pPr lvl="1"/>
            <a:endParaRPr lang="en-US" dirty="0"/>
          </a:p>
        </p:txBody>
      </p:sp>
    </p:spTree>
    <p:extLst>
      <p:ext uri="{BB962C8B-B14F-4D97-AF65-F5344CB8AC3E}">
        <p14:creationId xmlns:p14="http://schemas.microsoft.com/office/powerpoint/2010/main" val="37513129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35D475-9448-473A-A052-0E0B19DD3064}"/>
              </a:ext>
            </a:extLst>
          </p:cNvPr>
          <p:cNvSpPr>
            <a:spLocks noGrp="1"/>
          </p:cNvSpPr>
          <p:nvPr>
            <p:ph type="title"/>
          </p:nvPr>
        </p:nvSpPr>
        <p:spPr/>
        <p:txBody>
          <a:bodyPr>
            <a:normAutofit/>
          </a:bodyPr>
          <a:lstStyle/>
          <a:p>
            <a:r>
              <a:rPr lang="en-US" dirty="0"/>
              <a:t>Aristotle </a:t>
            </a:r>
            <a:r>
              <a:rPr lang="en-CA" sz="1050" dirty="0"/>
              <a:t>Aristotle. Aristotle in 23 Volumes, Vol. 21, translated by H. Rackham. Cambridge, MA, Harvard University Press; London, William Heinemann Ltd. 1944. </a:t>
            </a:r>
            <a:endParaRPr lang="en-US" dirty="0"/>
          </a:p>
        </p:txBody>
      </p:sp>
      <p:sp>
        <p:nvSpPr>
          <p:cNvPr id="3" name="Content Placeholder 2">
            <a:extLst>
              <a:ext uri="{FF2B5EF4-FFF2-40B4-BE49-F238E27FC236}">
                <a16:creationId xmlns:a16="http://schemas.microsoft.com/office/drawing/2014/main" id="{2F5509F7-DB9C-493C-8274-1007E88AA362}"/>
              </a:ext>
            </a:extLst>
          </p:cNvPr>
          <p:cNvSpPr>
            <a:spLocks noGrp="1"/>
          </p:cNvSpPr>
          <p:nvPr>
            <p:ph idx="1"/>
          </p:nvPr>
        </p:nvSpPr>
        <p:spPr/>
        <p:txBody>
          <a:bodyPr/>
          <a:lstStyle/>
          <a:p>
            <a:r>
              <a:rPr lang="en-CA" sz="2400" b="1" dirty="0"/>
              <a:t>Chrematistics </a:t>
            </a:r>
            <a:r>
              <a:rPr lang="en-CA" dirty="0"/>
              <a:t>– art of acquisition – limitless accumulation unnatural and problematic</a:t>
            </a:r>
          </a:p>
          <a:p>
            <a:r>
              <a:rPr lang="en-CA" sz="2400" b="1" dirty="0"/>
              <a:t>Oikonomia </a:t>
            </a:r>
            <a:r>
              <a:rPr lang="en-CA" dirty="0"/>
              <a:t>– management of the household – true form of an economy</a:t>
            </a:r>
            <a:endParaRPr lang="en-US" dirty="0"/>
          </a:p>
        </p:txBody>
      </p:sp>
    </p:spTree>
    <p:extLst>
      <p:ext uri="{BB962C8B-B14F-4D97-AF65-F5344CB8AC3E}">
        <p14:creationId xmlns:p14="http://schemas.microsoft.com/office/powerpoint/2010/main" val="37601903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About Me</a:t>
            </a:r>
          </a:p>
        </p:txBody>
      </p:sp>
      <p:sp>
        <p:nvSpPr>
          <p:cNvPr id="3" name="Content Placeholder 2"/>
          <p:cNvSpPr>
            <a:spLocks noGrp="1"/>
          </p:cNvSpPr>
          <p:nvPr>
            <p:ph idx="1"/>
          </p:nvPr>
        </p:nvSpPr>
        <p:spPr/>
        <p:txBody>
          <a:bodyPr>
            <a:normAutofit/>
          </a:bodyPr>
          <a:lstStyle/>
          <a:p>
            <a:r>
              <a:rPr lang="en-US" sz="3200" dirty="0"/>
              <a:t>Erik Chevrier</a:t>
            </a:r>
            <a:br>
              <a:rPr lang="en-US" dirty="0"/>
            </a:br>
            <a:r>
              <a:rPr lang="en-US" dirty="0">
                <a:hlinkClick r:id="rId2"/>
              </a:rPr>
              <a:t>Website: </a:t>
            </a:r>
            <a:r>
              <a:rPr lang="en-US" dirty="0">
                <a:hlinkClick r:id="rId3"/>
              </a:rPr>
              <a:t>www.erikchevrier.ca</a:t>
            </a:r>
            <a:br>
              <a:rPr lang="en-US" dirty="0"/>
            </a:br>
            <a:r>
              <a:rPr lang="en-US" dirty="0"/>
              <a:t>Office hours: By request (Tuesday &amp; Thursday at 4PM by request) </a:t>
            </a:r>
            <a:br>
              <a:rPr lang="en-US" dirty="0"/>
            </a:br>
            <a:r>
              <a:rPr lang="en-US" dirty="0"/>
              <a:t>Office location: H-1125.12</a:t>
            </a:r>
            <a:br>
              <a:rPr lang="en-US" dirty="0"/>
            </a:br>
            <a:r>
              <a:rPr lang="en-US" dirty="0"/>
              <a:t>E-Mail: </a:t>
            </a:r>
            <a:r>
              <a:rPr lang="en-US" dirty="0">
                <a:hlinkClick r:id="rId4"/>
              </a:rPr>
              <a:t>professor@erikchevrier.ca</a:t>
            </a:r>
            <a:br>
              <a:rPr lang="en-US" dirty="0"/>
            </a:br>
            <a:r>
              <a:rPr lang="en-US" dirty="0"/>
              <a:t>Post-Capitalist Possibilities Website: </a:t>
            </a:r>
            <a:r>
              <a:rPr lang="en-US" dirty="0">
                <a:hlinkClick r:id="rId5"/>
              </a:rPr>
              <a:t>Post-Capitalist Possibilities</a:t>
            </a:r>
            <a:br>
              <a:rPr lang="en-US" dirty="0">
                <a:hlinkClick r:id="rId5"/>
              </a:rPr>
            </a:br>
            <a:r>
              <a:rPr lang="en-US" dirty="0"/>
              <a:t>Research Project: </a:t>
            </a:r>
            <a:r>
              <a:rPr lang="en-US" dirty="0">
                <a:hlinkClick r:id="rId6"/>
              </a:rPr>
              <a:t>Concordia Food Groups</a:t>
            </a:r>
            <a:br>
              <a:rPr lang="en-US" dirty="0"/>
            </a:br>
            <a:r>
              <a:rPr lang="en-US" dirty="0"/>
              <a:t>Research Project Facebook Group: </a:t>
            </a:r>
            <a:r>
              <a:rPr lang="en-US" dirty="0">
                <a:hlinkClick r:id="rId7"/>
              </a:rPr>
              <a:t>Concordia Food Groups</a:t>
            </a:r>
            <a:br>
              <a:rPr lang="en-US" dirty="0"/>
            </a:br>
            <a:endParaRPr lang="en-US" dirty="0"/>
          </a:p>
          <a:p>
            <a:r>
              <a:rPr lang="en-US" dirty="0"/>
              <a:t>Another project I started: </a:t>
            </a:r>
            <a:r>
              <a:rPr lang="en-US" dirty="0">
                <a:hlinkClick r:id="rId8"/>
              </a:rPr>
              <a:t>Co-op Collective Vision</a:t>
            </a:r>
            <a:br>
              <a:rPr lang="en-US" dirty="0"/>
            </a:br>
            <a:endParaRPr lang="en-US" dirty="0"/>
          </a:p>
        </p:txBody>
      </p:sp>
    </p:spTree>
    <p:extLst>
      <p:ext uri="{BB962C8B-B14F-4D97-AF65-F5344CB8AC3E}">
        <p14:creationId xmlns:p14="http://schemas.microsoft.com/office/powerpoint/2010/main" val="36674774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573AE6-F8D3-436D-A233-D4177CB5950A}"/>
              </a:ext>
            </a:extLst>
          </p:cNvPr>
          <p:cNvSpPr>
            <a:spLocks noGrp="1"/>
          </p:cNvSpPr>
          <p:nvPr>
            <p:ph type="title"/>
          </p:nvPr>
        </p:nvSpPr>
        <p:spPr/>
        <p:txBody>
          <a:bodyPr/>
          <a:lstStyle/>
          <a:p>
            <a:r>
              <a:rPr lang="en-US" dirty="0"/>
              <a:t>Karl Marx</a:t>
            </a:r>
            <a:r>
              <a:rPr lang="en-CA" sz="1800" i="1" dirty="0"/>
              <a:t>Marx, K. Capital Volume 1, Penguin Classics. </a:t>
            </a:r>
            <a:endParaRPr lang="en-US" dirty="0"/>
          </a:p>
        </p:txBody>
      </p:sp>
      <p:sp>
        <p:nvSpPr>
          <p:cNvPr id="3" name="Content Placeholder 2">
            <a:extLst>
              <a:ext uri="{FF2B5EF4-FFF2-40B4-BE49-F238E27FC236}">
                <a16:creationId xmlns:a16="http://schemas.microsoft.com/office/drawing/2014/main" id="{466BB645-B8A7-449F-8236-362FC2A2DD1D}"/>
              </a:ext>
            </a:extLst>
          </p:cNvPr>
          <p:cNvSpPr>
            <a:spLocks noGrp="1"/>
          </p:cNvSpPr>
          <p:nvPr>
            <p:ph idx="1"/>
          </p:nvPr>
        </p:nvSpPr>
        <p:spPr/>
        <p:txBody>
          <a:bodyPr/>
          <a:lstStyle/>
          <a:p>
            <a:r>
              <a:rPr lang="en-US" sz="2400" b="1" dirty="0"/>
              <a:t>C – C </a:t>
            </a:r>
            <a:r>
              <a:rPr lang="en-US" dirty="0"/>
              <a:t>– </a:t>
            </a:r>
            <a:r>
              <a:rPr lang="en-US" sz="1800" dirty="0"/>
              <a:t>Basic barter </a:t>
            </a:r>
            <a:br>
              <a:rPr lang="en-US" dirty="0"/>
            </a:br>
            <a:r>
              <a:rPr lang="en-US" sz="2400" b="1" dirty="0"/>
              <a:t>C – M – C </a:t>
            </a:r>
            <a:r>
              <a:rPr lang="en-US" dirty="0"/>
              <a:t>– </a:t>
            </a:r>
            <a:r>
              <a:rPr lang="en-US" sz="1800" dirty="0"/>
              <a:t>The way classical economists viewed basic barter with money</a:t>
            </a:r>
            <a:br>
              <a:rPr lang="en-US" sz="1800" dirty="0"/>
            </a:br>
            <a:r>
              <a:rPr lang="en-US" sz="2400" b="1" dirty="0"/>
              <a:t>M – C – M’ </a:t>
            </a:r>
            <a:r>
              <a:rPr lang="en-US" dirty="0"/>
              <a:t>– </a:t>
            </a:r>
            <a:r>
              <a:rPr lang="en-US" sz="1800" dirty="0"/>
              <a:t>What really happens when barter systems incorporate money – Limitless accumulation</a:t>
            </a:r>
            <a:br>
              <a:rPr lang="en-US" dirty="0"/>
            </a:br>
            <a:r>
              <a:rPr lang="en-US" sz="2400" b="1" dirty="0"/>
              <a:t>M – M’ </a:t>
            </a:r>
            <a:r>
              <a:rPr lang="en-US" dirty="0"/>
              <a:t>– Usury capital system – Limitless accumulation</a:t>
            </a:r>
          </a:p>
        </p:txBody>
      </p:sp>
    </p:spTree>
    <p:extLst>
      <p:ext uri="{BB962C8B-B14F-4D97-AF65-F5344CB8AC3E}">
        <p14:creationId xmlns:p14="http://schemas.microsoft.com/office/powerpoint/2010/main" val="37149320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8A256F-4087-4CA0-B7C9-504E1233BC3B}"/>
              </a:ext>
            </a:extLst>
          </p:cNvPr>
          <p:cNvSpPr>
            <a:spLocks noGrp="1"/>
          </p:cNvSpPr>
          <p:nvPr>
            <p:ph type="title"/>
          </p:nvPr>
        </p:nvSpPr>
        <p:spPr/>
        <p:txBody>
          <a:bodyPr>
            <a:normAutofit/>
          </a:bodyPr>
          <a:lstStyle/>
          <a:p>
            <a:r>
              <a:rPr lang="en-US" dirty="0"/>
              <a:t>Karl Polanyi</a:t>
            </a:r>
            <a:r>
              <a:rPr lang="en-CA" sz="1200" i="1" dirty="0"/>
              <a:t>Polanyi, K. (2001) The Great Transformation; The Political and Economic Origins of Our Time, Beacon Press</a:t>
            </a:r>
            <a:endParaRPr lang="en-US" dirty="0"/>
          </a:p>
        </p:txBody>
      </p:sp>
      <p:sp>
        <p:nvSpPr>
          <p:cNvPr id="3" name="Content Placeholder 2">
            <a:extLst>
              <a:ext uri="{FF2B5EF4-FFF2-40B4-BE49-F238E27FC236}">
                <a16:creationId xmlns:a16="http://schemas.microsoft.com/office/drawing/2014/main" id="{E838CA5E-D9C7-4CC7-812C-C345CC79F2EB}"/>
              </a:ext>
            </a:extLst>
          </p:cNvPr>
          <p:cNvSpPr>
            <a:spLocks noGrp="1"/>
          </p:cNvSpPr>
          <p:nvPr>
            <p:ph idx="1"/>
          </p:nvPr>
        </p:nvSpPr>
        <p:spPr/>
        <p:txBody>
          <a:bodyPr/>
          <a:lstStyle/>
          <a:p>
            <a:r>
              <a:rPr lang="en-US" dirty="0"/>
              <a:t>Types of economic practices:</a:t>
            </a:r>
          </a:p>
          <a:p>
            <a:pPr lvl="1"/>
            <a:r>
              <a:rPr lang="en-US" dirty="0"/>
              <a:t>Markets (exchange)</a:t>
            </a:r>
          </a:p>
          <a:p>
            <a:pPr lvl="1"/>
            <a:r>
              <a:rPr lang="en-US" dirty="0"/>
              <a:t>Household economy</a:t>
            </a:r>
          </a:p>
          <a:p>
            <a:pPr lvl="1"/>
            <a:r>
              <a:rPr lang="en-US" dirty="0"/>
              <a:t>Redistribution</a:t>
            </a:r>
          </a:p>
          <a:p>
            <a:pPr lvl="1"/>
            <a:r>
              <a:rPr lang="en-US" dirty="0"/>
              <a:t>Reciprocity</a:t>
            </a:r>
          </a:p>
        </p:txBody>
      </p:sp>
    </p:spTree>
    <p:extLst>
      <p:ext uri="{BB962C8B-B14F-4D97-AF65-F5344CB8AC3E}">
        <p14:creationId xmlns:p14="http://schemas.microsoft.com/office/powerpoint/2010/main" val="200179420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009399-37A4-4DF8-97C6-A7B0EB4745CB}"/>
              </a:ext>
            </a:extLst>
          </p:cNvPr>
          <p:cNvSpPr>
            <a:spLocks noGrp="1"/>
          </p:cNvSpPr>
          <p:nvPr>
            <p:ph type="title"/>
          </p:nvPr>
        </p:nvSpPr>
        <p:spPr/>
        <p:txBody>
          <a:bodyPr>
            <a:normAutofit/>
          </a:bodyPr>
          <a:lstStyle/>
          <a:p>
            <a:r>
              <a:rPr lang="en-US" dirty="0"/>
              <a:t>Gibson Graham – Take back the Economy </a:t>
            </a:r>
            <a:r>
              <a:rPr lang="en-US" sz="1200" i="1" dirty="0"/>
              <a:t>Gibson-Graham, J.K., Cameron, J., Healy, S. (2013) Take Back the Economy: An Ethical Guide for Transforming Communities, University of Minnesota Press </a:t>
            </a:r>
            <a:endParaRPr lang="en-US" dirty="0"/>
          </a:p>
        </p:txBody>
      </p:sp>
      <p:sp>
        <p:nvSpPr>
          <p:cNvPr id="3" name="Content Placeholder 2">
            <a:extLst>
              <a:ext uri="{FF2B5EF4-FFF2-40B4-BE49-F238E27FC236}">
                <a16:creationId xmlns:a16="http://schemas.microsoft.com/office/drawing/2014/main" id="{BDE889DB-74C6-4394-9984-38EC2EF2191D}"/>
              </a:ext>
            </a:extLst>
          </p:cNvPr>
          <p:cNvSpPr>
            <a:spLocks noGrp="1"/>
          </p:cNvSpPr>
          <p:nvPr>
            <p:ph idx="1"/>
          </p:nvPr>
        </p:nvSpPr>
        <p:spPr/>
        <p:txBody>
          <a:bodyPr/>
          <a:lstStyle/>
          <a:p>
            <a:r>
              <a:rPr lang="en-US" dirty="0">
                <a:hlinkClick r:id="rId2"/>
              </a:rPr>
              <a:t>Katherine Gibson Interview Playlist</a:t>
            </a:r>
            <a:endParaRPr lang="en-US" dirty="0"/>
          </a:p>
        </p:txBody>
      </p:sp>
      <p:pic>
        <p:nvPicPr>
          <p:cNvPr id="7" name="Picture 6">
            <a:extLst>
              <a:ext uri="{FF2B5EF4-FFF2-40B4-BE49-F238E27FC236}">
                <a16:creationId xmlns:a16="http://schemas.microsoft.com/office/drawing/2014/main" id="{A0492EBD-E0A7-4775-9164-21D90EFE0D5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76457" y="1809538"/>
            <a:ext cx="3579223" cy="4397331"/>
          </a:xfrm>
          <a:prstGeom prst="rect">
            <a:avLst/>
          </a:prstGeom>
        </p:spPr>
      </p:pic>
    </p:spTree>
    <p:extLst>
      <p:ext uri="{BB962C8B-B14F-4D97-AF65-F5344CB8AC3E}">
        <p14:creationId xmlns:p14="http://schemas.microsoft.com/office/powerpoint/2010/main" val="19013025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34DDD9-BF0C-4101-A605-8191950ABA7F}"/>
              </a:ext>
            </a:extLst>
          </p:cNvPr>
          <p:cNvSpPr>
            <a:spLocks noGrp="1"/>
          </p:cNvSpPr>
          <p:nvPr>
            <p:ph type="title"/>
          </p:nvPr>
        </p:nvSpPr>
        <p:spPr/>
        <p:txBody>
          <a:bodyPr/>
          <a:lstStyle/>
          <a:p>
            <a:r>
              <a:rPr lang="en-US" dirty="0"/>
              <a:t>Gibson Graham – Take back the Economy </a:t>
            </a:r>
            <a:r>
              <a:rPr lang="en-US" sz="1200" i="1" dirty="0"/>
              <a:t>Gibson-Graham, J.K., Cameron, J., Healy, S. (2013) Take Back the Economy: An Ethical Guide for Transforming Communities, University of Minnesota Press </a:t>
            </a:r>
            <a:endParaRPr lang="en-US" dirty="0"/>
          </a:p>
        </p:txBody>
      </p:sp>
      <p:pic>
        <p:nvPicPr>
          <p:cNvPr id="5" name="Content Placeholder 4">
            <a:extLst>
              <a:ext uri="{FF2B5EF4-FFF2-40B4-BE49-F238E27FC236}">
                <a16:creationId xmlns:a16="http://schemas.microsoft.com/office/drawing/2014/main" id="{117871B2-43AB-4F5C-B397-B1C43F612CAC}"/>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083162" y="1846263"/>
            <a:ext cx="8086001" cy="4022725"/>
          </a:xfrm>
        </p:spPr>
      </p:pic>
    </p:spTree>
    <p:extLst>
      <p:ext uri="{BB962C8B-B14F-4D97-AF65-F5344CB8AC3E}">
        <p14:creationId xmlns:p14="http://schemas.microsoft.com/office/powerpoint/2010/main" val="21038172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B87160-73FC-48C8-9177-4CB86B9EE219}"/>
              </a:ext>
            </a:extLst>
          </p:cNvPr>
          <p:cNvSpPr>
            <a:spLocks noGrp="1"/>
          </p:cNvSpPr>
          <p:nvPr>
            <p:ph type="title"/>
          </p:nvPr>
        </p:nvSpPr>
        <p:spPr/>
        <p:txBody>
          <a:bodyPr>
            <a:normAutofit fontScale="90000"/>
          </a:bodyPr>
          <a:lstStyle/>
          <a:p>
            <a:r>
              <a:rPr lang="en-US" sz="4900" dirty="0"/>
              <a:t>Envisioning Real Utopias – Erik Olin Wright</a:t>
            </a:r>
            <a:br>
              <a:rPr lang="en-US" sz="700" dirty="0"/>
            </a:br>
            <a:r>
              <a:rPr lang="en-CA" sz="1200" i="1" dirty="0"/>
              <a:t>Olin Wright, E. (2010) Envisioning Real Utopias, Verso</a:t>
            </a:r>
            <a:endParaRPr lang="en-US" sz="4400" dirty="0"/>
          </a:p>
        </p:txBody>
      </p:sp>
      <p:pic>
        <p:nvPicPr>
          <p:cNvPr id="4" name="Content Placeholder 3" descr="multiple pathways to social empowerment">
            <a:extLst>
              <a:ext uri="{FF2B5EF4-FFF2-40B4-BE49-F238E27FC236}">
                <a16:creationId xmlns:a16="http://schemas.microsoft.com/office/drawing/2014/main" id="{E49BF62C-3D41-4000-8FA1-FA86FC8094A2}"/>
              </a:ext>
            </a:extLst>
          </p:cNvPr>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234509" y="1878326"/>
            <a:ext cx="5783942" cy="4406814"/>
          </a:xfrm>
          <a:prstGeom prst="rect">
            <a:avLst/>
          </a:prstGeom>
          <a:noFill/>
          <a:ln>
            <a:noFill/>
          </a:ln>
        </p:spPr>
      </p:pic>
    </p:spTree>
    <p:extLst>
      <p:ext uri="{BB962C8B-B14F-4D97-AF65-F5344CB8AC3E}">
        <p14:creationId xmlns:p14="http://schemas.microsoft.com/office/powerpoint/2010/main" val="116390040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F0B4E9-487A-4FBC-9A57-758E3F9FD1CA}"/>
              </a:ext>
            </a:extLst>
          </p:cNvPr>
          <p:cNvSpPr>
            <a:spLocks noGrp="1"/>
          </p:cNvSpPr>
          <p:nvPr>
            <p:ph type="title"/>
          </p:nvPr>
        </p:nvSpPr>
        <p:spPr>
          <a:xfrm>
            <a:off x="6730000" y="639097"/>
            <a:ext cx="4813072" cy="3686015"/>
          </a:xfrm>
        </p:spPr>
        <p:txBody>
          <a:bodyPr vert="horz" lIns="91440" tIns="45720" rIns="91440" bIns="45720" rtlCol="0" anchor="b">
            <a:normAutofit/>
          </a:bodyPr>
          <a:lstStyle/>
          <a:p>
            <a:r>
              <a:rPr lang="en-US" sz="3200">
                <a:solidFill>
                  <a:schemeClr val="tx1">
                    <a:lumMod val="85000"/>
                    <a:lumOff val="15000"/>
                  </a:schemeClr>
                </a:solidFill>
              </a:rPr>
              <a:t>Three Systems of an Economy – John Pierce </a:t>
            </a:r>
            <a:br>
              <a:rPr lang="en-US" sz="3200">
                <a:solidFill>
                  <a:schemeClr val="tx1">
                    <a:lumMod val="85000"/>
                    <a:lumOff val="15000"/>
                  </a:schemeClr>
                </a:solidFill>
              </a:rPr>
            </a:br>
            <a:r>
              <a:rPr lang="en-US" sz="3200">
                <a:solidFill>
                  <a:schemeClr val="tx1">
                    <a:lumMod val="85000"/>
                    <a:lumOff val="15000"/>
                  </a:schemeClr>
                </a:solidFill>
              </a:rPr>
              <a:t>Pearce, J. (2009) Social Economy: Engaging as a Third System, In Amin, A. The Social Economy; International Perspectives on Economic Solidarity, p. 26. </a:t>
            </a:r>
          </a:p>
        </p:txBody>
      </p:sp>
      <p:pic>
        <p:nvPicPr>
          <p:cNvPr id="10" name="Picture 4" descr="A close up of a piece of paper&#10;&#10;Description generated with high confidence">
            <a:extLst>
              <a:ext uri="{FF2B5EF4-FFF2-40B4-BE49-F238E27FC236}">
                <a16:creationId xmlns:a16="http://schemas.microsoft.com/office/drawing/2014/main" id="{26C6740B-9987-4D66-BFF2-1CC8471A6B01}"/>
              </a:ext>
            </a:extLst>
          </p:cNvPr>
          <p:cNvPicPr/>
          <p:nvPr/>
        </p:nvPicPr>
        <p:blipFill rotWithShape="1">
          <a:blip r:embed="rId2">
            <a:extLst>
              <a:ext uri="{28A0092B-C50C-407E-A947-70E740481C1C}">
                <a14:useLocalDpi xmlns:a14="http://schemas.microsoft.com/office/drawing/2010/main" val="0"/>
              </a:ext>
            </a:extLst>
          </a:blip>
          <a:srcRect b="5781"/>
          <a:stretch/>
        </p:blipFill>
        <p:spPr bwMode="auto">
          <a:xfrm>
            <a:off x="1" y="10"/>
            <a:ext cx="6096000" cy="6857990"/>
          </a:xfrm>
          <a:prstGeom prst="rect">
            <a:avLst/>
          </a:prstGeom>
          <a:solidFill>
            <a:srgbClr val="FFFFFF">
              <a:alpha val="0"/>
            </a:srgbClr>
          </a:solidFill>
        </p:spPr>
      </p:pic>
    </p:spTree>
    <p:extLst>
      <p:ext uri="{BB962C8B-B14F-4D97-AF65-F5344CB8AC3E}">
        <p14:creationId xmlns:p14="http://schemas.microsoft.com/office/powerpoint/2010/main" val="13647468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 or Concerns?</a:t>
            </a:r>
          </a:p>
        </p:txBody>
      </p:sp>
      <p:sp>
        <p:nvSpPr>
          <p:cNvPr id="3" name="Content Placeholder 2"/>
          <p:cNvSpPr>
            <a:spLocks noGrp="1"/>
          </p:cNvSpPr>
          <p:nvPr>
            <p:ph idx="1"/>
          </p:nvPr>
        </p:nvSpPr>
        <p:spPr/>
        <p:txBody>
          <a:bodyPr>
            <a:normAutofit/>
          </a:bodyPr>
          <a:lstStyle/>
          <a:p>
            <a:r>
              <a:rPr lang="en-US" sz="3600" dirty="0"/>
              <a:t>Thanks!</a:t>
            </a:r>
          </a:p>
          <a:p>
            <a:r>
              <a:rPr lang="en-US" sz="3600" dirty="0"/>
              <a:t>Have a great day!</a:t>
            </a:r>
          </a:p>
          <a:p>
            <a:endParaRPr lang="en-US" sz="3600" dirty="0"/>
          </a:p>
          <a:p>
            <a:endParaRPr lang="en-US" sz="3600" dirty="0"/>
          </a:p>
        </p:txBody>
      </p:sp>
    </p:spTree>
    <p:extLst>
      <p:ext uri="{BB962C8B-B14F-4D97-AF65-F5344CB8AC3E}">
        <p14:creationId xmlns:p14="http://schemas.microsoft.com/office/powerpoint/2010/main" val="18564128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1A22E5-05ED-421E-8356-7C2CE56D6948}"/>
              </a:ext>
            </a:extLst>
          </p:cNvPr>
          <p:cNvSpPr>
            <a:spLocks noGrp="1"/>
          </p:cNvSpPr>
          <p:nvPr>
            <p:ph type="title"/>
          </p:nvPr>
        </p:nvSpPr>
        <p:spPr/>
        <p:txBody>
          <a:bodyPr/>
          <a:lstStyle/>
          <a:p>
            <a:r>
              <a:rPr lang="en-US" dirty="0"/>
              <a:t>Readings</a:t>
            </a:r>
          </a:p>
        </p:txBody>
      </p:sp>
      <p:sp>
        <p:nvSpPr>
          <p:cNvPr id="3" name="Content Placeholder 2">
            <a:extLst>
              <a:ext uri="{FF2B5EF4-FFF2-40B4-BE49-F238E27FC236}">
                <a16:creationId xmlns:a16="http://schemas.microsoft.com/office/drawing/2014/main" id="{B2ADEC98-B332-4CC6-8719-0ED5DA734807}"/>
              </a:ext>
            </a:extLst>
          </p:cNvPr>
          <p:cNvSpPr>
            <a:spLocks noGrp="1"/>
          </p:cNvSpPr>
          <p:nvPr>
            <p:ph idx="1"/>
          </p:nvPr>
        </p:nvSpPr>
        <p:spPr/>
        <p:txBody>
          <a:bodyPr/>
          <a:lstStyle/>
          <a:p>
            <a:r>
              <a:rPr lang="en-US" dirty="0" err="1"/>
              <a:t>Osberg</a:t>
            </a:r>
            <a:r>
              <a:rPr lang="en-US" dirty="0"/>
              <a:t>, L. (2018) The Age of Increasing Inequality – The Astonishing Rise of Canada’s 1%, James Lorimer and Company. </a:t>
            </a:r>
          </a:p>
          <a:p>
            <a:r>
              <a:rPr lang="en-US" dirty="0"/>
              <a:t>Boushey, H., Delong J. B., &amp; </a:t>
            </a:r>
            <a:r>
              <a:rPr lang="en-US" dirty="0" err="1"/>
              <a:t>Steinbaum</a:t>
            </a:r>
            <a:r>
              <a:rPr lang="en-US" dirty="0"/>
              <a:t> M. (2017). After Piketty: The Agenda for Economics and Inequality, Harvard University Press. </a:t>
            </a:r>
          </a:p>
          <a:p>
            <a:r>
              <a:rPr lang="en-US" dirty="0"/>
              <a:t>Other required readings are listed in the reading schedule.</a:t>
            </a:r>
          </a:p>
          <a:p>
            <a:endParaRPr lang="en-US" dirty="0"/>
          </a:p>
        </p:txBody>
      </p:sp>
    </p:spTree>
    <p:extLst>
      <p:ext uri="{BB962C8B-B14F-4D97-AF65-F5344CB8AC3E}">
        <p14:creationId xmlns:p14="http://schemas.microsoft.com/office/powerpoint/2010/main" val="17713385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37EE92-A651-45C3-98C6-CA58FD5F985E}"/>
              </a:ext>
            </a:extLst>
          </p:cNvPr>
          <p:cNvSpPr>
            <a:spLocks noGrp="1"/>
          </p:cNvSpPr>
          <p:nvPr>
            <p:ph type="title"/>
          </p:nvPr>
        </p:nvSpPr>
        <p:spPr/>
        <p:txBody>
          <a:bodyPr/>
          <a:lstStyle/>
          <a:p>
            <a:r>
              <a:rPr lang="en-US" dirty="0"/>
              <a:t>Assignments, Due Dates &amp; Grades</a:t>
            </a:r>
          </a:p>
        </p:txBody>
      </p:sp>
      <p:pic>
        <p:nvPicPr>
          <p:cNvPr id="15" name="Content Placeholder 11">
            <a:extLst>
              <a:ext uri="{FF2B5EF4-FFF2-40B4-BE49-F238E27FC236}">
                <a16:creationId xmlns:a16="http://schemas.microsoft.com/office/drawing/2014/main" id="{3013599C-61E1-4E42-90EF-EAFD7BDDBDAE}"/>
              </a:ext>
            </a:extLst>
          </p:cNvPr>
          <p:cNvPicPr>
            <a:picLocks noGrp="1" noChangeAspect="1"/>
          </p:cNvPicPr>
          <p:nvPr>
            <p:ph idx="1"/>
          </p:nvPr>
        </p:nvPicPr>
        <p:blipFill>
          <a:blip r:embed="rId2"/>
          <a:stretch>
            <a:fillRect/>
          </a:stretch>
        </p:blipFill>
        <p:spPr>
          <a:xfrm>
            <a:off x="1097280" y="2287311"/>
            <a:ext cx="10217007" cy="2531058"/>
          </a:xfrm>
          <a:prstGeom prst="rect">
            <a:avLst/>
          </a:prstGeom>
        </p:spPr>
      </p:pic>
    </p:spTree>
    <p:extLst>
      <p:ext uri="{BB962C8B-B14F-4D97-AF65-F5344CB8AC3E}">
        <p14:creationId xmlns:p14="http://schemas.microsoft.com/office/powerpoint/2010/main" val="31832364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845FC4-2D7E-4A0B-9AF7-159536613350}"/>
              </a:ext>
            </a:extLst>
          </p:cNvPr>
          <p:cNvSpPr>
            <a:spLocks noGrp="1"/>
          </p:cNvSpPr>
          <p:nvPr>
            <p:ph type="title"/>
          </p:nvPr>
        </p:nvSpPr>
        <p:spPr/>
        <p:txBody>
          <a:bodyPr/>
          <a:lstStyle/>
          <a:p>
            <a:r>
              <a:rPr lang="en-US" dirty="0"/>
              <a:t>Recommended Readings</a:t>
            </a:r>
          </a:p>
        </p:txBody>
      </p:sp>
      <p:sp>
        <p:nvSpPr>
          <p:cNvPr id="3" name="Content Placeholder 2">
            <a:extLst>
              <a:ext uri="{FF2B5EF4-FFF2-40B4-BE49-F238E27FC236}">
                <a16:creationId xmlns:a16="http://schemas.microsoft.com/office/drawing/2014/main" id="{2832DB23-368B-479E-960E-5C0ADAC99234}"/>
              </a:ext>
            </a:extLst>
          </p:cNvPr>
          <p:cNvSpPr>
            <a:spLocks noGrp="1"/>
          </p:cNvSpPr>
          <p:nvPr>
            <p:ph idx="1"/>
          </p:nvPr>
        </p:nvSpPr>
        <p:spPr/>
        <p:txBody>
          <a:bodyPr/>
          <a:lstStyle/>
          <a:p>
            <a:r>
              <a:rPr lang="en-US" dirty="0"/>
              <a:t>If you do not have a background in Political Economy, you may want to read the following text to help familiarize yourself with the subject matter. Particularly the chapters provided below. </a:t>
            </a:r>
          </a:p>
          <a:p>
            <a:r>
              <a:rPr lang="en-US" dirty="0"/>
              <a:t>Stanford, J (2015) Economics for Everyone, A Short Guide to the Economics of Capitalism 2</a:t>
            </a:r>
            <a:r>
              <a:rPr lang="en-US" baseline="30000" dirty="0"/>
              <a:t>nd</a:t>
            </a:r>
            <a:r>
              <a:rPr lang="en-US" dirty="0"/>
              <a:t> Edition, Pluto Press. </a:t>
            </a:r>
            <a:br>
              <a:rPr lang="en-US" dirty="0"/>
            </a:br>
            <a:r>
              <a:rPr lang="en-US" dirty="0"/>
              <a:t>Chapter 1 – The Economy and Economics</a:t>
            </a:r>
            <a:br>
              <a:rPr lang="en-US" dirty="0"/>
            </a:br>
            <a:r>
              <a:rPr lang="en-US" dirty="0"/>
              <a:t>Chapter 2 – Capitalism</a:t>
            </a:r>
            <a:br>
              <a:rPr lang="en-US" dirty="0"/>
            </a:br>
            <a:r>
              <a:rPr lang="en-US" dirty="0"/>
              <a:t>Chapter 3 – Economic History</a:t>
            </a:r>
            <a:br>
              <a:rPr lang="en-US" dirty="0"/>
            </a:br>
            <a:r>
              <a:rPr lang="en-US" dirty="0"/>
              <a:t>Chapter 4 – The Politics of Economics</a:t>
            </a:r>
            <a:br>
              <a:rPr lang="en-US" dirty="0"/>
            </a:br>
            <a:r>
              <a:rPr lang="en-US" dirty="0"/>
              <a:t>Chapter 14 – Inequality and its Consequences</a:t>
            </a:r>
          </a:p>
          <a:p>
            <a:endParaRPr lang="en-US" dirty="0"/>
          </a:p>
        </p:txBody>
      </p:sp>
    </p:spTree>
    <p:extLst>
      <p:ext uri="{BB962C8B-B14F-4D97-AF65-F5344CB8AC3E}">
        <p14:creationId xmlns:p14="http://schemas.microsoft.com/office/powerpoint/2010/main" val="13116344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19DA31-6745-4EC1-9E3D-C068773B6457}"/>
              </a:ext>
            </a:extLst>
          </p:cNvPr>
          <p:cNvSpPr>
            <a:spLocks noGrp="1"/>
          </p:cNvSpPr>
          <p:nvPr>
            <p:ph type="title"/>
          </p:nvPr>
        </p:nvSpPr>
        <p:spPr/>
        <p:txBody>
          <a:bodyPr/>
          <a:lstStyle/>
          <a:p>
            <a:r>
              <a:rPr lang="en-US" dirty="0"/>
              <a:t>Tentative Schedule</a:t>
            </a:r>
          </a:p>
        </p:txBody>
      </p:sp>
      <p:sp>
        <p:nvSpPr>
          <p:cNvPr id="3" name="Content Placeholder 2">
            <a:extLst>
              <a:ext uri="{FF2B5EF4-FFF2-40B4-BE49-F238E27FC236}">
                <a16:creationId xmlns:a16="http://schemas.microsoft.com/office/drawing/2014/main" id="{15FF25E5-B0A6-4DDF-BC17-FD0A4EADB299}"/>
              </a:ext>
            </a:extLst>
          </p:cNvPr>
          <p:cNvSpPr>
            <a:spLocks noGrp="1"/>
          </p:cNvSpPr>
          <p:nvPr>
            <p:ph idx="1"/>
          </p:nvPr>
        </p:nvSpPr>
        <p:spPr/>
        <p:txBody>
          <a:bodyPr>
            <a:normAutofit fontScale="55000" lnSpcReduction="20000"/>
          </a:bodyPr>
          <a:lstStyle/>
          <a:p>
            <a:r>
              <a:rPr lang="en-US" b="1" dirty="0"/>
              <a:t>May 14 – Introduction</a:t>
            </a:r>
            <a:br>
              <a:rPr lang="en-US" b="1" dirty="0"/>
            </a:br>
            <a:r>
              <a:rPr lang="en-US" dirty="0"/>
              <a:t>Reading: Galbraith, J. K. (2004) The Economics of Innocent Fraud: Truth for Our Time, Houghton Mifflin Company. </a:t>
            </a:r>
          </a:p>
          <a:p>
            <a:r>
              <a:rPr lang="en-US" b="1" dirty="0"/>
              <a:t>May 16 – </a:t>
            </a:r>
            <a:r>
              <a:rPr lang="en-CA" b="1" dirty="0"/>
              <a:t>Social, Political and Economic Systems</a:t>
            </a:r>
            <a:br>
              <a:rPr lang="en-CA" b="1" dirty="0"/>
            </a:br>
            <a:r>
              <a:rPr lang="en-US" i="1" dirty="0"/>
              <a:t>Readings: Please read at least two of the following chapters. </a:t>
            </a:r>
            <a:br>
              <a:rPr lang="en-US" i="1" dirty="0"/>
            </a:br>
            <a:r>
              <a:rPr lang="en-CA" dirty="0"/>
              <a:t>Polanyi, K. (2001) The Great Transformation; The Political and Economic Origins of Our Time, Beacon Press.</a:t>
            </a:r>
            <a:br>
              <a:rPr lang="en-CA" dirty="0"/>
            </a:br>
            <a:r>
              <a:rPr lang="en-CA" dirty="0"/>
              <a:t>Chapter 4 – Societies and Economic Systems</a:t>
            </a:r>
            <a:br>
              <a:rPr lang="en-CA" dirty="0"/>
            </a:br>
            <a:r>
              <a:rPr lang="en-CA" dirty="0"/>
              <a:t>Chapter 5 – Evolution of the Market Pattern</a:t>
            </a:r>
            <a:br>
              <a:rPr lang="en-CA" dirty="0"/>
            </a:br>
            <a:r>
              <a:rPr lang="en-CA" dirty="0"/>
              <a:t>Chapter 6 – The Self-Regulating Market and the Fictitious Commodities: Land, Labour and Money.  </a:t>
            </a:r>
            <a:endParaRPr lang="en-US" dirty="0"/>
          </a:p>
          <a:p>
            <a:r>
              <a:rPr lang="en-US" b="1" dirty="0"/>
              <a:t>May 21 –Capital, Value, Production and Reproduction</a:t>
            </a:r>
            <a:br>
              <a:rPr lang="en-US" b="1" dirty="0"/>
            </a:br>
            <a:r>
              <a:rPr lang="en-US" i="1" dirty="0"/>
              <a:t>Readings: Please read at least two of the following chapters.</a:t>
            </a:r>
            <a:br>
              <a:rPr lang="en-US" i="1" dirty="0"/>
            </a:br>
            <a:r>
              <a:rPr lang="en-US" dirty="0"/>
              <a:t>De Angelis, M. (2007) The Beginning of History, Value Struggles and Global Capital. </a:t>
            </a:r>
            <a:br>
              <a:rPr lang="en-US" dirty="0"/>
            </a:br>
            <a:r>
              <a:rPr lang="en-US" dirty="0"/>
              <a:t>Chapter 2 – Value Struggles</a:t>
            </a:r>
            <a:br>
              <a:rPr lang="en-US" dirty="0"/>
            </a:br>
            <a:r>
              <a:rPr lang="en-US" dirty="0"/>
              <a:t>Chapter 3 – Capital as a Social Force</a:t>
            </a:r>
            <a:br>
              <a:rPr lang="en-US" dirty="0"/>
            </a:br>
            <a:r>
              <a:rPr lang="en-US" dirty="0"/>
              <a:t>Chapter 4 – With No Limits</a:t>
            </a:r>
            <a:br>
              <a:rPr lang="en-US" dirty="0"/>
            </a:br>
            <a:r>
              <a:rPr lang="en-US" dirty="0"/>
              <a:t>Chapter 5 – Production and Reproduction</a:t>
            </a:r>
          </a:p>
          <a:p>
            <a:r>
              <a:rPr lang="en-US" dirty="0"/>
              <a:t> </a:t>
            </a:r>
            <a:r>
              <a:rPr lang="en-US" b="1" dirty="0"/>
              <a:t>May 23 – Capital in the 21</a:t>
            </a:r>
            <a:r>
              <a:rPr lang="en-US" b="1" baseline="30000" dirty="0"/>
              <a:t>st</a:t>
            </a:r>
            <a:r>
              <a:rPr lang="en-US" b="1" dirty="0"/>
              <a:t> Century</a:t>
            </a:r>
            <a:br>
              <a:rPr lang="en-US" b="1" dirty="0"/>
            </a:br>
            <a:r>
              <a:rPr lang="en-US" dirty="0"/>
              <a:t>Readings: Please read both chapters. </a:t>
            </a:r>
            <a:br>
              <a:rPr lang="en-US" dirty="0"/>
            </a:br>
            <a:r>
              <a:rPr lang="en-US" dirty="0"/>
              <a:t>Boushey, H., Delong J. B., &amp; </a:t>
            </a:r>
            <a:r>
              <a:rPr lang="en-US" dirty="0" err="1"/>
              <a:t>Steinbaum</a:t>
            </a:r>
            <a:r>
              <a:rPr lang="en-US" dirty="0"/>
              <a:t> M. (2017). After Piketty: The Agenda for Economics and Inequality, Harvard University Press. </a:t>
            </a:r>
            <a:br>
              <a:rPr lang="en-US" dirty="0"/>
            </a:br>
            <a:r>
              <a:rPr lang="en-US" dirty="0"/>
              <a:t>Introduction – Capital in the Twenty First Century, Three Years Later. </a:t>
            </a:r>
            <a:br>
              <a:rPr lang="en-US" dirty="0"/>
            </a:br>
            <a:r>
              <a:rPr lang="en-US" dirty="0"/>
              <a:t>Chapter 22 – Towards a Reconciliation Between Economics and the Social Sciences, Lessons from Capital in the Twenty-First Century. </a:t>
            </a:r>
          </a:p>
          <a:p>
            <a:r>
              <a:rPr lang="en-US" b="1" dirty="0"/>
              <a:t>May 28 – Historical Origins of Global Inequality</a:t>
            </a:r>
            <a:br>
              <a:rPr lang="en-US" b="1" dirty="0"/>
            </a:br>
            <a:r>
              <a:rPr lang="en-US" dirty="0"/>
              <a:t>Readings: Please read both chapters. </a:t>
            </a:r>
            <a:br>
              <a:rPr lang="en-US" dirty="0"/>
            </a:br>
            <a:r>
              <a:rPr lang="en-US" dirty="0"/>
              <a:t>Boushey, H., Delong J. B., &amp; </a:t>
            </a:r>
            <a:r>
              <a:rPr lang="en-US" dirty="0" err="1"/>
              <a:t>Steinbaum</a:t>
            </a:r>
            <a:r>
              <a:rPr lang="en-US" dirty="0"/>
              <a:t> M. (2017). After Piketty: The Agenda for Economics and Inequality, Harvard University Press. </a:t>
            </a:r>
            <a:br>
              <a:rPr lang="en-US" dirty="0"/>
            </a:br>
            <a:r>
              <a:rPr lang="en-US" dirty="0"/>
              <a:t>Chapter 11 – Global Inequality</a:t>
            </a:r>
            <a:br>
              <a:rPr lang="en-US" dirty="0"/>
            </a:br>
            <a:r>
              <a:rPr lang="en-US" dirty="0"/>
              <a:t>Chapter 20 – Historical Origins of Global Inequality</a:t>
            </a:r>
            <a:br>
              <a:rPr lang="en-US" dirty="0"/>
            </a:br>
            <a:r>
              <a:rPr lang="en-US" b="1" i="1" dirty="0"/>
              <a:t>Student-Led Seminar 1</a:t>
            </a:r>
            <a:endParaRPr lang="en-US" dirty="0"/>
          </a:p>
          <a:p>
            <a:endParaRPr lang="en-US" dirty="0"/>
          </a:p>
        </p:txBody>
      </p:sp>
    </p:spTree>
    <p:extLst>
      <p:ext uri="{BB962C8B-B14F-4D97-AF65-F5344CB8AC3E}">
        <p14:creationId xmlns:p14="http://schemas.microsoft.com/office/powerpoint/2010/main" val="32703990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741705-CEEC-494C-8555-D11F8FD955C2}"/>
              </a:ext>
            </a:extLst>
          </p:cNvPr>
          <p:cNvSpPr>
            <a:spLocks noGrp="1"/>
          </p:cNvSpPr>
          <p:nvPr>
            <p:ph type="title"/>
          </p:nvPr>
        </p:nvSpPr>
        <p:spPr/>
        <p:txBody>
          <a:bodyPr/>
          <a:lstStyle/>
          <a:p>
            <a:r>
              <a:rPr lang="en-US" dirty="0"/>
              <a:t>Tentative Schedule</a:t>
            </a:r>
          </a:p>
        </p:txBody>
      </p:sp>
      <p:sp>
        <p:nvSpPr>
          <p:cNvPr id="3" name="Content Placeholder 2">
            <a:extLst>
              <a:ext uri="{FF2B5EF4-FFF2-40B4-BE49-F238E27FC236}">
                <a16:creationId xmlns:a16="http://schemas.microsoft.com/office/drawing/2014/main" id="{7CDC3985-BB20-4908-8705-88928A657641}"/>
              </a:ext>
            </a:extLst>
          </p:cNvPr>
          <p:cNvSpPr>
            <a:spLocks noGrp="1"/>
          </p:cNvSpPr>
          <p:nvPr>
            <p:ph idx="1"/>
          </p:nvPr>
        </p:nvSpPr>
        <p:spPr/>
        <p:txBody>
          <a:bodyPr>
            <a:normAutofit fontScale="40000" lnSpcReduction="20000"/>
          </a:bodyPr>
          <a:lstStyle/>
          <a:p>
            <a:r>
              <a:rPr lang="en-US" b="1" dirty="0"/>
              <a:t>May 30 – Inequality in Canada</a:t>
            </a:r>
            <a:br>
              <a:rPr lang="en-US" b="1" dirty="0"/>
            </a:br>
            <a:r>
              <a:rPr lang="en-US" dirty="0"/>
              <a:t>Readings: Please read both chapters. </a:t>
            </a:r>
            <a:br>
              <a:rPr lang="en-US" dirty="0"/>
            </a:br>
            <a:r>
              <a:rPr lang="en-US" dirty="0"/>
              <a:t>The Age of Increasing Inequality – The Astonishing Rise of Canada’s 1%, </a:t>
            </a:r>
            <a:br>
              <a:rPr lang="en-US" dirty="0"/>
            </a:br>
            <a:r>
              <a:rPr lang="en-US" dirty="0"/>
              <a:t>Introduction &amp; Chapter 1</a:t>
            </a:r>
            <a:br>
              <a:rPr lang="en-US" dirty="0"/>
            </a:br>
            <a:r>
              <a:rPr lang="en-US" b="1" i="1" dirty="0"/>
              <a:t>Student-Led Seminar 2</a:t>
            </a:r>
            <a:br>
              <a:rPr lang="en-US" b="1" i="1" dirty="0"/>
            </a:br>
            <a:r>
              <a:rPr lang="en-US" b="1" i="1" dirty="0"/>
              <a:t>Proposal Due</a:t>
            </a:r>
            <a:endParaRPr lang="en-US" dirty="0"/>
          </a:p>
          <a:p>
            <a:r>
              <a:rPr lang="en-US" b="1" dirty="0"/>
              <a:t>June 4 – Inequality in Canada</a:t>
            </a:r>
            <a:br>
              <a:rPr lang="en-US" b="1" dirty="0"/>
            </a:br>
            <a:r>
              <a:rPr lang="en-US" dirty="0"/>
              <a:t>Readings: Please read both chapters. </a:t>
            </a:r>
            <a:br>
              <a:rPr lang="en-US" dirty="0"/>
            </a:br>
            <a:r>
              <a:rPr lang="en-US" dirty="0"/>
              <a:t>The Age of Increasing Inequality – The Astonishing Rise of Canada’s 1%</a:t>
            </a:r>
            <a:br>
              <a:rPr lang="en-US" dirty="0"/>
            </a:br>
            <a:r>
              <a:rPr lang="en-US" dirty="0"/>
              <a:t>Chapter 2 &amp; Chapter 3</a:t>
            </a:r>
            <a:br>
              <a:rPr lang="en-US" dirty="0"/>
            </a:br>
            <a:r>
              <a:rPr lang="en-US" b="1" i="1" dirty="0"/>
              <a:t>Student-Led Seminar 3</a:t>
            </a:r>
            <a:endParaRPr lang="en-US" dirty="0"/>
          </a:p>
          <a:p>
            <a:r>
              <a:rPr lang="en-US" b="1" dirty="0"/>
              <a:t>June 6 – Inequality in Canada</a:t>
            </a:r>
            <a:br>
              <a:rPr lang="en-US" b="1" dirty="0"/>
            </a:br>
            <a:r>
              <a:rPr lang="en-US" dirty="0"/>
              <a:t>Readings: Please read both chapters. </a:t>
            </a:r>
            <a:br>
              <a:rPr lang="en-US" dirty="0"/>
            </a:br>
            <a:r>
              <a:rPr lang="en-US" dirty="0"/>
              <a:t>The Age of Increasing Inequality – The Astonishing Rise of Canada’s 1%</a:t>
            </a:r>
            <a:br>
              <a:rPr lang="en-US" dirty="0"/>
            </a:br>
            <a:r>
              <a:rPr lang="en-US" dirty="0"/>
              <a:t>Chapter 4 &amp; Chapter 5</a:t>
            </a:r>
            <a:br>
              <a:rPr lang="en-US" dirty="0"/>
            </a:br>
            <a:r>
              <a:rPr lang="en-US" b="1" i="1" dirty="0"/>
              <a:t>Student-Led Seminar 4</a:t>
            </a:r>
            <a:endParaRPr lang="en-US" dirty="0"/>
          </a:p>
          <a:p>
            <a:r>
              <a:rPr lang="en-US" b="1" dirty="0"/>
              <a:t>June 11 – Inequality in Canada</a:t>
            </a:r>
            <a:br>
              <a:rPr lang="en-US" b="1" dirty="0"/>
            </a:br>
            <a:r>
              <a:rPr lang="en-US" dirty="0"/>
              <a:t>Readings: </a:t>
            </a:r>
            <a:br>
              <a:rPr lang="en-US" dirty="0"/>
            </a:br>
            <a:r>
              <a:rPr lang="en-US" dirty="0"/>
              <a:t>Please read both chapters.</a:t>
            </a:r>
            <a:br>
              <a:rPr lang="en-US" dirty="0"/>
            </a:br>
            <a:r>
              <a:rPr lang="en-US" dirty="0"/>
              <a:t>The Age of Increasing Inequality – The Astonishing Rise of Canada’s 1%</a:t>
            </a:r>
            <a:br>
              <a:rPr lang="en-US" dirty="0"/>
            </a:br>
            <a:r>
              <a:rPr lang="en-US" dirty="0"/>
              <a:t>Chapter 6 &amp; Chapter 7</a:t>
            </a:r>
            <a:br>
              <a:rPr lang="en-US" dirty="0"/>
            </a:br>
            <a:r>
              <a:rPr lang="en-US" b="1" i="1" dirty="0"/>
              <a:t>Student-Led Seminar 5</a:t>
            </a:r>
            <a:endParaRPr lang="en-US" dirty="0"/>
          </a:p>
          <a:p>
            <a:r>
              <a:rPr lang="en-US" b="1" dirty="0"/>
              <a:t>June 13 – Inequality in Canada</a:t>
            </a:r>
            <a:br>
              <a:rPr lang="en-US" b="1" dirty="0"/>
            </a:br>
            <a:r>
              <a:rPr lang="en-US" dirty="0"/>
              <a:t>Reading: </a:t>
            </a:r>
            <a:br>
              <a:rPr lang="en-US" dirty="0"/>
            </a:br>
            <a:r>
              <a:rPr lang="en-US" dirty="0"/>
              <a:t>The Age of Increasing Inequality – The Astonishing Rise of Canada’s 1%</a:t>
            </a:r>
            <a:br>
              <a:rPr lang="en-US" dirty="0"/>
            </a:br>
            <a:r>
              <a:rPr lang="en-US" dirty="0"/>
              <a:t>Chapter 8</a:t>
            </a:r>
            <a:br>
              <a:rPr lang="en-US" dirty="0"/>
            </a:br>
            <a:r>
              <a:rPr lang="en-US" b="1" i="1" dirty="0"/>
              <a:t>Student-Led Seminar 6 &amp; 7</a:t>
            </a:r>
            <a:endParaRPr lang="en-US" dirty="0"/>
          </a:p>
          <a:p>
            <a:r>
              <a:rPr lang="en-US" b="1" dirty="0"/>
              <a:t>June 18 – How to Reduce/Eliminate Inequality</a:t>
            </a:r>
            <a:br>
              <a:rPr lang="en-US" b="1" dirty="0"/>
            </a:br>
            <a:r>
              <a:rPr lang="en-US" dirty="0"/>
              <a:t>Reading: </a:t>
            </a:r>
            <a:br>
              <a:rPr lang="en-US" dirty="0"/>
            </a:br>
            <a:r>
              <a:rPr lang="en-US" dirty="0"/>
              <a:t>The Age of Increasing Inequality – The Astonishing Rise of Canada’s 1%</a:t>
            </a:r>
            <a:br>
              <a:rPr lang="en-US" dirty="0"/>
            </a:br>
            <a:r>
              <a:rPr lang="en-US" dirty="0"/>
              <a:t>Chapter 9</a:t>
            </a:r>
            <a:br>
              <a:rPr lang="en-US" dirty="0"/>
            </a:br>
            <a:r>
              <a:rPr lang="en-US" b="1" i="1" dirty="0"/>
              <a:t>Student-Led Seminar 8 &amp; 9 &amp; 10</a:t>
            </a:r>
            <a:br>
              <a:rPr lang="en-US" b="1" i="1" dirty="0"/>
            </a:br>
            <a:r>
              <a:rPr lang="en-US" b="1" i="1" dirty="0"/>
              <a:t>Final Essay Due</a:t>
            </a:r>
            <a:endParaRPr lang="en-US" dirty="0"/>
          </a:p>
          <a:p>
            <a:endParaRPr lang="en-US" dirty="0"/>
          </a:p>
        </p:txBody>
      </p:sp>
    </p:spTree>
    <p:extLst>
      <p:ext uri="{BB962C8B-B14F-4D97-AF65-F5344CB8AC3E}">
        <p14:creationId xmlns:p14="http://schemas.microsoft.com/office/powerpoint/2010/main" val="5517998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D1346E-7E89-4B40-A593-10DE523D4598}"/>
              </a:ext>
            </a:extLst>
          </p:cNvPr>
          <p:cNvSpPr>
            <a:spLocks noGrp="1"/>
          </p:cNvSpPr>
          <p:nvPr>
            <p:ph type="title"/>
          </p:nvPr>
        </p:nvSpPr>
        <p:spPr/>
        <p:txBody>
          <a:bodyPr/>
          <a:lstStyle/>
          <a:p>
            <a:r>
              <a:rPr lang="en-US" dirty="0"/>
              <a:t>Assignments</a:t>
            </a:r>
          </a:p>
        </p:txBody>
      </p:sp>
      <p:sp>
        <p:nvSpPr>
          <p:cNvPr id="3" name="Content Placeholder 2">
            <a:extLst>
              <a:ext uri="{FF2B5EF4-FFF2-40B4-BE49-F238E27FC236}">
                <a16:creationId xmlns:a16="http://schemas.microsoft.com/office/drawing/2014/main" id="{D5FAB495-C304-4387-B9DE-4649BFD82276}"/>
              </a:ext>
            </a:extLst>
          </p:cNvPr>
          <p:cNvSpPr>
            <a:spLocks noGrp="1"/>
          </p:cNvSpPr>
          <p:nvPr>
            <p:ph idx="1"/>
          </p:nvPr>
        </p:nvSpPr>
        <p:spPr/>
        <p:txBody>
          <a:bodyPr>
            <a:normAutofit fontScale="47500" lnSpcReduction="20000"/>
          </a:bodyPr>
          <a:lstStyle/>
          <a:p>
            <a:r>
              <a:rPr lang="en-CA" b="1" dirty="0"/>
              <a:t>Reading Responses:</a:t>
            </a:r>
            <a:r>
              <a:rPr lang="en-CA" dirty="0"/>
              <a:t> Students will be expected to submit five, one-page (300-400 word) responses to one of the assigned readings (chapters) from May 14</a:t>
            </a:r>
            <a:r>
              <a:rPr lang="en-CA" baseline="30000" dirty="0"/>
              <a:t>th</a:t>
            </a:r>
            <a:r>
              <a:rPr lang="en-CA" dirty="0"/>
              <a:t> – May 28</a:t>
            </a:r>
            <a:r>
              <a:rPr lang="en-CA" baseline="30000" dirty="0"/>
              <a:t>th</a:t>
            </a:r>
            <a:r>
              <a:rPr lang="en-CA" dirty="0"/>
              <a:t>. Students will be evaluated based upon their ability to analyze the text critically. The best four readings responses will count for a score on five adding up to a total of twenty points. Students will be evaluated on how well you: a) identify the central claim or thesis of the text and articulate it in our own words; b) identify the supporting evidence for the claim and the key concepts introduced; and c) relate the text to other examples that support or contradict the central claim or thesis – this can come from other texts, documentaries, research or valid examples. Don’t base your claims on conjecture. </a:t>
            </a:r>
            <a:endParaRPr lang="en-US" dirty="0"/>
          </a:p>
          <a:p>
            <a:r>
              <a:rPr lang="en-CA" b="1" dirty="0"/>
              <a:t>Summary of Inequality in Canada:</a:t>
            </a:r>
            <a:r>
              <a:rPr lang="en-CA" dirty="0"/>
              <a:t> Students will be expected to submit a two-page, (500 - 800 word) summary of the book ‘The Age of Increasing Inequality – The Astonishing Ride of Canada’s 1%. Students will be evaluated based upon their ability to analyze the text critically. Students will be evaluated on how well you: a) identify the central claim or thesis of the text and articulate it in our own words; b) identify the supporting evidence for the claim and the key concepts introduced; and c) relate the text to other examples that support or contradict the central claim or thesis – this can come from other texts, documentaries, research or valid examples. Don’t base your claims on conjecture. The essay is due on June 21</a:t>
            </a:r>
            <a:r>
              <a:rPr lang="en-CA" baseline="30000" dirty="0"/>
              <a:t>st</a:t>
            </a:r>
            <a:r>
              <a:rPr lang="en-CA" dirty="0"/>
              <a:t>. </a:t>
            </a:r>
            <a:endParaRPr lang="en-US" dirty="0"/>
          </a:p>
          <a:p>
            <a:r>
              <a:rPr lang="en-CA" b="1" dirty="0"/>
              <a:t>Student-led seminar: </a:t>
            </a:r>
            <a:r>
              <a:rPr lang="en-CA" dirty="0"/>
              <a:t>Beginning on May 30</a:t>
            </a:r>
            <a:r>
              <a:rPr lang="en-CA" baseline="30000" dirty="0"/>
              <a:t>th</a:t>
            </a:r>
            <a:r>
              <a:rPr lang="en-CA" dirty="0"/>
              <a:t> students will lead a seminar in groups of two. Students will be evaluated on their ability to identify the central claim or thesis of the text and articulate it in our own words, synthesize the readings in a clear, informative manner, lead a discussion about the chapter and provide examples and/or case studies that support or contradict the arguments put forth in the chapter they are presenting. Students should also relate the material to the required and/or recommended readings. </a:t>
            </a:r>
            <a:endParaRPr lang="en-US" dirty="0"/>
          </a:p>
          <a:p>
            <a:r>
              <a:rPr lang="en-CA" dirty="0"/>
              <a:t>Students will choose a chapter from ‘</a:t>
            </a:r>
            <a:r>
              <a:rPr lang="en-US" dirty="0"/>
              <a:t>Boushey, H., Delong J. B., &amp; </a:t>
            </a:r>
            <a:r>
              <a:rPr lang="en-US" dirty="0" err="1"/>
              <a:t>Steinbaum</a:t>
            </a:r>
            <a:r>
              <a:rPr lang="en-US" dirty="0"/>
              <a:t> M. (2017). After Piketty: The Agenda for Economics and Inequality, Harvard University Press’. Students may also choose from a list of books and articles that will be provided in class. </a:t>
            </a:r>
          </a:p>
          <a:p>
            <a:r>
              <a:rPr lang="en-CA" b="1" dirty="0"/>
              <a:t>Participation:</a:t>
            </a:r>
            <a:r>
              <a:rPr lang="en-CA" dirty="0"/>
              <a:t> With regards to the participation grade, you will receive 5 out of 10 points for attending all the classes. The remainder of the grade is based on your involvement in discussion and participation in classroom activities. </a:t>
            </a:r>
            <a:endParaRPr lang="en-US" dirty="0"/>
          </a:p>
          <a:p>
            <a:r>
              <a:rPr lang="en-CA" b="1" dirty="0"/>
              <a:t>Final Essay: </a:t>
            </a:r>
            <a:r>
              <a:rPr lang="en-CA" dirty="0"/>
              <a:t>Students will write an essay about a subtopic relating to the political economy of inequality. Students are expected to perform a literature review using at least ten sources, then write a report about their findings. Students will be evaluated based on their ability to identify current trends in the literature, the quality of the sources they incorporate, and the clarity and conciseness of the report. A more specific grading rubric will be distributed in class. The essay is due on June 18</a:t>
            </a:r>
            <a:r>
              <a:rPr lang="en-CA" baseline="30000" dirty="0"/>
              <a:t>th</a:t>
            </a:r>
            <a:r>
              <a:rPr lang="en-CA" dirty="0"/>
              <a:t>. </a:t>
            </a:r>
            <a:endParaRPr lang="en-US" dirty="0"/>
          </a:p>
          <a:p>
            <a:r>
              <a:rPr lang="en-US" dirty="0"/>
              <a:t>Indigenous Perspectives about Inequality, LGBTQ Perspectives about Inequality, Degrowth Economics and Inequality, Global Migration and Inequality, Race and Inequality, Performativity, Economies and Inequality, Gendered Perspectives, about Inequality, Geography of Inequality, The Green New Deal, Colonial Perspectives about Inequality, Reformative and Transformative Solutions to Inequality, Micro/Macro Theories about Inequality, Redistribution and Inequality, Democracy and Inequality, Property, Rents, Expropriation and/or Inequality, Black Rights Movements and Inequality, Capitalism and Inequality, Inheritance and Inequality, Theory of Social Balance – J.K Galbraith…</a:t>
            </a:r>
            <a:br>
              <a:rPr lang="en-US" dirty="0"/>
            </a:br>
            <a:r>
              <a:rPr lang="en-US" dirty="0"/>
              <a:t>I am open to other ideas too. Please approach me if you prefer to write about another topic. </a:t>
            </a:r>
          </a:p>
          <a:p>
            <a:endParaRPr lang="en-US" dirty="0"/>
          </a:p>
        </p:txBody>
      </p:sp>
    </p:spTree>
    <p:extLst>
      <p:ext uri="{BB962C8B-B14F-4D97-AF65-F5344CB8AC3E}">
        <p14:creationId xmlns:p14="http://schemas.microsoft.com/office/powerpoint/2010/main" val="20636256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40DF25-96DB-4A7B-82A8-BF3EAEA0A399}"/>
              </a:ext>
            </a:extLst>
          </p:cNvPr>
          <p:cNvSpPr>
            <a:spLocks noGrp="1"/>
          </p:cNvSpPr>
          <p:nvPr>
            <p:ph type="title"/>
          </p:nvPr>
        </p:nvSpPr>
        <p:spPr/>
        <p:txBody>
          <a:bodyPr/>
          <a:lstStyle/>
          <a:p>
            <a:r>
              <a:rPr lang="en-US" dirty="0"/>
              <a:t>Assignment Submission Policies</a:t>
            </a:r>
          </a:p>
        </p:txBody>
      </p:sp>
      <p:sp>
        <p:nvSpPr>
          <p:cNvPr id="3" name="Content Placeholder 2">
            <a:extLst>
              <a:ext uri="{FF2B5EF4-FFF2-40B4-BE49-F238E27FC236}">
                <a16:creationId xmlns:a16="http://schemas.microsoft.com/office/drawing/2014/main" id="{AF54151E-B713-47BC-B904-0DF5F2B85358}"/>
              </a:ext>
            </a:extLst>
          </p:cNvPr>
          <p:cNvSpPr>
            <a:spLocks noGrp="1"/>
          </p:cNvSpPr>
          <p:nvPr>
            <p:ph idx="1"/>
          </p:nvPr>
        </p:nvSpPr>
        <p:spPr/>
        <p:txBody>
          <a:bodyPr/>
          <a:lstStyle/>
          <a:p>
            <a:r>
              <a:rPr lang="en-CA" b="1" u="sng" dirty="0"/>
              <a:t>Late assignment policy:  </a:t>
            </a:r>
            <a:endParaRPr lang="en-US" dirty="0"/>
          </a:p>
          <a:p>
            <a:r>
              <a:rPr lang="en-CA" dirty="0"/>
              <a:t>Unless you are given permission in advance, late assignments </a:t>
            </a:r>
            <a:r>
              <a:rPr lang="en-CA" b="1" u="sng" dirty="0"/>
              <a:t>will not be accepted</a:t>
            </a:r>
            <a:r>
              <a:rPr lang="en-CA" dirty="0"/>
              <a:t> without adequate documentation of medical or personal emergencies.</a:t>
            </a:r>
            <a:endParaRPr lang="en-US" dirty="0"/>
          </a:p>
          <a:p>
            <a:r>
              <a:rPr lang="en-CA" b="1" dirty="0"/>
              <a:t> </a:t>
            </a:r>
            <a:endParaRPr lang="en-US" dirty="0"/>
          </a:p>
          <a:p>
            <a:r>
              <a:rPr lang="en-CA" b="1" u="sng" dirty="0"/>
              <a:t>Handing in Assignments:</a:t>
            </a:r>
            <a:r>
              <a:rPr lang="en-CA" b="1" dirty="0"/>
              <a:t>  </a:t>
            </a:r>
            <a:endParaRPr lang="en-US" dirty="0"/>
          </a:p>
          <a:p>
            <a:r>
              <a:rPr lang="en-CA" dirty="0"/>
              <a:t>All assignments </a:t>
            </a:r>
            <a:r>
              <a:rPr lang="en-CA" b="1" u="sng" dirty="0"/>
              <a:t>MUST</a:t>
            </a:r>
            <a:r>
              <a:rPr lang="en-CA" dirty="0"/>
              <a:t> be submitted in hard copy at the beginning of class on the due date. Any assignment submitted electronically will be subject to a reduction of 25% of the value of the assignment. </a:t>
            </a:r>
            <a:endParaRPr lang="en-US" dirty="0"/>
          </a:p>
          <a:p>
            <a:endParaRPr lang="en-US" dirty="0"/>
          </a:p>
        </p:txBody>
      </p:sp>
    </p:spTree>
    <p:extLst>
      <p:ext uri="{BB962C8B-B14F-4D97-AF65-F5344CB8AC3E}">
        <p14:creationId xmlns:p14="http://schemas.microsoft.com/office/powerpoint/2010/main" val="4209519549"/>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March 29 - Encoding and Decoding Media Messages</Template>
  <TotalTime>88</TotalTime>
  <Words>2252</Words>
  <Application>Microsoft Office PowerPoint</Application>
  <PresentationFormat>Widescreen</PresentationFormat>
  <Paragraphs>131</Paragraphs>
  <Slides>26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26</vt:i4>
      </vt:variant>
    </vt:vector>
  </HeadingPairs>
  <TitlesOfParts>
    <vt:vector size="29" baseType="lpstr">
      <vt:lpstr>Calibri</vt:lpstr>
      <vt:lpstr>Calibri Light</vt:lpstr>
      <vt:lpstr>Retrospect</vt:lpstr>
      <vt:lpstr>The Political Economy of Inequality</vt:lpstr>
      <vt:lpstr>About Me</vt:lpstr>
      <vt:lpstr>Readings</vt:lpstr>
      <vt:lpstr>Assignments, Due Dates &amp; Grades</vt:lpstr>
      <vt:lpstr>Recommended Readings</vt:lpstr>
      <vt:lpstr>Tentative Schedule</vt:lpstr>
      <vt:lpstr>Tentative Schedule</vt:lpstr>
      <vt:lpstr>Assignments</vt:lpstr>
      <vt:lpstr>Assignment Submission Policies</vt:lpstr>
      <vt:lpstr>University Policies</vt:lpstr>
      <vt:lpstr>Classroom Conduct</vt:lpstr>
      <vt:lpstr>Introduction </vt:lpstr>
      <vt:lpstr>What Are your Beliefs about Equality/Equity? </vt:lpstr>
      <vt:lpstr>Discussion</vt:lpstr>
      <vt:lpstr>Discussion Questions</vt:lpstr>
      <vt:lpstr>Labour</vt:lpstr>
      <vt:lpstr>Discussion – What kind of a consumer are you? How do you acquire that you want and need? </vt:lpstr>
      <vt:lpstr>What is Your Relationship to Wealth</vt:lpstr>
      <vt:lpstr>Aristotle Aristotle. Aristotle in 23 Volumes, Vol. 21, translated by H. Rackham. Cambridge, MA, Harvard University Press; London, William Heinemann Ltd. 1944. </vt:lpstr>
      <vt:lpstr>Karl MarxMarx, K. Capital Volume 1, Penguin Classics. </vt:lpstr>
      <vt:lpstr>Karl PolanyiPolanyi, K. (2001) The Great Transformation; The Political and Economic Origins of Our Time, Beacon Press</vt:lpstr>
      <vt:lpstr>Gibson Graham – Take back the Economy Gibson-Graham, J.K., Cameron, J., Healy, S. (2013) Take Back the Economy: An Ethical Guide for Transforming Communities, University of Minnesota Press </vt:lpstr>
      <vt:lpstr>Gibson Graham – Take back the Economy Gibson-Graham, J.K., Cameron, J., Healy, S. (2013) Take Back the Economy: An Ethical Guide for Transforming Communities, University of Minnesota Press </vt:lpstr>
      <vt:lpstr>Envisioning Real Utopias – Erik Olin Wright Olin Wright, E. (2010) Envisioning Real Utopias, Verso</vt:lpstr>
      <vt:lpstr>Three Systems of an Economy – John Pierce  Pearce, J. (2009) Social Economy: Engaging as a Third System, In Amin, A. The Social Economy; International Perspectives on Economic Solidarity, p. 26. </vt:lpstr>
      <vt:lpstr>Questions or Concerns?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Political Economy of Inequality</dc:title>
  <dc:creator>Erik Chevrier</dc:creator>
  <cp:lastModifiedBy>Erik Chevrier</cp:lastModifiedBy>
  <cp:revision>11</cp:revision>
  <dcterms:created xsi:type="dcterms:W3CDTF">2019-05-14T05:34:05Z</dcterms:created>
  <dcterms:modified xsi:type="dcterms:W3CDTF">2019-05-14T16:02:34Z</dcterms:modified>
</cp:coreProperties>
</file>