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339" r:id="rId5"/>
    <p:sldId id="301" r:id="rId6"/>
    <p:sldId id="322" r:id="rId7"/>
    <p:sldId id="327" r:id="rId8"/>
    <p:sldId id="335" r:id="rId9"/>
    <p:sldId id="325" r:id="rId10"/>
    <p:sldId id="329" r:id="rId11"/>
    <p:sldId id="323" r:id="rId12"/>
    <p:sldId id="324" r:id="rId13"/>
    <p:sldId id="268" r:id="rId14"/>
    <p:sldId id="266" r:id="rId15"/>
    <p:sldId id="267" r:id="rId16"/>
    <p:sldId id="328" r:id="rId17"/>
    <p:sldId id="326" r:id="rId18"/>
    <p:sldId id="294" r:id="rId19"/>
    <p:sldId id="340" r:id="rId20"/>
    <p:sldId id="28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p:scale>
          <a:sx n="66" d="100"/>
          <a:sy n="66" d="100"/>
        </p:scale>
        <p:origin x="904" y="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2019-05-16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2019-05-16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2019-05-16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2019-05-16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2019-05-16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2019-05-16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2019-05-16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2019-05-16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2019-05-16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dAr7n_kQzts&amp;list=PLxeXiLu4E6R_zHJnnt8-Wlu_TpEUBcKx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ootprintcalculator.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The Political Economy of Inequality</a:t>
            </a:r>
          </a:p>
        </p:txBody>
      </p:sp>
      <p:sp>
        <p:nvSpPr>
          <p:cNvPr id="3" name="Subtitle 2"/>
          <p:cNvSpPr>
            <a:spLocks noGrp="1"/>
          </p:cNvSpPr>
          <p:nvPr>
            <p:ph type="subTitle" idx="1"/>
          </p:nvPr>
        </p:nvSpPr>
        <p:spPr/>
        <p:txBody>
          <a:bodyPr>
            <a:normAutofit/>
          </a:bodyPr>
          <a:lstStyle/>
          <a:p>
            <a:r>
              <a:rPr lang="en-CA" dirty="0"/>
              <a:t>Erik Chevrier</a:t>
            </a:r>
          </a:p>
          <a:p>
            <a:r>
              <a:rPr lang="en-CA" dirty="0"/>
              <a:t>May 16</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2">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24">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9" name="Straight Connector 26">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0" name="Rectangle 2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ED36CF-D944-4014-983C-C1BA62CA51CF}"/>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Ecological Systems Theory of Development</a:t>
            </a:r>
          </a:p>
        </p:txBody>
      </p:sp>
      <p:pic>
        <p:nvPicPr>
          <p:cNvPr id="7" name="Content Placeholder 3" descr="http://keats.kcl.ac.uk/pluginfile.php/737715/mod_resource/content/1/images/pic007.jpg">
            <a:extLst>
              <a:ext uri="{FF2B5EF4-FFF2-40B4-BE49-F238E27FC236}">
                <a16:creationId xmlns:a16="http://schemas.microsoft.com/office/drawing/2014/main" id="{BE5F6421-6E0E-4DC6-8BF9-FC30E822A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983"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3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2" name="Rectangle 3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773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RECAP – Aristotle </a:t>
            </a:r>
            <a:br>
              <a:rPr lang="en-US" dirty="0"/>
            </a:b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RECAP – Karl Marx</a:t>
            </a:r>
            <a:br>
              <a:rPr lang="en-US" dirty="0"/>
            </a:b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fontScale="90000"/>
          </a:bodyPr>
          <a:lstStyle/>
          <a:p>
            <a:r>
              <a:rPr lang="en-US" dirty="0"/>
              <a:t>RECAP – Take back the Economy </a:t>
            </a:r>
            <a:br>
              <a:rPr lang="en-US" dirty="0"/>
            </a:br>
            <a:r>
              <a:rPr lang="en-US" dirty="0"/>
              <a:t>Gibson Graham</a:t>
            </a:r>
            <a:r>
              <a:rPr lang="en-US" sz="1200" dirty="0"/>
              <a:t> </a:t>
            </a:r>
            <a:br>
              <a:rPr lang="en-US" sz="1200" dirty="0"/>
            </a:b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normAutofit fontScale="90000"/>
          </a:bodyPr>
          <a:lstStyle/>
          <a:p>
            <a:r>
              <a:rPr lang="en-US" dirty="0"/>
              <a:t>RECAP – Take back the Economy </a:t>
            </a:r>
            <a:br>
              <a:rPr lang="en-US" dirty="0"/>
            </a:br>
            <a:r>
              <a:rPr lang="en-US" dirty="0"/>
              <a:t>Gibson Graham </a:t>
            </a:r>
            <a:br>
              <a:rPr lang="en-US" dirty="0"/>
            </a:b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a:t>
            </a:r>
            <a:br>
              <a:rPr lang="en-US" sz="4900" dirty="0"/>
            </a:br>
            <a:r>
              <a:rPr lang="en-US" sz="4900" dirty="0"/>
              <a:t>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FEF33-3866-4C46-B7F7-0907B7ACF827}"/>
              </a:ext>
            </a:extLst>
          </p:cNvPr>
          <p:cNvSpPr>
            <a:spLocks noGrp="1"/>
          </p:cNvSpPr>
          <p:nvPr>
            <p:ph type="title"/>
          </p:nvPr>
        </p:nvSpPr>
        <p:spPr/>
        <p:txBody>
          <a:bodyPr/>
          <a:lstStyle/>
          <a:p>
            <a:r>
              <a:rPr lang="en-US" dirty="0"/>
              <a:t>An Economic Politics for Our Times</a:t>
            </a:r>
          </a:p>
        </p:txBody>
      </p:sp>
      <p:sp>
        <p:nvSpPr>
          <p:cNvPr id="3" name="Content Placeholder 2">
            <a:extLst>
              <a:ext uri="{FF2B5EF4-FFF2-40B4-BE49-F238E27FC236}">
                <a16:creationId xmlns:a16="http://schemas.microsoft.com/office/drawing/2014/main" id="{8E52BF70-9521-46B4-9F81-419C0F55EAF2}"/>
              </a:ext>
            </a:extLst>
          </p:cNvPr>
          <p:cNvSpPr>
            <a:spLocks noGrp="1"/>
          </p:cNvSpPr>
          <p:nvPr>
            <p:ph idx="1"/>
          </p:nvPr>
        </p:nvSpPr>
        <p:spPr/>
        <p:txBody>
          <a:bodyPr/>
          <a:lstStyle/>
          <a:p>
            <a:r>
              <a:rPr lang="en-US" dirty="0"/>
              <a:t>The Economy as a site of difference</a:t>
            </a:r>
          </a:p>
          <a:p>
            <a:pPr lvl="1"/>
            <a:r>
              <a:rPr lang="en-US" dirty="0"/>
              <a:t>Performing diverse economies</a:t>
            </a:r>
          </a:p>
          <a:p>
            <a:r>
              <a:rPr lang="en-US" dirty="0"/>
              <a:t>Genealogy of Diverse Economy Research</a:t>
            </a:r>
          </a:p>
          <a:p>
            <a:pPr lvl="1"/>
            <a:r>
              <a:rPr lang="en-US" dirty="0">
                <a:hlinkClick r:id="rId2"/>
              </a:rPr>
              <a:t>Katherine Gibson Interview</a:t>
            </a:r>
            <a:endParaRPr lang="en-US" dirty="0"/>
          </a:p>
          <a:p>
            <a:r>
              <a:rPr lang="en-US" dirty="0"/>
              <a:t>A Performative Ontological Politics</a:t>
            </a:r>
          </a:p>
          <a:p>
            <a:r>
              <a:rPr lang="en-US" dirty="0"/>
              <a:t>Expanding the Scope of Participatory Action Research</a:t>
            </a:r>
          </a:p>
          <a:p>
            <a:endParaRPr lang="en-US" dirty="0"/>
          </a:p>
          <a:p>
            <a:endParaRPr lang="en-US" dirty="0"/>
          </a:p>
          <a:p>
            <a:r>
              <a:rPr lang="en-US" dirty="0"/>
              <a:t>How does this apply to geography and urban planning? </a:t>
            </a:r>
          </a:p>
          <a:p>
            <a:endParaRPr lang="en-US" dirty="0"/>
          </a:p>
          <a:p>
            <a:pPr marL="201168" lvl="1" indent="0">
              <a:buNone/>
            </a:pPr>
            <a:endParaRPr lang="en-US" dirty="0"/>
          </a:p>
        </p:txBody>
      </p:sp>
    </p:spTree>
    <p:extLst>
      <p:ext uri="{BB962C8B-B14F-4D97-AF65-F5344CB8AC3E}">
        <p14:creationId xmlns:p14="http://schemas.microsoft.com/office/powerpoint/2010/main" val="3315395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C8D2C1-DA83-420D-9635-D52CE066B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434F74C9-6A0B-409E-AD1C-45B58BE91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F5486A9D-1265-4B57-91E6-68E666B97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dirty="0">
                <a:solidFill>
                  <a:schemeClr val="tx1">
                    <a:lumMod val="85000"/>
                    <a:lumOff val="15000"/>
                  </a:schemeClr>
                </a:solidFill>
              </a:rPr>
              <a:t>RECAP – Three Systems of an Economy – John Pierce </a:t>
            </a:r>
            <a:br>
              <a:rPr lang="en-US" sz="3200" dirty="0">
                <a:solidFill>
                  <a:schemeClr val="tx1">
                    <a:lumMod val="85000"/>
                    <a:lumOff val="15000"/>
                  </a:schemeClr>
                </a:solidFill>
              </a:rPr>
            </a:br>
            <a:r>
              <a:rPr lang="en-US" sz="3200" dirty="0">
                <a:solidFill>
                  <a:schemeClr val="tx1">
                    <a:lumMod val="85000"/>
                    <a:lumOff val="15000"/>
                  </a:schemeClr>
                </a:solidFill>
              </a:rPr>
              <a:t>Pearce, J. (2009) Social Economy: Engaging as a Third System, In Amin, A. The Social Economy; International Perspectives on Economic Solidarity, p. 26. </a:t>
            </a:r>
          </a:p>
        </p:txBody>
      </p:sp>
      <p:pic>
        <p:nvPicPr>
          <p:cNvPr id="4" name="Picture 4" descr="A close up of a piece of paper&#10;&#10;Description generated with high confidence">
            <a:extLst>
              <a:ext uri="{FF2B5EF4-FFF2-40B4-BE49-F238E27FC236}">
                <a16:creationId xmlns:a16="http://schemas.microsoft.com/office/drawing/2014/main" id="{41D02214-6CA5-44BC-B08C-7034E77DD95F}"/>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cxnSp>
        <p:nvCxnSpPr>
          <p:cNvPr id="17" name="Straight Connector 16">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746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2810-AFF4-43D1-997A-DEAFF1C6A091}"/>
              </a:ext>
            </a:extLst>
          </p:cNvPr>
          <p:cNvSpPr>
            <a:spLocks noGrp="1"/>
          </p:cNvSpPr>
          <p:nvPr>
            <p:ph type="title"/>
          </p:nvPr>
        </p:nvSpPr>
        <p:spPr/>
        <p:txBody>
          <a:bodyPr/>
          <a:lstStyle/>
          <a:p>
            <a:r>
              <a:rPr lang="en-US" dirty="0"/>
              <a:t>Reading Discussion</a:t>
            </a:r>
          </a:p>
        </p:txBody>
      </p:sp>
      <p:sp>
        <p:nvSpPr>
          <p:cNvPr id="3" name="Content Placeholder 2">
            <a:extLst>
              <a:ext uri="{FF2B5EF4-FFF2-40B4-BE49-F238E27FC236}">
                <a16:creationId xmlns:a16="http://schemas.microsoft.com/office/drawing/2014/main" id="{AF6F7AF4-39B1-4637-87C4-52A89BDD8F6A}"/>
              </a:ext>
            </a:extLst>
          </p:cNvPr>
          <p:cNvSpPr>
            <a:spLocks noGrp="1"/>
          </p:cNvSpPr>
          <p:nvPr>
            <p:ph idx="1"/>
          </p:nvPr>
        </p:nvSpPr>
        <p:spPr/>
        <p:txBody>
          <a:bodyPr>
            <a:normAutofit fontScale="85000" lnSpcReduction="20000"/>
          </a:bodyPr>
          <a:lstStyle/>
          <a:p>
            <a:r>
              <a:rPr lang="en-US" dirty="0"/>
              <a:t>What are Polanyi’s central arguments in each chapter? What evidence does Polanyi bring to support his claims? </a:t>
            </a:r>
          </a:p>
          <a:p>
            <a:r>
              <a:rPr lang="en-US" dirty="0"/>
              <a:t>What are types of economic activities and their accompanying institutional patters? </a:t>
            </a:r>
          </a:p>
          <a:p>
            <a:r>
              <a:rPr lang="en-US" dirty="0"/>
              <a:t>What does Polanyi suggest about the history of economic systems? </a:t>
            </a:r>
          </a:p>
          <a:p>
            <a:r>
              <a:rPr lang="en-US" dirty="0"/>
              <a:t>What does Polanyi suggest about the evolution of the market pattern? </a:t>
            </a:r>
          </a:p>
          <a:p>
            <a:r>
              <a:rPr lang="en-US" dirty="0"/>
              <a:t>What does Polanyi mean by suggesting ‘Instead of economy being imbedded in social relations, social relations are embedded in the economic system.’? (P. 60)</a:t>
            </a:r>
          </a:p>
          <a:p>
            <a:r>
              <a:rPr lang="en-US" dirty="0"/>
              <a:t>What does Polanyi suggest about the formations of the market system? </a:t>
            </a:r>
          </a:p>
          <a:p>
            <a:r>
              <a:rPr lang="en-US" dirty="0"/>
              <a:t>What does Polanyi suggest about mercantilism, local and distance trading? </a:t>
            </a:r>
          </a:p>
          <a:p>
            <a:r>
              <a:rPr lang="en-US" dirty="0"/>
              <a:t>What does Polanyi suggest about the formation of towns? </a:t>
            </a:r>
          </a:p>
          <a:p>
            <a:r>
              <a:rPr lang="en-US" dirty="0"/>
              <a:t>What does Polanyi suggest about fictitious commodities? What are the fictitious commodities? What does Polanyi consider these commodities fictitious? Why is this important? </a:t>
            </a:r>
          </a:p>
          <a:p>
            <a:r>
              <a:rPr lang="en-US" dirty="0"/>
              <a:t>What does Polanyi suggest about self-regulating markets and ‘state intervention’? </a:t>
            </a:r>
          </a:p>
          <a:p>
            <a:endParaRPr lang="en-US" dirty="0"/>
          </a:p>
        </p:txBody>
      </p:sp>
    </p:spTree>
    <p:extLst>
      <p:ext uri="{BB962C8B-B14F-4D97-AF65-F5344CB8AC3E}">
        <p14:creationId xmlns:p14="http://schemas.microsoft.com/office/powerpoint/2010/main" val="306764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951A3-E44A-4C68-8BAA-EAA7EC3D2DED}"/>
              </a:ext>
            </a:extLst>
          </p:cNvPr>
          <p:cNvSpPr>
            <a:spLocks noGrp="1"/>
          </p:cNvSpPr>
          <p:nvPr>
            <p:ph type="title"/>
          </p:nvPr>
        </p:nvSpPr>
        <p:spPr/>
        <p:txBody>
          <a:bodyPr>
            <a:normAutofit/>
          </a:bodyPr>
          <a:lstStyle/>
          <a:p>
            <a:r>
              <a:rPr lang="en-US" dirty="0"/>
              <a:t>REVIEW – What Are your Beliefs about Equality/Equity? </a:t>
            </a:r>
          </a:p>
        </p:txBody>
      </p:sp>
      <p:sp>
        <p:nvSpPr>
          <p:cNvPr id="3" name="Content Placeholder 2">
            <a:extLst>
              <a:ext uri="{FF2B5EF4-FFF2-40B4-BE49-F238E27FC236}">
                <a16:creationId xmlns:a16="http://schemas.microsoft.com/office/drawing/2014/main" id="{0C952B17-BD25-44D1-A87D-B54AC2973182}"/>
              </a:ext>
            </a:extLst>
          </p:cNvPr>
          <p:cNvSpPr>
            <a:spLocks noGrp="1"/>
          </p:cNvSpPr>
          <p:nvPr>
            <p:ph idx="1"/>
          </p:nvPr>
        </p:nvSpPr>
        <p:spPr/>
        <p:txBody>
          <a:bodyPr>
            <a:normAutofit/>
          </a:bodyPr>
          <a:lstStyle/>
          <a:p>
            <a:pPr marL="0" indent="0">
              <a:buNone/>
            </a:pPr>
            <a:r>
              <a:rPr lang="en-US" dirty="0"/>
              <a:t>Do you believe that people should be treated equally? </a:t>
            </a:r>
          </a:p>
          <a:p>
            <a:pPr marL="0" indent="0">
              <a:buNone/>
            </a:pPr>
            <a:r>
              <a:rPr lang="en-US" dirty="0"/>
              <a:t>Can we completely eliminate inequality? </a:t>
            </a:r>
          </a:p>
          <a:p>
            <a:pPr lvl="1"/>
            <a:r>
              <a:rPr lang="en-US" dirty="0"/>
              <a:t>If so, how? </a:t>
            </a:r>
          </a:p>
          <a:p>
            <a:pPr lvl="1"/>
            <a:r>
              <a:rPr lang="en-US" dirty="0"/>
              <a:t>Are there acceptable degrees of inequality that could exist? If so, what are they? </a:t>
            </a:r>
          </a:p>
          <a:p>
            <a:pPr marL="0" indent="0">
              <a:buNone/>
            </a:pPr>
            <a:r>
              <a:rPr lang="en-US" dirty="0"/>
              <a:t>What forms of inequality exist? </a:t>
            </a:r>
          </a:p>
          <a:p>
            <a:pPr lvl="1"/>
            <a:r>
              <a:rPr lang="en-US" dirty="0"/>
              <a:t>Political, social, economic? </a:t>
            </a:r>
          </a:p>
          <a:p>
            <a:pPr lvl="1"/>
            <a:r>
              <a:rPr lang="en-US" i="1" dirty="0"/>
              <a:t>What are forms of inequality in Canada? Globally? </a:t>
            </a:r>
          </a:p>
        </p:txBody>
      </p:sp>
    </p:spTree>
    <p:extLst>
      <p:ext uri="{BB962C8B-B14F-4D97-AF65-F5344CB8AC3E}">
        <p14:creationId xmlns:p14="http://schemas.microsoft.com/office/powerpoint/2010/main" val="2718516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endParaRPr lang="en-US" sz="3600" dirty="0"/>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A06D-2A96-4785-9668-D05FE3C5D97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C853FCAD-4471-4B64-9832-15656249AFB0}"/>
              </a:ext>
            </a:extLst>
          </p:cNvPr>
          <p:cNvSpPr>
            <a:spLocks noGrp="1"/>
          </p:cNvSpPr>
          <p:nvPr>
            <p:ph idx="1"/>
          </p:nvPr>
        </p:nvSpPr>
        <p:spPr/>
        <p:txBody>
          <a:bodyPr>
            <a:normAutofit fontScale="92500"/>
          </a:bodyPr>
          <a:lstStyle/>
          <a:p>
            <a:pPr marL="0" indent="0">
              <a:buNone/>
            </a:pPr>
            <a:r>
              <a:rPr lang="en-US" dirty="0"/>
              <a:t>Erik Olin Wright ‘</a:t>
            </a:r>
            <a:r>
              <a:rPr lang="en-US" b="1" dirty="0"/>
              <a:t>Radical Democratic Egalitarian view of Social Justice</a:t>
            </a:r>
            <a:r>
              <a:rPr lang="en-US" dirty="0"/>
              <a:t>’</a:t>
            </a:r>
          </a:p>
          <a:p>
            <a:r>
              <a:rPr lang="en-US" sz="2400" b="1" dirty="0"/>
              <a:t>Social Justice: </a:t>
            </a:r>
            <a:r>
              <a:rPr lang="en-US" sz="2400" dirty="0"/>
              <a:t>In a socially just society, all people would have broadly equal access to the necessary material and social means to live flourishing lives. </a:t>
            </a:r>
          </a:p>
          <a:p>
            <a:r>
              <a:rPr lang="en-US" sz="2400" b="1" dirty="0"/>
              <a:t>Political Justice: </a:t>
            </a:r>
            <a:r>
              <a:rPr lang="en-US" sz="2400" dirty="0"/>
              <a:t>In a politically just society, all people would have broadly equal access to the necessary ,means to participate meaningfully in decisions about things which affect their lives. This includes both the freedom of individuals to make choices that affect their own lives as separate persons, and their capacity to participate in collective decisions which affect their lives as members of a broader community. </a:t>
            </a:r>
          </a:p>
          <a:p>
            <a:r>
              <a:rPr lang="en-US" sz="2400" dirty="0"/>
              <a:t>Equal access, necessary conditions for human flourishing, eliminate inequalities based on gender, race, physical disabilities, sexual preference, or other identity characteristics. </a:t>
            </a:r>
          </a:p>
        </p:txBody>
      </p:sp>
    </p:spTree>
    <p:extLst>
      <p:ext uri="{BB962C8B-B14F-4D97-AF65-F5344CB8AC3E}">
        <p14:creationId xmlns:p14="http://schemas.microsoft.com/office/powerpoint/2010/main" val="185868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8ED86-5A11-412B-9773-C5ED74D802B6}"/>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27155F55-A203-4CB2-9109-C79B87C2FC00}"/>
              </a:ext>
            </a:extLst>
          </p:cNvPr>
          <p:cNvSpPr>
            <a:spLocks noGrp="1"/>
          </p:cNvSpPr>
          <p:nvPr>
            <p:ph idx="1"/>
          </p:nvPr>
        </p:nvSpPr>
        <p:spPr/>
        <p:txBody>
          <a:bodyPr/>
          <a:lstStyle/>
          <a:p>
            <a:r>
              <a:rPr lang="en-US" dirty="0"/>
              <a:t>Should we set a maximum wage? </a:t>
            </a:r>
          </a:p>
          <a:p>
            <a:r>
              <a:rPr lang="en-US" dirty="0"/>
              <a:t>Should we tax people and/or businesses more according to how much they make (progressive taxation)? </a:t>
            </a:r>
          </a:p>
          <a:p>
            <a:r>
              <a:rPr lang="en-US" dirty="0"/>
              <a:t>Should governments spend money towards business externalities? </a:t>
            </a:r>
          </a:p>
          <a:p>
            <a:r>
              <a:rPr lang="en-US" dirty="0"/>
              <a:t>Should we limit or restrict inheritance? </a:t>
            </a:r>
          </a:p>
          <a:p>
            <a:r>
              <a:rPr lang="en-US" dirty="0"/>
              <a:t>Should there be limits to property ownership? </a:t>
            </a:r>
          </a:p>
          <a:p>
            <a:r>
              <a:rPr lang="en-US" dirty="0"/>
              <a:t>Have you heard of the Green New Deal? Are you in support of such an initiative in Canada? </a:t>
            </a:r>
          </a:p>
          <a:p>
            <a:endParaRPr lang="en-US" dirty="0"/>
          </a:p>
        </p:txBody>
      </p:sp>
    </p:spTree>
    <p:extLst>
      <p:ext uri="{BB962C8B-B14F-4D97-AF65-F5344CB8AC3E}">
        <p14:creationId xmlns:p14="http://schemas.microsoft.com/office/powerpoint/2010/main" val="232531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63B6-204E-466E-811D-783E5C0C1255}"/>
              </a:ext>
            </a:extLst>
          </p:cNvPr>
          <p:cNvSpPr>
            <a:spLocks noGrp="1"/>
          </p:cNvSpPr>
          <p:nvPr>
            <p:ph type="title"/>
          </p:nvPr>
        </p:nvSpPr>
        <p:spPr/>
        <p:txBody>
          <a:bodyPr/>
          <a:lstStyle/>
          <a:p>
            <a:r>
              <a:rPr lang="en-US" dirty="0"/>
              <a:t>Labour</a:t>
            </a:r>
          </a:p>
        </p:txBody>
      </p:sp>
      <p:sp>
        <p:nvSpPr>
          <p:cNvPr id="3" name="Content Placeholder 2">
            <a:extLst>
              <a:ext uri="{FF2B5EF4-FFF2-40B4-BE49-F238E27FC236}">
                <a16:creationId xmlns:a16="http://schemas.microsoft.com/office/drawing/2014/main" id="{9CAE7639-C5EF-47FD-8AD9-55DCCA19E91C}"/>
              </a:ext>
            </a:extLst>
          </p:cNvPr>
          <p:cNvSpPr>
            <a:spLocks noGrp="1"/>
          </p:cNvSpPr>
          <p:nvPr>
            <p:ph idx="1"/>
          </p:nvPr>
        </p:nvSpPr>
        <p:spPr/>
        <p:txBody>
          <a:bodyPr>
            <a:normAutofit lnSpcReduction="10000"/>
          </a:bodyPr>
          <a:lstStyle/>
          <a:p>
            <a:r>
              <a:rPr lang="en-US" dirty="0"/>
              <a:t>Do you presently work? </a:t>
            </a:r>
          </a:p>
          <a:p>
            <a:r>
              <a:rPr lang="en-US" dirty="0"/>
              <a:t>What do you want to do as employment after you graduate from Concordia? Why?</a:t>
            </a:r>
          </a:p>
          <a:p>
            <a:r>
              <a:rPr lang="en-US" dirty="0"/>
              <a:t>What are the labour conditions that you expect from the job you want to obtain after you graduate? </a:t>
            </a:r>
          </a:p>
          <a:p>
            <a:pPr lvl="1"/>
            <a:r>
              <a:rPr lang="en-US" dirty="0"/>
              <a:t>What are the typical power structures in that labour environment? </a:t>
            </a:r>
          </a:p>
          <a:p>
            <a:pPr lvl="1"/>
            <a:r>
              <a:rPr lang="en-US" dirty="0"/>
              <a:t>What kinds of benefits do you expect? </a:t>
            </a:r>
          </a:p>
          <a:p>
            <a:pPr lvl="1"/>
            <a:r>
              <a:rPr lang="en-US" dirty="0"/>
              <a:t>What kinds of issues do you foresee? </a:t>
            </a:r>
          </a:p>
          <a:p>
            <a:r>
              <a:rPr lang="en-US" dirty="0"/>
              <a:t>What is important for you in seeking employment? </a:t>
            </a:r>
          </a:p>
          <a:p>
            <a:r>
              <a:rPr lang="en-US" dirty="0"/>
              <a:t>What other kind of labour do you participate in (non-capitalist, or alternative)? </a:t>
            </a:r>
          </a:p>
          <a:p>
            <a:r>
              <a:rPr lang="en-US" dirty="0"/>
              <a:t>What other kinds of labour do you want to participate in? </a:t>
            </a:r>
          </a:p>
          <a:p>
            <a:pPr lvl="1"/>
            <a:r>
              <a:rPr lang="en-US" dirty="0"/>
              <a:t>Would you shift come of your labour to reproduce parts of yourself, family, or community?  </a:t>
            </a:r>
          </a:p>
          <a:p>
            <a:endParaRPr lang="en-US" dirty="0"/>
          </a:p>
        </p:txBody>
      </p:sp>
    </p:spTree>
    <p:extLst>
      <p:ext uri="{BB962C8B-B14F-4D97-AF65-F5344CB8AC3E}">
        <p14:creationId xmlns:p14="http://schemas.microsoft.com/office/powerpoint/2010/main" val="168460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E5B1D-F342-462E-9384-DC9E3809FE23}"/>
              </a:ext>
            </a:extLst>
          </p:cNvPr>
          <p:cNvSpPr>
            <a:spLocks noGrp="1"/>
          </p:cNvSpPr>
          <p:nvPr>
            <p:ph type="title"/>
          </p:nvPr>
        </p:nvSpPr>
        <p:spPr/>
        <p:txBody>
          <a:bodyPr>
            <a:normAutofit/>
          </a:bodyPr>
          <a:lstStyle/>
          <a:p>
            <a:r>
              <a:rPr lang="en-US" sz="4000" dirty="0"/>
              <a:t>Discussion – What kind of a consumer are you? How do you acquire that you want and need? </a:t>
            </a:r>
          </a:p>
        </p:txBody>
      </p:sp>
      <p:sp>
        <p:nvSpPr>
          <p:cNvPr id="3" name="Content Placeholder 2">
            <a:extLst>
              <a:ext uri="{FF2B5EF4-FFF2-40B4-BE49-F238E27FC236}">
                <a16:creationId xmlns:a16="http://schemas.microsoft.com/office/drawing/2014/main" id="{A58FCA05-9EF0-4F33-92A9-3DA4AC7EAA4D}"/>
              </a:ext>
            </a:extLst>
          </p:cNvPr>
          <p:cNvSpPr>
            <a:spLocks noGrp="1"/>
          </p:cNvSpPr>
          <p:nvPr>
            <p:ph idx="1"/>
          </p:nvPr>
        </p:nvSpPr>
        <p:spPr>
          <a:xfrm>
            <a:off x="1097280" y="1845733"/>
            <a:ext cx="10058400" cy="4430779"/>
          </a:xfrm>
        </p:spPr>
        <p:txBody>
          <a:bodyPr>
            <a:normAutofit fontScale="62500" lnSpcReduction="20000"/>
          </a:bodyPr>
          <a:lstStyle/>
          <a:p>
            <a:r>
              <a:rPr lang="en-US" dirty="0"/>
              <a:t>What do you spend your money on? Daily? Weekly? Monthly? Yearly? Future Plans?</a:t>
            </a:r>
          </a:p>
          <a:p>
            <a:r>
              <a:rPr lang="en-US" dirty="0"/>
              <a:t>Do you hold material items in high regards (are you materialistic)?</a:t>
            </a:r>
          </a:p>
          <a:p>
            <a:r>
              <a:rPr lang="en-US" dirty="0"/>
              <a:t>Are you impulsive or plan purchases? </a:t>
            </a:r>
          </a:p>
          <a:p>
            <a:r>
              <a:rPr lang="en-US" dirty="0"/>
              <a:t>Are you a compulsive consumer? </a:t>
            </a:r>
          </a:p>
          <a:p>
            <a:r>
              <a:rPr lang="en-US" dirty="0"/>
              <a:t>Do you prioritize ethical products? </a:t>
            </a:r>
          </a:p>
          <a:p>
            <a:r>
              <a:rPr lang="en-US" dirty="0"/>
              <a:t>Do you self-produce anything? </a:t>
            </a:r>
          </a:p>
          <a:p>
            <a:r>
              <a:rPr lang="en-US" dirty="0"/>
              <a:t>Do you shop more for necessity or pleasure? </a:t>
            </a:r>
          </a:p>
          <a:p>
            <a:r>
              <a:rPr lang="en-US" dirty="0"/>
              <a:t>Do you prioritize fair trade? </a:t>
            </a:r>
          </a:p>
          <a:p>
            <a:r>
              <a:rPr lang="en-US" dirty="0"/>
              <a:t>Do you use any alternative currencies? </a:t>
            </a:r>
          </a:p>
          <a:p>
            <a:r>
              <a:rPr lang="en-US" dirty="0"/>
              <a:t>Do you participate in barter networks?   </a:t>
            </a:r>
          </a:p>
          <a:p>
            <a:r>
              <a:rPr lang="en-US" dirty="0"/>
              <a:t>Do you buy stuff on the illegal market(s)? </a:t>
            </a:r>
          </a:p>
          <a:p>
            <a:r>
              <a:rPr lang="en-US" dirty="0"/>
              <a:t>Do you steal (share) things? </a:t>
            </a:r>
          </a:p>
          <a:p>
            <a:r>
              <a:rPr lang="en-US" dirty="0"/>
              <a:t>Do you dumpster dive for food? </a:t>
            </a:r>
          </a:p>
          <a:p>
            <a:r>
              <a:rPr lang="en-US" dirty="0"/>
              <a:t>What other kinds of ways to you acquire goods and services? </a:t>
            </a:r>
          </a:p>
          <a:p>
            <a:endParaRPr lang="en-US" dirty="0"/>
          </a:p>
          <a:p>
            <a:endParaRPr lang="en-US" dirty="0"/>
          </a:p>
        </p:txBody>
      </p:sp>
    </p:spTree>
    <p:extLst>
      <p:ext uri="{BB962C8B-B14F-4D97-AF65-F5344CB8AC3E}">
        <p14:creationId xmlns:p14="http://schemas.microsoft.com/office/powerpoint/2010/main" val="404635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9377B-A906-45D4-A1DF-FD2C30ECF6A0}"/>
              </a:ext>
            </a:extLst>
          </p:cNvPr>
          <p:cNvSpPr>
            <a:spLocks noGrp="1"/>
          </p:cNvSpPr>
          <p:nvPr>
            <p:ph type="title"/>
          </p:nvPr>
        </p:nvSpPr>
        <p:spPr/>
        <p:txBody>
          <a:bodyPr/>
          <a:lstStyle/>
          <a:p>
            <a:r>
              <a:rPr lang="en-US" dirty="0"/>
              <a:t>What is your Ecological Footprint? </a:t>
            </a:r>
          </a:p>
        </p:txBody>
      </p:sp>
      <p:sp>
        <p:nvSpPr>
          <p:cNvPr id="3" name="Content Placeholder 2">
            <a:extLst>
              <a:ext uri="{FF2B5EF4-FFF2-40B4-BE49-F238E27FC236}">
                <a16:creationId xmlns:a16="http://schemas.microsoft.com/office/drawing/2014/main" id="{30851DA0-A775-4BDB-B1FA-6F69385852B3}"/>
              </a:ext>
            </a:extLst>
          </p:cNvPr>
          <p:cNvSpPr>
            <a:spLocks noGrp="1"/>
          </p:cNvSpPr>
          <p:nvPr>
            <p:ph idx="1"/>
          </p:nvPr>
        </p:nvSpPr>
        <p:spPr/>
        <p:txBody>
          <a:bodyPr/>
          <a:lstStyle/>
          <a:p>
            <a:r>
              <a:rPr lang="en-US" dirty="0">
                <a:hlinkClick r:id="rId2"/>
              </a:rPr>
              <a:t>Measure your ecological footprint</a:t>
            </a:r>
            <a:endParaRPr lang="en-US" dirty="0"/>
          </a:p>
          <a:p>
            <a:r>
              <a:rPr lang="en-US" dirty="0"/>
              <a:t>How often do you eat meat? </a:t>
            </a:r>
          </a:p>
          <a:p>
            <a:r>
              <a:rPr lang="en-US" dirty="0"/>
              <a:t>What is your main source of transportation (public transit, car, etc.)? </a:t>
            </a:r>
          </a:p>
          <a:p>
            <a:r>
              <a:rPr lang="en-US" dirty="0"/>
              <a:t>Do you prioritize local production? </a:t>
            </a:r>
          </a:p>
          <a:p>
            <a:r>
              <a:rPr lang="en-US" dirty="0"/>
              <a:t>Do you live in an energy efficient house or apartment? </a:t>
            </a:r>
          </a:p>
          <a:p>
            <a:r>
              <a:rPr lang="en-US" dirty="0"/>
              <a:t>Do you travel by plane frequently? </a:t>
            </a:r>
          </a:p>
          <a:p>
            <a:r>
              <a:rPr lang="en-US" dirty="0"/>
              <a:t>Do you produce a lot of garbage? </a:t>
            </a:r>
          </a:p>
          <a:p>
            <a:r>
              <a:rPr lang="en-US" dirty="0"/>
              <a:t>Do you strive for a zero waste lifestyle? </a:t>
            </a:r>
          </a:p>
        </p:txBody>
      </p:sp>
    </p:spTree>
    <p:extLst>
      <p:ext uri="{BB962C8B-B14F-4D97-AF65-F5344CB8AC3E}">
        <p14:creationId xmlns:p14="http://schemas.microsoft.com/office/powerpoint/2010/main" val="3761726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62E5-DF6A-43CD-84E8-B4D928ED63C9}"/>
              </a:ext>
            </a:extLst>
          </p:cNvPr>
          <p:cNvSpPr>
            <a:spLocks noGrp="1"/>
          </p:cNvSpPr>
          <p:nvPr>
            <p:ph type="title"/>
          </p:nvPr>
        </p:nvSpPr>
        <p:spPr/>
        <p:txBody>
          <a:bodyPr/>
          <a:lstStyle/>
          <a:p>
            <a:r>
              <a:rPr lang="en-US" dirty="0"/>
              <a:t>What is Your Relationship to Wealth</a:t>
            </a:r>
          </a:p>
        </p:txBody>
      </p:sp>
      <p:sp>
        <p:nvSpPr>
          <p:cNvPr id="3" name="Content Placeholder 2">
            <a:extLst>
              <a:ext uri="{FF2B5EF4-FFF2-40B4-BE49-F238E27FC236}">
                <a16:creationId xmlns:a16="http://schemas.microsoft.com/office/drawing/2014/main" id="{DBCD91D1-26B8-4A51-832D-D89DD4297256}"/>
              </a:ext>
            </a:extLst>
          </p:cNvPr>
          <p:cNvSpPr>
            <a:spLocks noGrp="1"/>
          </p:cNvSpPr>
          <p:nvPr>
            <p:ph idx="1"/>
          </p:nvPr>
        </p:nvSpPr>
        <p:spPr/>
        <p:txBody>
          <a:bodyPr/>
          <a:lstStyle/>
          <a:p>
            <a:r>
              <a:rPr lang="en-US" dirty="0"/>
              <a:t>Are you a business owner? </a:t>
            </a:r>
          </a:p>
          <a:p>
            <a:r>
              <a:rPr lang="en-US" dirty="0"/>
              <a:t>Do you hold stocks or investments? </a:t>
            </a:r>
          </a:p>
          <a:p>
            <a:pPr lvl="1"/>
            <a:r>
              <a:rPr lang="en-US" dirty="0"/>
              <a:t>RRSP? Pension Plan? Trust Fund? </a:t>
            </a:r>
          </a:p>
          <a:p>
            <a:r>
              <a:rPr lang="en-US" dirty="0"/>
              <a:t>Do you own your house/apartment? </a:t>
            </a:r>
          </a:p>
          <a:p>
            <a:r>
              <a:rPr lang="en-US" dirty="0"/>
              <a:t>Do you own equity of any sort? </a:t>
            </a:r>
          </a:p>
          <a:p>
            <a:pPr lvl="1"/>
            <a:endParaRPr lang="en-US" dirty="0"/>
          </a:p>
        </p:txBody>
      </p:sp>
    </p:spTree>
    <p:extLst>
      <p:ext uri="{BB962C8B-B14F-4D97-AF65-F5344CB8AC3E}">
        <p14:creationId xmlns:p14="http://schemas.microsoft.com/office/powerpoint/2010/main" val="375131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br>
              <a:rPr lang="en-US" dirty="0"/>
            </a:b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1631</TotalTime>
  <Words>1127</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Calibri Light</vt:lpstr>
      <vt:lpstr>Retrospect</vt:lpstr>
      <vt:lpstr>The Political Economy of Inequality</vt:lpstr>
      <vt:lpstr>REVIEW – What Are your Beliefs about Equality/Equity? </vt:lpstr>
      <vt:lpstr>Discussion</vt:lpstr>
      <vt:lpstr>Discussion Questions</vt:lpstr>
      <vt:lpstr>Labour</vt:lpstr>
      <vt:lpstr>Discussion – What kind of a consumer are you? How do you acquire that you want and need? </vt:lpstr>
      <vt:lpstr>What is your Ecological Footprint? </vt:lpstr>
      <vt:lpstr>What is Your Relationship to Wealth</vt:lpstr>
      <vt:lpstr>Karl Polanyi Polanyi, K. (2001) The Great Transformation; The Political and Economic Origins of Our Time, Beacon Press</vt:lpstr>
      <vt:lpstr>Ecological Systems Theory of Development</vt:lpstr>
      <vt:lpstr>RECAP – Aristotle  Aristotle. Aristotle in 23 Volumes, Vol. 21, translated by H. Rackham. Cambridge, MA, Harvard University Press; London, William Heinemann Ltd. 1944. </vt:lpstr>
      <vt:lpstr>RECAP – Karl Marx Marx, K. Capital Volume 1, Penguin Classics. </vt:lpstr>
      <vt:lpstr>RECAP – Take back the Economy  Gibson Graham  Gibson-Graham, J.K., Cameron, J., Healy, S. (2013) Take Back the Economy: An Ethical Guide for Transforming Communities, University of Minnesota Press </vt:lpstr>
      <vt:lpstr>RECAP – Take back the Economy  Gibson Graham  Gibson-Graham, J.K., Cameron, J., Healy, S. (2013) Take Back the Economy: An Ethical Guide for Transforming Communities, University of Minnesota Press </vt:lpstr>
      <vt:lpstr>Envisioning Real Utopias Erik Olin Wright Olin Wright, E. (2010) Envisioning Real Utopias, Verso</vt:lpstr>
      <vt:lpstr>An Economic Politics for Our Times</vt:lpstr>
      <vt:lpstr>RECAP – Three Systems of an Economy – John Pierce  Pearce, J. (2009) Social Economy: Engaging as a Third System, In Amin, A. The Social Economy; International Perspectives on Economic Solidarity, p. 26. </vt:lpstr>
      <vt:lpstr>Importance of Action Based Research </vt:lpstr>
      <vt:lpstr>Reading Discussion</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114</cp:revision>
  <dcterms:created xsi:type="dcterms:W3CDTF">2016-08-29T02:04:56Z</dcterms:created>
  <dcterms:modified xsi:type="dcterms:W3CDTF">2019-05-16T16:09:22Z</dcterms:modified>
</cp:coreProperties>
</file>