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8" r:id="rId3"/>
    <p:sldId id="314" r:id="rId4"/>
    <p:sldId id="31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2019-05-28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2019-05-28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2019-05-28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2019-05-28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2019-05-28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2019-05-28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2019-05-28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2019-05-28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a:t>The Political </a:t>
            </a:r>
            <a:r>
              <a:rPr lang="en-CA" dirty="0"/>
              <a:t>Economy of Inequality</a:t>
            </a:r>
          </a:p>
        </p:txBody>
      </p:sp>
      <p:sp>
        <p:nvSpPr>
          <p:cNvPr id="3" name="Subtitle 2"/>
          <p:cNvSpPr>
            <a:spLocks noGrp="1"/>
          </p:cNvSpPr>
          <p:nvPr>
            <p:ph type="subTitle" idx="1"/>
          </p:nvPr>
        </p:nvSpPr>
        <p:spPr/>
        <p:txBody>
          <a:bodyPr>
            <a:normAutofit/>
          </a:bodyPr>
          <a:lstStyle/>
          <a:p>
            <a:r>
              <a:rPr lang="en-CA" dirty="0"/>
              <a:t>Student-Led Seminar</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F737-3A34-4417-9CAE-100ADE221039}"/>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FC03AE80-FFD4-42C1-831C-52EB1FCCC9C6}"/>
              </a:ext>
            </a:extLst>
          </p:cNvPr>
          <p:cNvSpPr>
            <a:spLocks noGrp="1"/>
          </p:cNvSpPr>
          <p:nvPr>
            <p:ph idx="1"/>
          </p:nvPr>
        </p:nvSpPr>
        <p:spPr/>
        <p:txBody>
          <a:bodyPr>
            <a:normAutofit/>
          </a:bodyPr>
          <a:lstStyle/>
          <a:p>
            <a:r>
              <a:rPr lang="en-CA" dirty="0"/>
              <a:t>Beginning on May 30th students will lead a seminar in groups of two. Students will be evaluated on their ability to identify the central claim or thesis of the text and articulate it in our own words, synthesize the readings in a clear, informative manner, lead a discussion about the chapter and provide examples and/or case studies that support or contradict the arguments put forth in the chapter they are presenting. Students should also relate the material to the required and/or recommended readings. </a:t>
            </a:r>
          </a:p>
          <a:p>
            <a:r>
              <a:rPr lang="en-CA" dirty="0"/>
              <a:t>Students will choose a chapter from ‘Boushey, H., Delong J. B., &amp; </a:t>
            </a:r>
            <a:r>
              <a:rPr lang="en-CA" dirty="0" err="1"/>
              <a:t>Steinbaum</a:t>
            </a:r>
            <a:r>
              <a:rPr lang="en-CA" dirty="0"/>
              <a:t> M. (2017). After Piketty: The Agenda for Economics and Inequality, Harvard University Press’. Students may also choose from a list of books and articles that will be provided in class. </a:t>
            </a:r>
            <a:endParaRPr lang="en-US" dirty="0"/>
          </a:p>
        </p:txBody>
      </p:sp>
    </p:spTree>
    <p:extLst>
      <p:ext uri="{BB962C8B-B14F-4D97-AF65-F5344CB8AC3E}">
        <p14:creationId xmlns:p14="http://schemas.microsoft.com/office/powerpoint/2010/main" val="51586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083261700"/>
              </p:ext>
            </p:extLst>
          </p:nvPr>
        </p:nvGraphicFramePr>
        <p:xfrm>
          <a:off x="0" y="-1"/>
          <a:ext cx="12192000" cy="60317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Identification of Central Claim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not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Central claim is only discussed in the author’s words.</a:t>
                      </a:r>
                    </a:p>
                  </a:txBody>
                  <a:tcPr marL="38680" marR="38680" marT="0" marB="0"/>
                </a:tc>
                <a:tc>
                  <a:txBody>
                    <a:bodyPr/>
                    <a:lstStyle/>
                    <a:p>
                      <a:pPr marL="0" marR="0">
                        <a:spcBef>
                          <a:spcPts val="0"/>
                        </a:spcBef>
                        <a:spcAft>
                          <a:spcPts val="0"/>
                        </a:spcAft>
                      </a:pPr>
                      <a:r>
                        <a:rPr lang="en-US" sz="1500" dirty="0">
                          <a:effectLst/>
                        </a:rPr>
                        <a:t>Central Claim is superficially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author’s words and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extremely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clearly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Clarity of Report</a:t>
                      </a:r>
                    </a:p>
                  </a:txBody>
                  <a:tcPr marL="38680" marR="38680" marT="0" marB="0"/>
                </a:tc>
                <a:tc>
                  <a:txBody>
                    <a:bodyPr/>
                    <a:lstStyle/>
                    <a:p>
                      <a:pPr marL="0" marR="0">
                        <a:spcBef>
                          <a:spcPts val="0"/>
                        </a:spcBef>
                        <a:spcAft>
                          <a:spcPts val="0"/>
                        </a:spcAft>
                      </a:pPr>
                      <a:r>
                        <a:rPr lang="en-US" sz="1500" dirty="0">
                          <a:effectLst/>
                        </a:rPr>
                        <a:t>Presentation is awkward and hard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not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not clear and not supported.  </a:t>
                      </a:r>
                    </a:p>
                  </a:txBody>
                  <a:tcPr marL="38680" marR="38680" marT="0" marB="0"/>
                </a:tc>
                <a:tc>
                  <a:txBody>
                    <a:bodyPr/>
                    <a:lstStyle/>
                    <a:p>
                      <a:pPr marL="0" marR="0">
                        <a:spcBef>
                          <a:spcPts val="0"/>
                        </a:spcBef>
                        <a:spcAft>
                          <a:spcPts val="0"/>
                        </a:spcAft>
                      </a:pPr>
                      <a:r>
                        <a:rPr lang="en-US" sz="1500" dirty="0">
                          <a:effectLst/>
                        </a:rPr>
                        <a:t>Presentation is awkward but easier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slightly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slightly clear and slightly supported. </a:t>
                      </a:r>
                    </a:p>
                  </a:txBody>
                  <a:tcPr marL="38680" marR="38680" marT="0" marB="0"/>
                </a:tc>
                <a:tc>
                  <a:txBody>
                    <a:bodyPr/>
                    <a:lstStyle/>
                    <a:p>
                      <a:pPr marL="0" marR="0">
                        <a:spcBef>
                          <a:spcPts val="0"/>
                        </a:spcBef>
                        <a:spcAft>
                          <a:spcPts val="0"/>
                        </a:spcAft>
                      </a:pPr>
                      <a:r>
                        <a:rPr lang="en-US" sz="1500" dirty="0">
                          <a:effectLst/>
                        </a:rPr>
                        <a:t>Presentation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clear and well supported. </a:t>
                      </a:r>
                    </a:p>
                  </a:txBody>
                  <a:tcPr marL="38680" marR="38680" marT="0" marB="0"/>
                </a:tc>
                <a:tc>
                  <a:txBody>
                    <a:bodyPr/>
                    <a:lstStyle/>
                    <a:p>
                      <a:pPr marL="0" marR="0">
                        <a:spcBef>
                          <a:spcPts val="0"/>
                        </a:spcBef>
                        <a:spcAft>
                          <a:spcPts val="0"/>
                        </a:spcAft>
                      </a:pPr>
                      <a:r>
                        <a:rPr lang="en-US" sz="1500" dirty="0">
                          <a:effectLst/>
                        </a:rPr>
                        <a:t>Presentation is easy to follow and interesting to read.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extremely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very clear and very well supported. </a:t>
                      </a:r>
                    </a:p>
                  </a:txBody>
                  <a:tcPr marL="38680" marR="38680" marT="0" marB="0"/>
                </a:tc>
                <a:extLst>
                  <a:ext uri="{0D108BD9-81ED-4DB2-BD59-A6C34878D82A}">
                    <a16:rowId xmlns:a16="http://schemas.microsoft.com/office/drawing/2014/main" val="4029566469"/>
                  </a:ext>
                </a:extLst>
              </a:tr>
              <a:tr h="1101090">
                <a:tc>
                  <a:txBody>
                    <a:bodyPr/>
                    <a:lstStyle/>
                    <a:p>
                      <a:pPr marL="0" marR="0">
                        <a:spcBef>
                          <a:spcPts val="0"/>
                        </a:spcBef>
                        <a:spcAft>
                          <a:spcPts val="0"/>
                        </a:spcAft>
                      </a:pPr>
                      <a:r>
                        <a:rPr lang="en-US" sz="1500" dirty="0">
                          <a:effectLst/>
                        </a:rPr>
                        <a:t>Information and Relevance</a:t>
                      </a:r>
                    </a:p>
                  </a:txBody>
                  <a:tcPr marL="38680" marR="38680" marT="0" marB="0"/>
                </a:tc>
                <a:tc>
                  <a:txBody>
                    <a:bodyPr/>
                    <a:lstStyle/>
                    <a:p>
                      <a:pPr marL="0" marR="0">
                        <a:spcBef>
                          <a:spcPts val="0"/>
                        </a:spcBef>
                        <a:spcAft>
                          <a:spcPts val="0"/>
                        </a:spcAft>
                      </a:pPr>
                      <a:r>
                        <a:rPr lang="en-US" sz="1500" dirty="0">
                          <a:effectLst/>
                        </a:rPr>
                        <a:t>Additional information and case studies are not provided and/or are not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only superficially provided and/or are not very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very useful and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Link Discussion to Required Readings </a:t>
                      </a:r>
                    </a:p>
                  </a:txBody>
                  <a:tcPr marL="38680" marR="38680" marT="0" marB="0"/>
                </a:tc>
                <a:tc>
                  <a:txBody>
                    <a:bodyPr/>
                    <a:lstStyle/>
                    <a:p>
                      <a:pPr marL="0" marR="0">
                        <a:spcBef>
                          <a:spcPts val="0"/>
                        </a:spcBef>
                        <a:spcAft>
                          <a:spcPts val="0"/>
                        </a:spcAft>
                      </a:pPr>
                      <a:r>
                        <a:rPr lang="en-US" sz="1500" dirty="0">
                          <a:effectLst/>
                        </a:rPr>
                        <a:t>Presenters do not link the article to the required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Presenters superficially link the article to the required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Presenters adequately link the article to the required readings. </a:t>
                      </a:r>
                    </a:p>
                  </a:txBody>
                  <a:tcPr marL="38680" marR="38680" marT="0" marB="0"/>
                </a:tc>
                <a:tc>
                  <a:txBody>
                    <a:bodyPr/>
                    <a:lstStyle/>
                    <a:p>
                      <a:pPr marL="0" marR="0">
                        <a:spcBef>
                          <a:spcPts val="0"/>
                        </a:spcBef>
                        <a:spcAft>
                          <a:spcPts val="0"/>
                        </a:spcAft>
                      </a:pPr>
                      <a:r>
                        <a:rPr lang="en-US" sz="1500" dirty="0">
                          <a:effectLst/>
                        </a:rPr>
                        <a:t>Presenters link the article to the required readings extremely well.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BA7C-7DE1-4146-ABC7-BFE0FB7A80BC}"/>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10160EA0-D0AD-463D-A1FB-688E933C254E}"/>
              </a:ext>
            </a:extLst>
          </p:cNvPr>
          <p:cNvSpPr>
            <a:spLocks noGrp="1"/>
          </p:cNvSpPr>
          <p:nvPr>
            <p:ph idx="1"/>
          </p:nvPr>
        </p:nvSpPr>
        <p:spPr/>
        <p:txBody>
          <a:bodyPr>
            <a:normAutofit fontScale="55000" lnSpcReduction="20000"/>
          </a:bodyPr>
          <a:lstStyle/>
          <a:p>
            <a:r>
              <a:rPr lang="en-US" sz="2400" b="1" dirty="0"/>
              <a:t>May 30:</a:t>
            </a:r>
            <a:br>
              <a:rPr lang="en-US" b="1" dirty="0"/>
            </a:br>
            <a:r>
              <a:rPr lang="en-US" b="1" dirty="0"/>
              <a:t>Bushra Ahmad &amp; Ayesha </a:t>
            </a:r>
            <a:r>
              <a:rPr lang="en-US" b="1" dirty="0" err="1"/>
              <a:t>Roopnah</a:t>
            </a:r>
            <a:r>
              <a:rPr lang="en-US" b="1" dirty="0"/>
              <a:t> </a:t>
            </a:r>
            <a:br>
              <a:rPr lang="en-US" b="1" dirty="0"/>
            </a:br>
            <a:br>
              <a:rPr lang="en-US" b="1" dirty="0"/>
            </a:br>
            <a:r>
              <a:rPr lang="en-US" sz="2400" b="1" dirty="0"/>
              <a:t>June 4: </a:t>
            </a:r>
            <a:br>
              <a:rPr lang="en-US" b="1" dirty="0"/>
            </a:br>
            <a:r>
              <a:rPr lang="en-US" b="1" dirty="0"/>
              <a:t>Pietro Rizzo &amp; Wesley Dionne</a:t>
            </a:r>
            <a:br>
              <a:rPr lang="en-US" b="1" dirty="0"/>
            </a:br>
            <a:r>
              <a:rPr lang="en-US" i="1" dirty="0"/>
              <a:t>Chapter 17 – Rising Inequality and Income Stability</a:t>
            </a:r>
          </a:p>
          <a:p>
            <a:r>
              <a:rPr lang="en-US" sz="2400" b="1" dirty="0"/>
              <a:t>June 6: </a:t>
            </a:r>
            <a:br>
              <a:rPr lang="en-US" b="1" dirty="0"/>
            </a:br>
            <a:r>
              <a:rPr lang="en-US" b="1" dirty="0"/>
              <a:t>Vera </a:t>
            </a:r>
            <a:r>
              <a:rPr lang="en-US" b="1" dirty="0" err="1"/>
              <a:t>Kazarian</a:t>
            </a:r>
            <a:r>
              <a:rPr lang="en-US" b="1" dirty="0"/>
              <a:t> &amp; Jaye-Kylie </a:t>
            </a:r>
            <a:r>
              <a:rPr lang="en-US" b="1" dirty="0" err="1"/>
              <a:t>Karmaker</a:t>
            </a:r>
            <a:r>
              <a:rPr lang="en-US" b="1" dirty="0"/>
              <a:t> &amp; Mark Karam </a:t>
            </a:r>
            <a:br>
              <a:rPr lang="en-US" b="1" dirty="0"/>
            </a:br>
            <a:r>
              <a:rPr lang="en-US" i="1" u="sng" dirty="0">
                <a:solidFill>
                  <a:schemeClr val="tx1"/>
                </a:solidFill>
              </a:rPr>
              <a:t>Aboriginal Inequalities and Resurgent Approaches Relating to the Economy</a:t>
            </a:r>
            <a:br>
              <a:rPr lang="en-US" b="1" dirty="0"/>
            </a:br>
            <a:endParaRPr lang="en-US" b="1" dirty="0"/>
          </a:p>
          <a:p>
            <a:r>
              <a:rPr lang="en-US" sz="2400" b="1" dirty="0"/>
              <a:t>June 11:</a:t>
            </a:r>
            <a:br>
              <a:rPr lang="en-US" b="1" dirty="0"/>
            </a:br>
            <a:r>
              <a:rPr lang="en-US" b="1" dirty="0"/>
              <a:t>Reine </a:t>
            </a:r>
            <a:r>
              <a:rPr lang="en-US" b="1" dirty="0" err="1"/>
              <a:t>Alroumhin</a:t>
            </a:r>
            <a:r>
              <a:rPr lang="en-US" b="1" dirty="0"/>
              <a:t> &amp; Nancy Ibrahim &amp; Reem </a:t>
            </a:r>
            <a:r>
              <a:rPr lang="en-US" b="1" dirty="0" err="1"/>
              <a:t>Helles</a:t>
            </a:r>
            <a:r>
              <a:rPr lang="en-US" b="1" dirty="0"/>
              <a:t> </a:t>
            </a:r>
            <a:br>
              <a:rPr lang="en-US" b="1" dirty="0"/>
            </a:br>
            <a:endParaRPr lang="en-US" b="1" dirty="0"/>
          </a:p>
          <a:p>
            <a:r>
              <a:rPr lang="en-US" sz="2400" b="1" dirty="0"/>
              <a:t>June 13: </a:t>
            </a:r>
            <a:br>
              <a:rPr lang="en-US" b="1" dirty="0"/>
            </a:br>
            <a:r>
              <a:rPr lang="en-US" b="1" dirty="0" err="1"/>
              <a:t>Alessya</a:t>
            </a:r>
            <a:r>
              <a:rPr lang="en-US" b="1" dirty="0"/>
              <a:t> </a:t>
            </a:r>
            <a:r>
              <a:rPr lang="en-US" b="1" dirty="0" err="1"/>
              <a:t>Pampena</a:t>
            </a:r>
            <a:r>
              <a:rPr lang="en-US" b="1" dirty="0"/>
              <a:t> &amp; Alessandra </a:t>
            </a:r>
            <a:r>
              <a:rPr lang="en-US" b="1" dirty="0" err="1"/>
              <a:t>Pettinicchio</a:t>
            </a:r>
            <a:endParaRPr lang="en-US" b="1" dirty="0"/>
          </a:p>
          <a:p>
            <a:r>
              <a:rPr lang="en-US" b="1" dirty="0" err="1"/>
              <a:t>Rowaida</a:t>
            </a:r>
            <a:r>
              <a:rPr lang="en-US" b="1" dirty="0"/>
              <a:t> Al-Hawash &amp; Sarah Conley</a:t>
            </a:r>
            <a:br>
              <a:rPr lang="en-US" b="1" dirty="0"/>
            </a:br>
            <a:r>
              <a:rPr lang="en-US" i="1" dirty="0"/>
              <a:t>Chapter 7 – Human Capital and Wealth Before And After Capital in the Twenty-First Century</a:t>
            </a:r>
          </a:p>
          <a:p>
            <a:r>
              <a:rPr lang="en-US" sz="2400" b="1" dirty="0"/>
              <a:t>June 18:</a:t>
            </a:r>
            <a:br>
              <a:rPr lang="en-US" b="1" dirty="0"/>
            </a:br>
            <a:r>
              <a:rPr lang="en-US" b="1" dirty="0"/>
              <a:t>Jeremy </a:t>
            </a:r>
            <a:r>
              <a:rPr lang="en-US" b="1" dirty="0" err="1"/>
              <a:t>Lavallée</a:t>
            </a:r>
            <a:r>
              <a:rPr lang="en-US" b="1" dirty="0"/>
              <a:t> &amp; Veronique Parent &amp; </a:t>
            </a:r>
            <a:r>
              <a:rPr lang="en-US" b="1" dirty="0" err="1"/>
              <a:t>Sarhad</a:t>
            </a:r>
            <a:r>
              <a:rPr lang="en-US" b="1" dirty="0"/>
              <a:t> Berberian</a:t>
            </a:r>
            <a:br>
              <a:rPr lang="en-US" b="1" dirty="0"/>
            </a:br>
            <a:r>
              <a:rPr lang="en-US" i="1" dirty="0"/>
              <a:t>Chapter 19 – The Legal Constitution of Capitalism</a:t>
            </a:r>
          </a:p>
          <a:p>
            <a:r>
              <a:rPr lang="en-US" b="1" dirty="0" err="1"/>
              <a:t>Rithika</a:t>
            </a:r>
            <a:r>
              <a:rPr lang="en-US" b="1" dirty="0"/>
              <a:t> </a:t>
            </a:r>
            <a:r>
              <a:rPr lang="en-US" b="1" dirty="0" err="1"/>
              <a:t>Ravikanth</a:t>
            </a:r>
            <a:r>
              <a:rPr lang="en-US" b="1" dirty="0"/>
              <a:t> &amp; Rahaf </a:t>
            </a:r>
            <a:r>
              <a:rPr lang="en-US" b="1" dirty="0" err="1"/>
              <a:t>Badran</a:t>
            </a:r>
            <a:br>
              <a:rPr lang="en-US" b="1" dirty="0"/>
            </a:br>
            <a:r>
              <a:rPr lang="en-US" i="1" dirty="0"/>
              <a:t>Chapter 15 – A Feminist Interpretation of Patrimonial Capitalism</a:t>
            </a:r>
            <a:br>
              <a:rPr lang="en-US" b="1" dirty="0"/>
            </a:br>
            <a:endParaRPr lang="en-US" dirty="0"/>
          </a:p>
        </p:txBody>
      </p:sp>
    </p:spTree>
    <p:extLst>
      <p:ext uri="{BB962C8B-B14F-4D97-AF65-F5344CB8AC3E}">
        <p14:creationId xmlns:p14="http://schemas.microsoft.com/office/powerpoint/2010/main" val="89155261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2336</TotalTime>
  <Words>471</Words>
  <Application>Microsoft Office PowerPoint</Application>
  <PresentationFormat>Widescreen</PresentationFormat>
  <Paragraphs>63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Times New Roman</vt:lpstr>
      <vt:lpstr>Retrospect</vt:lpstr>
      <vt:lpstr>The Political Economy of Inequality</vt:lpstr>
      <vt:lpstr>Instructions</vt:lpstr>
      <vt:lpstr>PowerPoint Presentation</vt:lpstr>
      <vt:lpstr>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236</cp:revision>
  <dcterms:created xsi:type="dcterms:W3CDTF">2016-08-29T02:04:56Z</dcterms:created>
  <dcterms:modified xsi:type="dcterms:W3CDTF">2019-05-28T05:56:54Z</dcterms:modified>
</cp:coreProperties>
</file>