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269" r:id="rId3"/>
    <p:sldId id="270" r:id="rId4"/>
    <p:sldId id="271" r:id="rId5"/>
    <p:sldId id="300" r:id="rId6"/>
    <p:sldId id="272" r:id="rId7"/>
    <p:sldId id="273" r:id="rId8"/>
    <p:sldId id="301" r:id="rId9"/>
    <p:sldId id="274" r:id="rId10"/>
    <p:sldId id="277" r:id="rId11"/>
    <p:sldId id="275" r:id="rId12"/>
    <p:sldId id="257" r:id="rId13"/>
    <p:sldId id="279" r:id="rId14"/>
    <p:sldId id="290" r:id="rId15"/>
    <p:sldId id="291" r:id="rId16"/>
    <p:sldId id="292" r:id="rId17"/>
    <p:sldId id="293" r:id="rId18"/>
    <p:sldId id="294" r:id="rId19"/>
    <p:sldId id="295" r:id="rId20"/>
    <p:sldId id="296" r:id="rId21"/>
    <p:sldId id="297" r:id="rId22"/>
    <p:sldId id="298" r:id="rId23"/>
    <p:sldId id="302" r:id="rId24"/>
    <p:sldId id="282" r:id="rId25"/>
    <p:sldId id="267" r:id="rId26"/>
    <p:sldId id="28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88" autoAdjust="0"/>
    <p:restoredTop sz="94660"/>
  </p:normalViewPr>
  <p:slideViewPr>
    <p:cSldViewPr snapToGrid="0">
      <p:cViewPr>
        <p:scale>
          <a:sx n="78" d="100"/>
          <a:sy n="78" d="100"/>
        </p:scale>
        <p:origin x="452" y="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2019-06-26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2019-06-26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2019-06-26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2019-06-26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2019-06-26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2019-06-26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2019-06-26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2019-06-26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2019-06-26</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2019-06-26</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2019-06-26</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2019-06-26</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collectivevision.ca/" TargetMode="External"/><Relationship Id="rId3" Type="http://schemas.openxmlformats.org/officeDocument/2006/relationships/hyperlink" Target="http://www.erikchevrier.ca/" TargetMode="External"/><Relationship Id="rId7" Type="http://schemas.openxmlformats.org/officeDocument/2006/relationships/hyperlink" Target="https://www.facebook.com/groups/foodandsustainability/" TargetMode="External"/><Relationship Id="rId2" Type="http://schemas.openxmlformats.org/officeDocument/2006/relationships/hyperlink" Target="http://erikchevrier.ca/" TargetMode="External"/><Relationship Id="rId1" Type="http://schemas.openxmlformats.org/officeDocument/2006/relationships/slideLayout" Target="../slideLayouts/slideLayout2.xml"/><Relationship Id="rId6" Type="http://schemas.openxmlformats.org/officeDocument/2006/relationships/hyperlink" Target="https://www.facebook.com/concordiafoodgroups/" TargetMode="External"/><Relationship Id="rId5" Type="http://schemas.openxmlformats.org/officeDocument/2006/relationships/hyperlink" Target="http://concordiafoodgroups.ca/" TargetMode="External"/><Relationship Id="rId4" Type="http://schemas.openxmlformats.org/officeDocument/2006/relationships/hyperlink" Target="mailto:professor@erikchevrier.ca" TargetMode="External"/><Relationship Id="rId9" Type="http://schemas.openxmlformats.org/officeDocument/2006/relationships/hyperlink" Target="http://postcapitalistpossibilities.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onsanto.com/company/media/statements/agent-orange-background/" TargetMode="External"/><Relationship Id="rId7" Type="http://schemas.openxmlformats.org/officeDocument/2006/relationships/hyperlink" Target="https://www.loc.gov/rr/frd/Military_Law/pdf/Law-Reports_Vol-10.pdf" TargetMode="External"/><Relationship Id="rId2" Type="http://schemas.openxmlformats.org/officeDocument/2006/relationships/hyperlink" Target="https://monsanto.com/company/articles/corporate-responsibility-magazine-names-monsanto-one-100-best-corporate-citizens-2018/" TargetMode="External"/><Relationship Id="rId1" Type="http://schemas.openxmlformats.org/officeDocument/2006/relationships/slideLayout" Target="../slideLayouts/slideLayout2.xml"/><Relationship Id="rId6" Type="http://schemas.openxmlformats.org/officeDocument/2006/relationships/hyperlink" Target="https://www.youtube.com/watch?v=6nNFmzAOtJI" TargetMode="External"/><Relationship Id="rId5" Type="http://schemas.openxmlformats.org/officeDocument/2006/relationships/hyperlink" Target="https://www.usatoday.com/story/news/2018/08/10/jury-orders-monsanto-pay-289-million-cancer-patient-roundup-lawsuit/962297002/" TargetMode="External"/><Relationship Id="rId4" Type="http://schemas.openxmlformats.org/officeDocument/2006/relationships/hyperlink" Target="https://www.youtube.com/watch?v=ovKw6YjqSf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ovKw6YjqSfM" TargetMode="External"/><Relationship Id="rId2" Type="http://schemas.openxmlformats.org/officeDocument/2006/relationships/hyperlink" Target="http://realfoodfilms.org/video/heros-sanctuary/" TargetMode="External"/><Relationship Id="rId1" Type="http://schemas.openxmlformats.org/officeDocument/2006/relationships/slideLayout" Target="../slideLayouts/slideLayout2.xml"/><Relationship Id="rId4" Type="http://schemas.openxmlformats.org/officeDocument/2006/relationships/hyperlink" Target="https://www.youtube.com/watch?v=zfOSFaaLx_o"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a:bodyPr>
          <a:lstStyle/>
          <a:p>
            <a:r>
              <a:rPr lang="en-CA" dirty="0"/>
              <a:t>Erik Chevrier</a:t>
            </a:r>
          </a:p>
          <a:p>
            <a:r>
              <a:rPr lang="en-CA" dirty="0"/>
              <a:t>June 26</a:t>
            </a:r>
            <a:r>
              <a:rPr lang="en-CA" baseline="30000" dirty="0"/>
              <a:t>th</a:t>
            </a:r>
            <a:r>
              <a:rPr lang="en-CA" dirty="0"/>
              <a:t>, 2019</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and Readings</a:t>
            </a:r>
          </a:p>
        </p:txBody>
      </p:sp>
      <p:sp>
        <p:nvSpPr>
          <p:cNvPr id="3" name="Content Placeholder 2"/>
          <p:cNvSpPr>
            <a:spLocks noGrp="1"/>
          </p:cNvSpPr>
          <p:nvPr>
            <p:ph idx="1"/>
          </p:nvPr>
        </p:nvSpPr>
        <p:spPr/>
        <p:txBody>
          <a:bodyPr>
            <a:normAutofit fontScale="85000" lnSpcReduction="20000"/>
          </a:bodyPr>
          <a:lstStyle/>
          <a:p>
            <a:r>
              <a:rPr lang="en-CA" b="1" dirty="0"/>
              <a:t>July 15</a:t>
            </a:r>
            <a:r>
              <a:rPr lang="en-CA" b="1" baseline="30000" dirty="0"/>
              <a:t>th</a:t>
            </a:r>
            <a:r>
              <a:rPr lang="en-CA" b="1" dirty="0"/>
              <a:t> – Food, Sustainability and Culture</a:t>
            </a:r>
            <a:br>
              <a:rPr lang="en-US" b="1" dirty="0"/>
            </a:br>
            <a:r>
              <a:rPr lang="en-US" dirty="0"/>
              <a:t>Barilla Center for Food and Nutrition, &amp; Nierenberg, D., (2018) Nourished Planet: Sustainability in the Global Food System 3rd ed., Island Press.</a:t>
            </a:r>
            <a:br>
              <a:rPr lang="en-US" dirty="0"/>
            </a:br>
            <a:r>
              <a:rPr lang="en-US" dirty="0"/>
              <a:t>Chapter 4 – Food for Culture (pp. 159 – 189)</a:t>
            </a:r>
          </a:p>
          <a:p>
            <a:r>
              <a:rPr lang="en-CA" b="1" dirty="0"/>
              <a:t>July 17</a:t>
            </a:r>
            <a:r>
              <a:rPr lang="en-CA" b="1" baseline="30000" dirty="0"/>
              <a:t>th</a:t>
            </a:r>
            <a:r>
              <a:rPr lang="en-CA" b="1" dirty="0"/>
              <a:t> –Food, Sustainability and Capitalism</a:t>
            </a:r>
            <a:br>
              <a:rPr lang="en-CA" b="1" dirty="0"/>
            </a:br>
            <a:r>
              <a:rPr lang="en-US" dirty="0"/>
              <a:t>Holt-Gimenez, E. (2017) A Foodie’s Guide to Capitalism: Understanding the Political Economy of What We Eat, Monthly Review Press, New York. </a:t>
            </a:r>
            <a:br>
              <a:rPr lang="en-US" dirty="0"/>
            </a:br>
            <a:r>
              <a:rPr lang="en-US" dirty="0"/>
              <a:t>Introduction – Do Foodies Need to Understand Capitalism? (pp. 13 – 22)</a:t>
            </a:r>
          </a:p>
          <a:p>
            <a:r>
              <a:rPr lang="en-CA" b="1" dirty="0"/>
              <a:t>July 22</a:t>
            </a:r>
            <a:r>
              <a:rPr lang="en-CA" b="1" baseline="30000" dirty="0"/>
              <a:t>nd</a:t>
            </a:r>
            <a:r>
              <a:rPr lang="en-CA" b="1" dirty="0"/>
              <a:t> – History of Food and Sustainability</a:t>
            </a:r>
            <a:br>
              <a:rPr lang="en-CA" b="1" dirty="0"/>
            </a:br>
            <a:r>
              <a:rPr lang="en-US" dirty="0"/>
              <a:t>Holt-Gimenez, E. (2017) A Foodie’s Guide to Capitalism: Understanding the Political Economy of What We Eat, Monthly Review Press, New York. </a:t>
            </a:r>
            <a:br>
              <a:rPr lang="en-US" dirty="0"/>
            </a:br>
            <a:r>
              <a:rPr lang="en-US" dirty="0"/>
              <a:t>Chapter 1 – How our Capitalist Food System Came to Be (pp. 23 – 56) </a:t>
            </a:r>
          </a:p>
          <a:p>
            <a:r>
              <a:rPr lang="en-CA" b="1" dirty="0"/>
              <a:t>July 24</a:t>
            </a:r>
            <a:r>
              <a:rPr lang="en-CA" b="1" baseline="30000" dirty="0"/>
              <a:t>th</a:t>
            </a:r>
            <a:r>
              <a:rPr lang="en-CA" b="1" dirty="0"/>
              <a:t> – Food Commodities</a:t>
            </a:r>
            <a:br>
              <a:rPr lang="en-CA" b="1" dirty="0"/>
            </a:br>
            <a:r>
              <a:rPr lang="en-CA" b="1" i="1" dirty="0"/>
              <a:t>FOOD BLOG DUE</a:t>
            </a:r>
            <a:br>
              <a:rPr lang="en-CA" b="1" i="1" dirty="0"/>
            </a:br>
            <a:r>
              <a:rPr lang="en-US" dirty="0"/>
              <a:t>Holt-Gimenez, E. (2017) A Foodie’s Guide to Capitalism: Understanding the Political Economy of What We Eat, Monthly Review Press, New York. </a:t>
            </a:r>
            <a:br>
              <a:rPr lang="en-US" dirty="0"/>
            </a:br>
            <a:r>
              <a:rPr lang="en-US" dirty="0"/>
              <a:t>Chapter 2 – Food, A Special Commodity (pp. 57 – 82) </a:t>
            </a:r>
          </a:p>
          <a:p>
            <a:endParaRPr lang="en-US" dirty="0"/>
          </a:p>
        </p:txBody>
      </p:sp>
    </p:spTree>
    <p:extLst>
      <p:ext uri="{BB962C8B-B14F-4D97-AF65-F5344CB8AC3E}">
        <p14:creationId xmlns:p14="http://schemas.microsoft.com/office/powerpoint/2010/main" val="95636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and Readings</a:t>
            </a:r>
          </a:p>
        </p:txBody>
      </p:sp>
      <p:sp>
        <p:nvSpPr>
          <p:cNvPr id="3" name="Content Placeholder 2"/>
          <p:cNvSpPr>
            <a:spLocks noGrp="1"/>
          </p:cNvSpPr>
          <p:nvPr>
            <p:ph idx="1"/>
          </p:nvPr>
        </p:nvSpPr>
        <p:spPr/>
        <p:txBody>
          <a:bodyPr>
            <a:normAutofit fontScale="62500" lnSpcReduction="20000"/>
          </a:bodyPr>
          <a:lstStyle/>
          <a:p>
            <a:r>
              <a:rPr lang="en-CA" b="1" dirty="0"/>
              <a:t>July 29</a:t>
            </a:r>
            <a:r>
              <a:rPr lang="en-CA" b="1" baseline="30000" dirty="0"/>
              <a:t>th</a:t>
            </a:r>
            <a:r>
              <a:rPr lang="en-CA" b="1" dirty="0"/>
              <a:t> – Food, Land and Property</a:t>
            </a:r>
            <a:br>
              <a:rPr lang="en-US" b="1" dirty="0"/>
            </a:br>
            <a:r>
              <a:rPr lang="en-US" dirty="0"/>
              <a:t>Holt-Gimenez, E. (2017) A Foodie’s Guide to Capitalism: Understanding the Political Economy of What We Eat, Monthly Review Press, New York. </a:t>
            </a:r>
            <a:br>
              <a:rPr lang="en-US" dirty="0"/>
            </a:br>
            <a:r>
              <a:rPr lang="en-US" dirty="0"/>
              <a:t>Chapter 3 – Land and Property (pp. 83 – 114) </a:t>
            </a:r>
          </a:p>
          <a:p>
            <a:br>
              <a:rPr lang="en-CA" b="1" dirty="0"/>
            </a:br>
            <a:r>
              <a:rPr lang="en-CA" b="1" dirty="0"/>
              <a:t>July 31</a:t>
            </a:r>
            <a:r>
              <a:rPr lang="en-CA" b="1" baseline="30000" dirty="0"/>
              <a:t>st</a:t>
            </a:r>
            <a:r>
              <a:rPr lang="en-CA" b="1" dirty="0"/>
              <a:t> – Food and Agriculture </a:t>
            </a:r>
            <a:br>
              <a:rPr lang="en-US" b="1" dirty="0"/>
            </a:br>
            <a:r>
              <a:rPr lang="en-US" dirty="0"/>
              <a:t>Holt-Gimenez, E. (2017) A Foodie’s Guide to Capitalism: Understanding the Political Economy of What We Eat, Monthly Review Press, New York. </a:t>
            </a:r>
            <a:br>
              <a:rPr lang="en-US" dirty="0"/>
            </a:br>
            <a:r>
              <a:rPr lang="en-US" dirty="0"/>
              <a:t>Chapter 4 – Capitalism, Food and Agriculture (pp. 115 – 142)  </a:t>
            </a:r>
          </a:p>
          <a:p>
            <a:r>
              <a:rPr lang="en-CA" b="1" dirty="0"/>
              <a:t>August 5</a:t>
            </a:r>
            <a:r>
              <a:rPr lang="en-CA" b="1" baseline="30000" dirty="0"/>
              <a:t>th</a:t>
            </a:r>
            <a:r>
              <a:rPr lang="en-CA" b="1" dirty="0"/>
              <a:t> – Food, Race, Gender and Class</a:t>
            </a:r>
            <a:br>
              <a:rPr lang="en-CA" b="1" dirty="0"/>
            </a:br>
            <a:r>
              <a:rPr lang="en-US" dirty="0"/>
              <a:t>Holt-Gimenez, E. (2017) A Foodie’s Guide to Capitalism: Understanding the Political Economy of What We Eat, Monthly Review Press, New York. </a:t>
            </a:r>
            <a:br>
              <a:rPr lang="en-US" dirty="0"/>
            </a:br>
            <a:r>
              <a:rPr lang="en-US" dirty="0"/>
              <a:t>Chapter 5 – Power and Privilege in the Food System: Gender, Race, Class (pp. 143 – 174) </a:t>
            </a:r>
          </a:p>
          <a:p>
            <a:r>
              <a:rPr lang="en-US" b="1" dirty="0"/>
              <a:t> </a:t>
            </a:r>
            <a:r>
              <a:rPr lang="en-CA" b="1" dirty="0"/>
              <a:t>August 7</a:t>
            </a:r>
            <a:r>
              <a:rPr lang="en-CA" b="1" baseline="30000" dirty="0"/>
              <a:t>th</a:t>
            </a:r>
            <a:r>
              <a:rPr lang="en-CA" b="1" dirty="0"/>
              <a:t> – Alternative Food Networks</a:t>
            </a:r>
            <a:br>
              <a:rPr lang="en-CA" b="1" dirty="0"/>
            </a:br>
            <a:r>
              <a:rPr lang="en-US" dirty="0"/>
              <a:t>Holt-Gimenez, E. (2017) A Foodie’s Guide to Capitalism: Understanding the Political Economy of What We Eat, Monthly Review Press, New York. </a:t>
            </a:r>
            <a:br>
              <a:rPr lang="en-US" dirty="0"/>
            </a:br>
            <a:r>
              <a:rPr lang="en-US" dirty="0"/>
              <a:t>Chapter 6 – Food, Capitalism, Crises and Solutions (pp. 175 – 212) </a:t>
            </a:r>
          </a:p>
          <a:p>
            <a:r>
              <a:rPr lang="en-CA" b="1" dirty="0"/>
              <a:t>August 12</a:t>
            </a:r>
            <a:r>
              <a:rPr lang="en-CA" b="1" baseline="30000" dirty="0"/>
              <a:t>th</a:t>
            </a:r>
            <a:r>
              <a:rPr lang="en-CA" b="1" dirty="0"/>
              <a:t> – Transformative Food Systems</a:t>
            </a:r>
            <a:br>
              <a:rPr lang="en-CA" b="1" dirty="0"/>
            </a:br>
            <a:r>
              <a:rPr lang="en-CA" b="1" i="1" dirty="0"/>
              <a:t>COOKING REPORT DUE</a:t>
            </a:r>
            <a:br>
              <a:rPr lang="en-US" b="1" i="1" dirty="0"/>
            </a:br>
            <a:r>
              <a:rPr lang="en-US" dirty="0"/>
              <a:t>Holt-Gimenez, E. (2017) A Foodie’s Guide to Capitalism: Understanding the Political Economy of What We Eat, Monthly Review Press, New York. </a:t>
            </a:r>
            <a:br>
              <a:rPr lang="en-US" dirty="0"/>
            </a:br>
            <a:r>
              <a:rPr lang="en-US" dirty="0"/>
              <a:t>Conclusion – Changing Everything: Food, Capitalism, and the Challenges of Our Time (pp. 213 – 240) </a:t>
            </a:r>
          </a:p>
          <a:p>
            <a:r>
              <a:rPr lang="en-CA" b="1" dirty="0"/>
              <a:t>August 13</a:t>
            </a:r>
            <a:r>
              <a:rPr lang="en-CA" b="1" baseline="30000" dirty="0"/>
              <a:t>th</a:t>
            </a:r>
            <a:r>
              <a:rPr lang="en-CA" b="1" dirty="0"/>
              <a:t> –Conclusion and Potluck</a:t>
            </a:r>
            <a:br>
              <a:rPr lang="en-CA" b="1" dirty="0"/>
            </a:br>
            <a:r>
              <a:rPr lang="en-CA" b="1" i="1" dirty="0"/>
              <a:t>ACTION RESEARCH PROJECT DUE</a:t>
            </a:r>
            <a:endParaRPr lang="en-US" dirty="0"/>
          </a:p>
          <a:p>
            <a:pPr marL="0" marR="0">
              <a:spcBef>
                <a:spcPts val="0"/>
              </a:spcBef>
              <a:spcAft>
                <a:spcPts val="0"/>
              </a:spcAft>
            </a:pPr>
            <a:r>
              <a:rPr lang="en-US" sz="2400" b="1" dirty="0">
                <a:solidFill>
                  <a:srgbClr val="000000"/>
                </a:solidFill>
                <a:uFill>
                  <a:solidFill>
                    <a:srgbClr val="000000"/>
                  </a:solidFill>
                </a:uFill>
                <a:latin typeface="Times New Roman" panose="02020603050405020304" pitchFamily="18" charset="0"/>
                <a:ea typeface="Arial" panose="020B0604020202020204" pitchFamily="34" charset="0"/>
              </a:rPr>
              <a:t> </a:t>
            </a:r>
            <a:endParaRPr lang="en-US" sz="2400" dirty="0">
              <a:solidFill>
                <a:srgbClr val="000000"/>
              </a:solidFill>
              <a:uFill>
                <a:solidFill>
                  <a:srgbClr val="000000"/>
                </a:solidFill>
              </a:uFill>
              <a:latin typeface="Calibri" panose="020F0502020204030204" pitchFamily="34" charset="0"/>
              <a:ea typeface="Calibri" panose="020F0502020204030204" pitchFamily="34" charset="0"/>
            </a:endParaRPr>
          </a:p>
          <a:p>
            <a:pPr marL="0" marR="0">
              <a:spcBef>
                <a:spcPts val="0"/>
              </a:spcBef>
              <a:spcAft>
                <a:spcPts val="0"/>
              </a:spcAft>
            </a:pPr>
            <a:r>
              <a:rPr lang="en-CA" sz="2400" b="1" dirty="0">
                <a:solidFill>
                  <a:srgbClr val="000000"/>
                </a:solidFill>
                <a:uFill>
                  <a:solidFill>
                    <a:srgbClr val="000000"/>
                  </a:solidFill>
                </a:uFill>
                <a:latin typeface="Times New Roman" panose="02020603050405020304" pitchFamily="18" charset="0"/>
                <a:ea typeface="Arial" panose="020B0604020202020204" pitchFamily="34" charset="0"/>
              </a:rPr>
              <a:t> </a:t>
            </a:r>
            <a:endParaRPr lang="en-US" sz="2400" dirty="0">
              <a:solidFill>
                <a:srgbClr val="000000"/>
              </a:solidFill>
              <a:uFill>
                <a:solidFill>
                  <a:srgbClr val="000000"/>
                </a:solidFill>
              </a:uFill>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004546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Introduction – Let’s Talk About Food</a:t>
            </a:r>
          </a:p>
        </p:txBody>
      </p:sp>
      <p:sp>
        <p:nvSpPr>
          <p:cNvPr id="3" name="Content Placeholder 2"/>
          <p:cNvSpPr>
            <a:spLocks noGrp="1"/>
          </p:cNvSpPr>
          <p:nvPr>
            <p:ph idx="1"/>
          </p:nvPr>
        </p:nvSpPr>
        <p:spPr/>
        <p:txBody>
          <a:bodyPr>
            <a:normAutofit/>
          </a:bodyPr>
          <a:lstStyle/>
          <a:p>
            <a:pPr marL="0" indent="0">
              <a:buNone/>
            </a:pPr>
            <a:r>
              <a:rPr lang="en-CA" dirty="0"/>
              <a:t>What is your name? </a:t>
            </a:r>
          </a:p>
          <a:p>
            <a:pPr marL="0" indent="0">
              <a:buNone/>
            </a:pPr>
            <a:r>
              <a:rPr lang="en-CA" dirty="0"/>
              <a:t>What’s your favorite food? Why?</a:t>
            </a:r>
          </a:p>
          <a:p>
            <a:pPr marL="0" indent="0">
              <a:buNone/>
            </a:pPr>
            <a:r>
              <a:rPr lang="en-CA" dirty="0"/>
              <a:t>What kind of food do you NOT like? Why not?</a:t>
            </a:r>
          </a:p>
          <a:p>
            <a:pPr marL="0" indent="0">
              <a:buNone/>
            </a:pPr>
            <a:r>
              <a:rPr lang="en-CA" dirty="0"/>
              <a:t>Do you have any food allergies?</a:t>
            </a:r>
          </a:p>
          <a:p>
            <a:pPr marL="0" indent="0">
              <a:buNone/>
            </a:pPr>
            <a:r>
              <a:rPr lang="en-CA" dirty="0"/>
              <a:t>Do you have any dietary needs (vegan, vegetarian etc.)?</a:t>
            </a:r>
          </a:p>
          <a:p>
            <a:pPr marL="0" indent="0">
              <a:buNone/>
            </a:pPr>
            <a:r>
              <a:rPr lang="en-CA" dirty="0"/>
              <a:t>Do you have experience producing food (gardening, farming, etc.)?</a:t>
            </a:r>
          </a:p>
          <a:p>
            <a:pPr marL="0" indent="0">
              <a:buNone/>
            </a:pPr>
            <a:r>
              <a:rPr lang="en-CA" dirty="0"/>
              <a:t>Do you have experience transforming/processing food (cooking)?</a:t>
            </a:r>
          </a:p>
          <a:p>
            <a:pPr marL="0" indent="0">
              <a:buNone/>
            </a:pPr>
            <a:r>
              <a:rPr lang="en-CA" dirty="0"/>
              <a:t>Do you have experience storing food (canning, fermenting, etc.)?</a:t>
            </a:r>
          </a:p>
          <a:p>
            <a:pPr marL="0" indent="0">
              <a:buNone/>
            </a:pPr>
            <a:r>
              <a:rPr lang="en-CA" dirty="0"/>
              <a:t>What do you know about food waste management? </a:t>
            </a:r>
          </a:p>
        </p:txBody>
      </p:sp>
    </p:spTree>
    <p:extLst>
      <p:ext uri="{BB962C8B-B14F-4D97-AF65-F5344CB8AC3E}">
        <p14:creationId xmlns:p14="http://schemas.microsoft.com/office/powerpoint/2010/main" val="1614226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2AF5A-8CD7-4DD1-88C7-A09BB884F785}"/>
              </a:ext>
            </a:extLst>
          </p:cNvPr>
          <p:cNvSpPr>
            <a:spLocks noGrp="1"/>
          </p:cNvSpPr>
          <p:nvPr>
            <p:ph type="title"/>
          </p:nvPr>
        </p:nvSpPr>
        <p:spPr/>
        <p:txBody>
          <a:bodyPr/>
          <a:lstStyle/>
          <a:p>
            <a:r>
              <a:rPr lang="en-US" dirty="0"/>
              <a:t>Key Points to Consider </a:t>
            </a:r>
          </a:p>
        </p:txBody>
      </p:sp>
      <p:sp>
        <p:nvSpPr>
          <p:cNvPr id="3" name="Content Placeholder 2">
            <a:extLst>
              <a:ext uri="{FF2B5EF4-FFF2-40B4-BE49-F238E27FC236}">
                <a16:creationId xmlns:a16="http://schemas.microsoft.com/office/drawing/2014/main" id="{32FC0D75-1A60-44BC-8D65-FCE964423D19}"/>
              </a:ext>
            </a:extLst>
          </p:cNvPr>
          <p:cNvSpPr>
            <a:spLocks noGrp="1"/>
          </p:cNvSpPr>
          <p:nvPr>
            <p:ph idx="1"/>
          </p:nvPr>
        </p:nvSpPr>
        <p:spPr/>
        <p:txBody>
          <a:bodyPr/>
          <a:lstStyle/>
          <a:p>
            <a:r>
              <a:rPr lang="en-US" dirty="0"/>
              <a:t>Objectivity vs subjectivity</a:t>
            </a:r>
          </a:p>
          <a:p>
            <a:r>
              <a:rPr lang="en-US" dirty="0"/>
              <a:t>Parts vs whole</a:t>
            </a:r>
          </a:p>
          <a:p>
            <a:r>
              <a:rPr lang="en-US" dirty="0"/>
              <a:t>Representation vs reality</a:t>
            </a:r>
          </a:p>
          <a:p>
            <a:r>
              <a:rPr lang="en-US" dirty="0"/>
              <a:t>Process vs structure</a:t>
            </a:r>
          </a:p>
          <a:p>
            <a:r>
              <a:rPr lang="en-US" dirty="0"/>
              <a:t>Epistemology vs ontology</a:t>
            </a:r>
          </a:p>
          <a:p>
            <a:endParaRPr lang="en-US" dirty="0"/>
          </a:p>
          <a:p>
            <a:r>
              <a:rPr lang="en-US" sz="2800" b="1" dirty="0"/>
              <a:t>Discussion</a:t>
            </a:r>
          </a:p>
          <a:p>
            <a:r>
              <a:rPr lang="en-US" dirty="0"/>
              <a:t>What is true? What is objective? </a:t>
            </a:r>
          </a:p>
        </p:txBody>
      </p:sp>
    </p:spTree>
    <p:extLst>
      <p:ext uri="{BB962C8B-B14F-4D97-AF65-F5344CB8AC3E}">
        <p14:creationId xmlns:p14="http://schemas.microsoft.com/office/powerpoint/2010/main" val="2416538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Perception is Subjective</a:t>
            </a:r>
          </a:p>
        </p:txBody>
      </p:sp>
      <p:pic>
        <p:nvPicPr>
          <p:cNvPr id="5" name="trianglekiwi-580x562.jpg"/>
          <p:cNvPicPr/>
          <p:nvPr/>
        </p:nvPicPr>
        <p:blipFill>
          <a:blip r:embed="rId2">
            <a:extLst/>
          </a:blip>
          <a:stretch>
            <a:fillRect/>
          </a:stretch>
        </p:blipFill>
        <p:spPr>
          <a:xfrm>
            <a:off x="1233924" y="1820042"/>
            <a:ext cx="4486561" cy="4434454"/>
          </a:xfrm>
          <a:prstGeom prst="rect">
            <a:avLst/>
          </a:prstGeom>
          <a:ln>
            <a:noFill/>
          </a:ln>
          <a:effectLst/>
        </p:spPr>
      </p:pic>
      <p:pic>
        <p:nvPicPr>
          <p:cNvPr id="8" name="image.png"/>
          <p:cNvPicPr/>
          <p:nvPr/>
        </p:nvPicPr>
        <p:blipFill>
          <a:blip r:embed="rId3">
            <a:extLst/>
          </a:blip>
          <a:stretch>
            <a:fillRect/>
          </a:stretch>
        </p:blipFill>
        <p:spPr>
          <a:xfrm>
            <a:off x="7181613" y="1820042"/>
            <a:ext cx="3974067" cy="4434454"/>
          </a:xfrm>
          <a:prstGeom prst="rect">
            <a:avLst/>
          </a:prstGeom>
          <a:ln>
            <a:noFill/>
          </a:ln>
          <a:effectLst/>
        </p:spPr>
      </p:pic>
    </p:spTree>
    <p:extLst>
      <p:ext uri="{BB962C8B-B14F-4D97-AF65-F5344CB8AC3E}">
        <p14:creationId xmlns:p14="http://schemas.microsoft.com/office/powerpoint/2010/main" val="3940983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Perception is Deceptive</a:t>
            </a:r>
          </a:p>
        </p:txBody>
      </p:sp>
      <p:pic>
        <p:nvPicPr>
          <p:cNvPr id="5" name="dauphins.jpg"/>
          <p:cNvPicPr/>
          <p:nvPr/>
        </p:nvPicPr>
        <p:blipFill>
          <a:blip r:embed="rId2">
            <a:extLst/>
          </a:blip>
          <a:stretch>
            <a:fillRect/>
          </a:stretch>
        </p:blipFill>
        <p:spPr>
          <a:xfrm>
            <a:off x="1097280" y="1839774"/>
            <a:ext cx="2973186" cy="3924604"/>
          </a:xfrm>
          <a:prstGeom prst="rect">
            <a:avLst/>
          </a:prstGeom>
          <a:ln>
            <a:noFill/>
          </a:ln>
          <a:effectLst/>
        </p:spPr>
      </p:pic>
    </p:spTree>
    <p:extLst>
      <p:ext uri="{BB962C8B-B14F-4D97-AF65-F5344CB8AC3E}">
        <p14:creationId xmlns:p14="http://schemas.microsoft.com/office/powerpoint/2010/main" val="2799634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Perception is Deceptive</a:t>
            </a:r>
          </a:p>
        </p:txBody>
      </p:sp>
      <p:pic>
        <p:nvPicPr>
          <p:cNvPr id="5" name="dauphins1eu.jpg"/>
          <p:cNvPicPr/>
          <p:nvPr/>
        </p:nvPicPr>
        <p:blipFill>
          <a:blip r:embed="rId2">
            <a:extLst/>
          </a:blip>
          <a:stretch>
            <a:fillRect/>
          </a:stretch>
        </p:blipFill>
        <p:spPr>
          <a:xfrm>
            <a:off x="1097280" y="1845734"/>
            <a:ext cx="2973587" cy="3806190"/>
          </a:xfrm>
          <a:prstGeom prst="rect">
            <a:avLst/>
          </a:prstGeom>
          <a:ln>
            <a:noFill/>
          </a:ln>
          <a:effectLst/>
        </p:spPr>
      </p:pic>
    </p:spTree>
    <p:extLst>
      <p:ext uri="{BB962C8B-B14F-4D97-AF65-F5344CB8AC3E}">
        <p14:creationId xmlns:p14="http://schemas.microsoft.com/office/powerpoint/2010/main" val="1161500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Sometimes we cannot even notice what’s right in front of us!</a:t>
            </a:r>
          </a:p>
        </p:txBody>
      </p:sp>
      <p:pic>
        <p:nvPicPr>
          <p:cNvPr id="1026" name="Picture 2" descr="http://image.slidesharecdn.com/opticalillusions-091206182711-phpapp02/95/optical-illusions-57-728.jpg?cb=126012489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4346" y="1846263"/>
            <a:ext cx="5363633"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0187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CF9C0-7FDA-489D-BBF0-FBB69D86C28B}"/>
              </a:ext>
            </a:extLst>
          </p:cNvPr>
          <p:cNvSpPr>
            <a:spLocks noGrp="1"/>
          </p:cNvSpPr>
          <p:nvPr>
            <p:ph type="title"/>
          </p:nvPr>
        </p:nvSpPr>
        <p:spPr/>
        <p:txBody>
          <a:bodyPr/>
          <a:lstStyle/>
          <a:p>
            <a:r>
              <a:rPr lang="en-US" dirty="0"/>
              <a:t>Importance of Action Based Research </a:t>
            </a:r>
          </a:p>
        </p:txBody>
      </p:sp>
      <p:sp>
        <p:nvSpPr>
          <p:cNvPr id="3" name="Content Placeholder 2">
            <a:extLst>
              <a:ext uri="{FF2B5EF4-FFF2-40B4-BE49-F238E27FC236}">
                <a16:creationId xmlns:a16="http://schemas.microsoft.com/office/drawing/2014/main" id="{B33F7CD9-455A-4AFA-9DE3-F27647571C5E}"/>
              </a:ext>
            </a:extLst>
          </p:cNvPr>
          <p:cNvSpPr>
            <a:spLocks noGrp="1"/>
          </p:cNvSpPr>
          <p:nvPr>
            <p:ph idx="1"/>
          </p:nvPr>
        </p:nvSpPr>
        <p:spPr/>
        <p:txBody>
          <a:bodyPr>
            <a:normAutofit/>
          </a:bodyPr>
          <a:lstStyle/>
          <a:p>
            <a:r>
              <a:rPr lang="en-US" sz="2400" dirty="0"/>
              <a:t>Why are action based projects important? </a:t>
            </a:r>
          </a:p>
          <a:p>
            <a:pPr lvl="1"/>
            <a:r>
              <a:rPr lang="en-US" dirty="0"/>
              <a:t>It is important to challenge the problematic dominant epistemological understandings of food. </a:t>
            </a:r>
          </a:p>
          <a:p>
            <a:pPr lvl="1"/>
            <a:r>
              <a:rPr lang="en-US" dirty="0"/>
              <a:t>Instead we should produce ontological formations of the world we want by co-creating and co-recreating social relations that produce positive outcomes on people and the planet. </a:t>
            </a:r>
          </a:p>
          <a:p>
            <a:pPr lvl="1"/>
            <a:r>
              <a:rPr lang="en-US" dirty="0"/>
              <a:t>Action based learning theories incorporate students and facilitators as co-learners and co-collaborators. Together, they learn by doing. They also connect with the community. </a:t>
            </a:r>
          </a:p>
          <a:p>
            <a:pPr lvl="1"/>
            <a:endParaRPr lang="en-US" dirty="0"/>
          </a:p>
          <a:p>
            <a:r>
              <a:rPr lang="en-US" dirty="0"/>
              <a:t>Epistemology – A term meaning “theory of knowledge,” which gets at the </a:t>
            </a:r>
            <a:r>
              <a:rPr lang="en-US" i="1" dirty="0"/>
              <a:t>how we know </a:t>
            </a:r>
            <a:r>
              <a:rPr lang="en-US" dirty="0"/>
              <a:t>about the social world that lies behind all theoretical approaches. (</a:t>
            </a:r>
            <a:r>
              <a:rPr lang="en-US" sz="1100" dirty="0"/>
              <a:t>Frampton, Kinsman, Thompson, </a:t>
            </a:r>
            <a:r>
              <a:rPr lang="en-US" sz="1100" dirty="0" err="1"/>
              <a:t>Tileczek</a:t>
            </a:r>
            <a:r>
              <a:rPr lang="en-US" sz="1100" dirty="0"/>
              <a:t>, (2006)</a:t>
            </a:r>
            <a:r>
              <a:rPr lang="en-US" sz="1900" dirty="0"/>
              <a:t>)</a:t>
            </a:r>
            <a:endParaRPr lang="en-US" dirty="0"/>
          </a:p>
          <a:p>
            <a:r>
              <a:rPr lang="en-US" dirty="0"/>
              <a:t>Ontology – Assumptions relating to how the social </a:t>
            </a:r>
            <a:r>
              <a:rPr lang="en-US" i="1" dirty="0"/>
              <a:t>comes into being </a:t>
            </a:r>
            <a:r>
              <a:rPr lang="en-US" dirty="0"/>
              <a:t>that inform all theories and ways of writing the social. (</a:t>
            </a:r>
            <a:r>
              <a:rPr lang="en-US" sz="1100" dirty="0"/>
              <a:t>Frampton, Kinsman, Thompson, </a:t>
            </a:r>
            <a:r>
              <a:rPr lang="en-US" sz="1100" dirty="0" err="1"/>
              <a:t>Tileczek</a:t>
            </a:r>
            <a:r>
              <a:rPr lang="en-US" sz="1100" dirty="0"/>
              <a:t>, (2006)</a:t>
            </a:r>
            <a:r>
              <a:rPr lang="en-US" sz="1900" dirty="0"/>
              <a:t>)</a:t>
            </a:r>
            <a:endParaRPr lang="en-US" sz="1100" dirty="0"/>
          </a:p>
          <a:p>
            <a:endParaRPr lang="en-US" dirty="0"/>
          </a:p>
        </p:txBody>
      </p:sp>
    </p:spTree>
    <p:extLst>
      <p:ext uri="{BB962C8B-B14F-4D97-AF65-F5344CB8AC3E}">
        <p14:creationId xmlns:p14="http://schemas.microsoft.com/office/powerpoint/2010/main" val="1937351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A04FB-7E33-466D-AC23-934106E2BAFA}"/>
              </a:ext>
            </a:extLst>
          </p:cNvPr>
          <p:cNvSpPr>
            <a:spLocks noGrp="1"/>
          </p:cNvSpPr>
          <p:nvPr>
            <p:ph type="title"/>
          </p:nvPr>
        </p:nvSpPr>
        <p:spPr/>
        <p:txBody>
          <a:bodyPr/>
          <a:lstStyle/>
          <a:p>
            <a:r>
              <a:rPr lang="en-US" dirty="0"/>
              <a:t>The Dominant Epistemological View of Food?</a:t>
            </a:r>
          </a:p>
        </p:txBody>
      </p:sp>
      <p:sp>
        <p:nvSpPr>
          <p:cNvPr id="3" name="Content Placeholder 2">
            <a:extLst>
              <a:ext uri="{FF2B5EF4-FFF2-40B4-BE49-F238E27FC236}">
                <a16:creationId xmlns:a16="http://schemas.microsoft.com/office/drawing/2014/main" id="{74A90693-DCE4-4A33-9827-7A6A93FC9F21}"/>
              </a:ext>
            </a:extLst>
          </p:cNvPr>
          <p:cNvSpPr>
            <a:spLocks noGrp="1"/>
          </p:cNvSpPr>
          <p:nvPr>
            <p:ph idx="1"/>
          </p:nvPr>
        </p:nvSpPr>
        <p:spPr/>
        <p:txBody>
          <a:bodyPr>
            <a:normAutofit lnSpcReduction="10000"/>
          </a:bodyPr>
          <a:lstStyle/>
          <a:p>
            <a:r>
              <a:rPr lang="en-CA" dirty="0"/>
              <a:t>The world has or will soon have the agricultural technology available to feed the 8.3 billion people anticipated in the next quarter of a century. The more pertinent question today is whether farmers and ranchers will be permitted to use that technology. Extremists in the environmental movement, largely from rich nations and/or the privileged strata of society in poor nations, seem to be doing everything they can to stop scientific progress in its tracks. It is sad that some scientists, many of whom should or do know better, have also jumped on the extremist environmental bandwagon in search of research funds. When scientists align themselves with </a:t>
            </a:r>
            <a:r>
              <a:rPr lang="en-CA" dirty="0" err="1"/>
              <a:t>antiscience</a:t>
            </a:r>
            <a:r>
              <a:rPr lang="en-CA" dirty="0"/>
              <a:t> political movements or lend their name to unscientific propositions, what are we to think? Is it any wonder that science is losing its constituency? We must be on guard against politically opportunistic, pseudo-scientists…</a:t>
            </a:r>
            <a:endParaRPr lang="en-US" dirty="0"/>
          </a:p>
          <a:p>
            <a:r>
              <a:rPr lang="en-US" dirty="0"/>
              <a:t>Borlaug, N., E. (2000) Ending World Hunger. The Promise of Biotechnology and the Threat of </a:t>
            </a:r>
            <a:r>
              <a:rPr lang="en-US" dirty="0" err="1"/>
              <a:t>Antiscience</a:t>
            </a:r>
            <a:r>
              <a:rPr lang="en-US" dirty="0"/>
              <a:t> Zealotry, Plant Physiology, 124(2) pp. 488. </a:t>
            </a:r>
          </a:p>
          <a:p>
            <a:r>
              <a:rPr lang="en-US" dirty="0"/>
              <a:t> </a:t>
            </a:r>
          </a:p>
          <a:p>
            <a:endParaRPr lang="en-US" dirty="0"/>
          </a:p>
        </p:txBody>
      </p:sp>
    </p:spTree>
    <p:extLst>
      <p:ext uri="{BB962C8B-B14F-4D97-AF65-F5344CB8AC3E}">
        <p14:creationId xmlns:p14="http://schemas.microsoft.com/office/powerpoint/2010/main" val="148896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Me</a:t>
            </a:r>
          </a:p>
        </p:txBody>
      </p:sp>
      <p:sp>
        <p:nvSpPr>
          <p:cNvPr id="3" name="Content Placeholder 2"/>
          <p:cNvSpPr>
            <a:spLocks noGrp="1"/>
          </p:cNvSpPr>
          <p:nvPr>
            <p:ph idx="1"/>
          </p:nvPr>
        </p:nvSpPr>
        <p:spPr/>
        <p:txBody>
          <a:bodyPr>
            <a:normAutofit lnSpcReduction="10000"/>
          </a:bodyPr>
          <a:lstStyle/>
          <a:p>
            <a:r>
              <a:rPr lang="en-US" sz="3200" dirty="0"/>
              <a:t>Erik Chevrier</a:t>
            </a:r>
            <a:br>
              <a:rPr lang="en-US" dirty="0"/>
            </a:br>
            <a:r>
              <a:rPr lang="en-US" dirty="0">
                <a:hlinkClick r:id="rId2"/>
              </a:rPr>
              <a:t>Website: </a:t>
            </a:r>
            <a:r>
              <a:rPr lang="en-US" dirty="0">
                <a:hlinkClick r:id="rId3"/>
              </a:rPr>
              <a:t>www.erikchevrier.ca</a:t>
            </a:r>
            <a:br>
              <a:rPr lang="en-US" dirty="0"/>
            </a:br>
            <a:r>
              <a:rPr lang="en-US" dirty="0"/>
              <a:t>Office hours: By request (Mon &amp; Wed 2:30 – 3:30PM) </a:t>
            </a:r>
            <a:br>
              <a:rPr lang="en-US" dirty="0"/>
            </a:br>
            <a:r>
              <a:rPr lang="en-US" dirty="0"/>
              <a:t>Office location: H-1125.12</a:t>
            </a:r>
            <a:br>
              <a:rPr lang="en-US" dirty="0"/>
            </a:br>
            <a:r>
              <a:rPr lang="en-US" dirty="0"/>
              <a:t>E-Mail: </a:t>
            </a:r>
            <a:r>
              <a:rPr lang="en-US" dirty="0">
                <a:hlinkClick r:id="rId4"/>
              </a:rPr>
              <a:t>professor@erikchevrier.ca</a:t>
            </a:r>
            <a:br>
              <a:rPr lang="en-US" dirty="0"/>
            </a:br>
            <a:r>
              <a:rPr lang="en-US" dirty="0"/>
              <a:t>Research Project: </a:t>
            </a:r>
            <a:r>
              <a:rPr lang="en-US" dirty="0">
                <a:hlinkClick r:id="rId5"/>
              </a:rPr>
              <a:t>Concordia Food Groups</a:t>
            </a:r>
            <a:br>
              <a:rPr lang="en-US" dirty="0"/>
            </a:br>
            <a:r>
              <a:rPr lang="en-US" dirty="0"/>
              <a:t>Research Project Facebook Group: </a:t>
            </a:r>
            <a:r>
              <a:rPr lang="en-US" dirty="0">
                <a:hlinkClick r:id="rId6"/>
              </a:rPr>
              <a:t>Concordia Food Groups</a:t>
            </a:r>
            <a:br>
              <a:rPr lang="en-US" dirty="0"/>
            </a:br>
            <a:r>
              <a:rPr lang="en-US" dirty="0"/>
              <a:t>Facebook Group for the Class: </a:t>
            </a:r>
            <a:r>
              <a:rPr lang="en-US" dirty="0">
                <a:hlinkClick r:id="rId7"/>
              </a:rPr>
              <a:t>https://www.facebook.com/groups/foodandsustainability/</a:t>
            </a:r>
            <a:endParaRPr lang="en-US" dirty="0"/>
          </a:p>
          <a:p>
            <a:endParaRPr lang="en-US" dirty="0"/>
          </a:p>
          <a:p>
            <a:r>
              <a:rPr lang="en-US" dirty="0"/>
              <a:t>Other projects I started: </a:t>
            </a:r>
          </a:p>
          <a:p>
            <a:r>
              <a:rPr lang="en-US" dirty="0">
                <a:hlinkClick r:id="rId8"/>
              </a:rPr>
              <a:t>Co-op Collective Vision</a:t>
            </a:r>
            <a:br>
              <a:rPr lang="en-US" dirty="0"/>
            </a:br>
            <a:r>
              <a:rPr lang="en-US" dirty="0">
                <a:hlinkClick r:id="rId9"/>
              </a:rPr>
              <a:t>Post-Capitalist Possibilities</a:t>
            </a:r>
            <a:br>
              <a:rPr lang="en-US" dirty="0"/>
            </a:br>
            <a:endParaRPr lang="en-US" dirty="0"/>
          </a:p>
        </p:txBody>
      </p:sp>
    </p:spTree>
    <p:extLst>
      <p:ext uri="{BB962C8B-B14F-4D97-AF65-F5344CB8AC3E}">
        <p14:creationId xmlns:p14="http://schemas.microsoft.com/office/powerpoint/2010/main" val="3667477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A04FB-7E33-466D-AC23-934106E2BAFA}"/>
              </a:ext>
            </a:extLst>
          </p:cNvPr>
          <p:cNvSpPr>
            <a:spLocks noGrp="1"/>
          </p:cNvSpPr>
          <p:nvPr>
            <p:ph type="title"/>
          </p:nvPr>
        </p:nvSpPr>
        <p:spPr/>
        <p:txBody>
          <a:bodyPr/>
          <a:lstStyle/>
          <a:p>
            <a:r>
              <a:rPr lang="en-US" dirty="0"/>
              <a:t>Critique of Dominant Epistemological View of Food</a:t>
            </a:r>
          </a:p>
        </p:txBody>
      </p:sp>
      <p:sp>
        <p:nvSpPr>
          <p:cNvPr id="3" name="Content Placeholder 2">
            <a:extLst>
              <a:ext uri="{FF2B5EF4-FFF2-40B4-BE49-F238E27FC236}">
                <a16:creationId xmlns:a16="http://schemas.microsoft.com/office/drawing/2014/main" id="{74A90693-DCE4-4A33-9827-7A6A93FC9F21}"/>
              </a:ext>
            </a:extLst>
          </p:cNvPr>
          <p:cNvSpPr>
            <a:spLocks noGrp="1"/>
          </p:cNvSpPr>
          <p:nvPr>
            <p:ph idx="1"/>
          </p:nvPr>
        </p:nvSpPr>
        <p:spPr/>
        <p:txBody>
          <a:bodyPr>
            <a:normAutofit fontScale="85000" lnSpcReduction="10000"/>
          </a:bodyPr>
          <a:lstStyle/>
          <a:p>
            <a:r>
              <a:rPr lang="en-US" dirty="0"/>
              <a:t>When poisons are introduced into agriculture to control pests, or when GMOs are introduced under the argument of “feeding the world,” the justification given is always “science”. But “science” does not have a singular entity, and it did not come into existence within a vacuum. Today, what we generally refer to as “science” is in fact Western, mechanistic, reductionist modern science, which became the dominant practice of understanding the world during the Industrial Revolution and has continued as the dominant paradigm….To shape the industrial system in the form of new, violent technologies, and to shape the capitalist system in the form of new, profit-driven economics, a certain </a:t>
            </a:r>
            <a:r>
              <a:rPr lang="en-US" i="1" dirty="0"/>
              <a:t>type</a:t>
            </a:r>
            <a:r>
              <a:rPr lang="en-US" dirty="0"/>
              <a:t> of science was promoted and privileged as the </a:t>
            </a:r>
            <a:r>
              <a:rPr lang="en-US" i="1" dirty="0"/>
              <a:t>only</a:t>
            </a:r>
            <a:r>
              <a:rPr lang="en-US" dirty="0"/>
              <a:t> scientific knowledge system. Two scientific theories came to dominate this new, industrial paradigm, and they continue to shape practices of food, agriculture, health, and nutrition even today. The first is a Newtonian-Cartesian idea of separation: a fragmented world made of fixed, immutable atoms…The second significant theory that has framed the knowledge paradigm for industrial agriculture is Darwin’s theory of competition as the basis for evolution…The Newtonian-Cartesian theory of fragmentation and separation and the Darwinian paradigm of competition, have led to a nonrenewable use of Earth’s resources, a </a:t>
            </a:r>
            <a:r>
              <a:rPr lang="en-US" dirty="0" err="1"/>
              <a:t>nonsustainable</a:t>
            </a:r>
            <a:r>
              <a:rPr lang="en-US" dirty="0"/>
              <a:t> model for food and agriculture, and an unhealthy model of health and nutrition. An emphasis on the legitimacy of these arguments as the sole “scientific” approach has created a knowledge apartheid by discounting the knowledge of Mother Earth.</a:t>
            </a:r>
          </a:p>
          <a:p>
            <a:r>
              <a:rPr lang="en-CA" dirty="0"/>
              <a:t>Shiva, V. (Shiva, V. (2016) Who Really Feeds the World, North Atlantic Books, pp. 4 – 7.</a:t>
            </a:r>
            <a:endParaRPr lang="en-US" dirty="0"/>
          </a:p>
          <a:p>
            <a:r>
              <a:rPr lang="en-US" dirty="0"/>
              <a:t> </a:t>
            </a:r>
          </a:p>
          <a:p>
            <a:endParaRPr lang="en-US" dirty="0"/>
          </a:p>
        </p:txBody>
      </p:sp>
    </p:spTree>
    <p:extLst>
      <p:ext uri="{BB962C8B-B14F-4D97-AF65-F5344CB8AC3E}">
        <p14:creationId xmlns:p14="http://schemas.microsoft.com/office/powerpoint/2010/main" val="1691283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C9558-F2CF-4DFB-83AA-CFE7FFF7CFC2}"/>
              </a:ext>
            </a:extLst>
          </p:cNvPr>
          <p:cNvSpPr>
            <a:spLocks noGrp="1"/>
          </p:cNvSpPr>
          <p:nvPr>
            <p:ph type="title"/>
          </p:nvPr>
        </p:nvSpPr>
        <p:spPr/>
        <p:txBody>
          <a:bodyPr/>
          <a:lstStyle/>
          <a:p>
            <a:r>
              <a:rPr lang="en-US" dirty="0"/>
              <a:t>Activity Planting a Seed</a:t>
            </a:r>
          </a:p>
        </p:txBody>
      </p:sp>
      <p:sp>
        <p:nvSpPr>
          <p:cNvPr id="3" name="Content Placeholder 2">
            <a:extLst>
              <a:ext uri="{FF2B5EF4-FFF2-40B4-BE49-F238E27FC236}">
                <a16:creationId xmlns:a16="http://schemas.microsoft.com/office/drawing/2014/main" id="{AC8C6DBC-CA78-419A-9131-03DA56369059}"/>
              </a:ext>
            </a:extLst>
          </p:cNvPr>
          <p:cNvSpPr>
            <a:spLocks noGrp="1"/>
          </p:cNvSpPr>
          <p:nvPr>
            <p:ph idx="1"/>
          </p:nvPr>
        </p:nvSpPr>
        <p:spPr/>
        <p:txBody>
          <a:bodyPr/>
          <a:lstStyle/>
          <a:p>
            <a:r>
              <a:rPr lang="en-US" dirty="0"/>
              <a:t>Like a seed grows into a plant, we will all grow intellectually together as a class. </a:t>
            </a:r>
          </a:p>
          <a:p>
            <a:endParaRPr lang="en-US" dirty="0"/>
          </a:p>
          <a:p>
            <a:r>
              <a:rPr lang="en-US" dirty="0"/>
              <a:t>Take care of your plant and we’ll take care of each other’s intellectual and social needs during this course. </a:t>
            </a:r>
          </a:p>
          <a:p>
            <a:endParaRPr lang="en-US" dirty="0"/>
          </a:p>
          <a:p>
            <a:r>
              <a:rPr lang="en-US" dirty="0"/>
              <a:t>Your plant will need water, room to grow, light and nutrients (if it grows big). </a:t>
            </a:r>
          </a:p>
          <a:p>
            <a:pPr lvl="1"/>
            <a:r>
              <a:rPr lang="en-US" dirty="0"/>
              <a:t>The goal is to grow a kale plant to eat at the end of the course. </a:t>
            </a:r>
          </a:p>
          <a:p>
            <a:pPr marL="201168" lvl="1" indent="0">
              <a:buNone/>
            </a:pPr>
            <a:endParaRPr lang="en-US" dirty="0"/>
          </a:p>
          <a:p>
            <a:pPr marL="201168" lvl="1" indent="0">
              <a:buNone/>
            </a:pPr>
            <a:endParaRPr lang="en-US" dirty="0"/>
          </a:p>
          <a:p>
            <a:pPr marL="201168" lvl="1" indent="0">
              <a:buNone/>
            </a:pPr>
            <a:r>
              <a:rPr lang="en-US" i="1" dirty="0"/>
              <a:t>Get into a group and discuss how you will properly care for your plant. </a:t>
            </a:r>
          </a:p>
        </p:txBody>
      </p:sp>
    </p:spTree>
    <p:extLst>
      <p:ext uri="{BB962C8B-B14F-4D97-AF65-F5344CB8AC3E}">
        <p14:creationId xmlns:p14="http://schemas.microsoft.com/office/powerpoint/2010/main" val="2685764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3DAA-19A8-4153-9EF8-815AF2A0A39E}"/>
              </a:ext>
            </a:extLst>
          </p:cNvPr>
          <p:cNvSpPr>
            <a:spLocks noGrp="1"/>
          </p:cNvSpPr>
          <p:nvPr>
            <p:ph type="title"/>
          </p:nvPr>
        </p:nvSpPr>
        <p:spPr/>
        <p:txBody>
          <a:bodyPr/>
          <a:lstStyle/>
          <a:p>
            <a:r>
              <a:rPr lang="en-US" dirty="0"/>
              <a:t>Discussion about the Cooking Project</a:t>
            </a:r>
          </a:p>
        </p:txBody>
      </p:sp>
      <p:sp>
        <p:nvSpPr>
          <p:cNvPr id="3" name="Content Placeholder 2">
            <a:extLst>
              <a:ext uri="{FF2B5EF4-FFF2-40B4-BE49-F238E27FC236}">
                <a16:creationId xmlns:a16="http://schemas.microsoft.com/office/drawing/2014/main" id="{FD0FFFBD-F0E5-45B2-8C75-D7E8AA12FF68}"/>
              </a:ext>
            </a:extLst>
          </p:cNvPr>
          <p:cNvSpPr>
            <a:spLocks noGrp="1"/>
          </p:cNvSpPr>
          <p:nvPr>
            <p:ph idx="1"/>
          </p:nvPr>
        </p:nvSpPr>
        <p:spPr/>
        <p:txBody>
          <a:bodyPr/>
          <a:lstStyle/>
          <a:p>
            <a:r>
              <a:rPr lang="en-US" dirty="0"/>
              <a:t>We will all take turns cooking and bringing food for our fellow classmates. </a:t>
            </a:r>
          </a:p>
          <a:p>
            <a:pPr lvl="1"/>
            <a:r>
              <a:rPr lang="en-US" dirty="0"/>
              <a:t>We will cook once for the project but you can cook more to improve your participation grade</a:t>
            </a:r>
          </a:p>
          <a:p>
            <a:pPr lvl="1"/>
            <a:r>
              <a:rPr lang="en-US" dirty="0"/>
              <a:t>We need to manage waste (no excessive garbage and we need to clean up the room)</a:t>
            </a:r>
          </a:p>
          <a:p>
            <a:pPr lvl="1"/>
            <a:r>
              <a:rPr lang="en-US" dirty="0"/>
              <a:t>We should respect people’s dietary needs (I suggest we do vegetarian or vegan items)</a:t>
            </a:r>
          </a:p>
          <a:p>
            <a:pPr lvl="1"/>
            <a:r>
              <a:rPr lang="en-US" dirty="0"/>
              <a:t>You shouldn’t spend much money</a:t>
            </a:r>
          </a:p>
          <a:p>
            <a:pPr lvl="1"/>
            <a:r>
              <a:rPr lang="en-US" dirty="0"/>
              <a:t>We will discuss who will prepare food for the next class every week</a:t>
            </a:r>
          </a:p>
          <a:p>
            <a:pPr lvl="1"/>
            <a:r>
              <a:rPr lang="en-US" dirty="0"/>
              <a:t>If there are issues why you cannot participate, please come see me (financial, or other) </a:t>
            </a:r>
          </a:p>
          <a:p>
            <a:pPr lvl="1"/>
            <a:endParaRPr lang="en-US" dirty="0"/>
          </a:p>
          <a:p>
            <a:pPr lvl="1"/>
            <a:r>
              <a:rPr lang="en-US" dirty="0"/>
              <a:t>The report can be submitted on August 12</a:t>
            </a:r>
            <a:r>
              <a:rPr lang="en-US" baseline="30000" dirty="0"/>
              <a:t>th, </a:t>
            </a:r>
            <a:r>
              <a:rPr lang="en-US" dirty="0"/>
              <a:t>2019.</a:t>
            </a:r>
          </a:p>
        </p:txBody>
      </p:sp>
    </p:spTree>
    <p:extLst>
      <p:ext uri="{BB962C8B-B14F-4D97-AF65-F5344CB8AC3E}">
        <p14:creationId xmlns:p14="http://schemas.microsoft.com/office/powerpoint/2010/main" val="19016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A9E7-02A7-4892-8177-965E6A9361FA}"/>
              </a:ext>
            </a:extLst>
          </p:cNvPr>
          <p:cNvSpPr>
            <a:spLocks noGrp="1"/>
          </p:cNvSpPr>
          <p:nvPr>
            <p:ph type="title"/>
          </p:nvPr>
        </p:nvSpPr>
        <p:spPr/>
        <p:txBody>
          <a:bodyPr>
            <a:normAutofit/>
          </a:bodyPr>
          <a:lstStyle/>
          <a:p>
            <a:r>
              <a:rPr lang="en-US" dirty="0"/>
              <a:t>Corporate Social Responsibility? </a:t>
            </a:r>
          </a:p>
        </p:txBody>
      </p:sp>
      <p:sp>
        <p:nvSpPr>
          <p:cNvPr id="3" name="Content Placeholder 2">
            <a:extLst>
              <a:ext uri="{FF2B5EF4-FFF2-40B4-BE49-F238E27FC236}">
                <a16:creationId xmlns:a16="http://schemas.microsoft.com/office/drawing/2014/main" id="{C3F09875-38C4-485C-89B9-006F1C2B29F5}"/>
              </a:ext>
            </a:extLst>
          </p:cNvPr>
          <p:cNvSpPr>
            <a:spLocks noGrp="1"/>
          </p:cNvSpPr>
          <p:nvPr>
            <p:ph idx="1"/>
          </p:nvPr>
        </p:nvSpPr>
        <p:spPr/>
        <p:txBody>
          <a:bodyPr>
            <a:normAutofit lnSpcReduction="10000"/>
          </a:bodyPr>
          <a:lstStyle/>
          <a:p>
            <a:r>
              <a:rPr lang="en-US" dirty="0">
                <a:hlinkClick r:id="rId2"/>
              </a:rPr>
              <a:t>Monsanto is recognized as a socially responsible company</a:t>
            </a:r>
            <a:endParaRPr lang="en-US" dirty="0"/>
          </a:p>
          <a:p>
            <a:r>
              <a:rPr lang="en-US" dirty="0">
                <a:hlinkClick r:id="rId3"/>
              </a:rPr>
              <a:t>Monsanto still uses chemicals that were used to kill people, but in our food</a:t>
            </a:r>
            <a:endParaRPr lang="en-US" dirty="0"/>
          </a:p>
          <a:p>
            <a:r>
              <a:rPr lang="en-US" dirty="0">
                <a:hlinkClick r:id="rId4"/>
              </a:rPr>
              <a:t>Is Round-Up safe to drink? </a:t>
            </a:r>
            <a:endParaRPr lang="en-US" dirty="0"/>
          </a:p>
          <a:p>
            <a:r>
              <a:rPr lang="en-US" dirty="0">
                <a:hlinkClick r:id="rId5"/>
              </a:rPr>
              <a:t>Farmer won lawsuit against Monsanto – Glyphosate causes cancer</a:t>
            </a:r>
            <a:endParaRPr lang="en-US" dirty="0"/>
          </a:p>
          <a:p>
            <a:r>
              <a:rPr lang="en-US" dirty="0">
                <a:hlinkClick r:id="rId6"/>
              </a:rPr>
              <a:t>The World According to Monsanto</a:t>
            </a:r>
            <a:endParaRPr lang="en-US" dirty="0"/>
          </a:p>
          <a:p>
            <a:r>
              <a:rPr lang="en-US" dirty="0">
                <a:hlinkClick r:id="rId7"/>
              </a:rPr>
              <a:t>Monsanto is now owned by Bayer who used to be part of I.G. Farben, manufacturing poisonous gas for concentration camps during the World War. </a:t>
            </a:r>
            <a:endParaRPr lang="en-US" dirty="0"/>
          </a:p>
          <a:p>
            <a:endParaRPr lang="en-US" dirty="0"/>
          </a:p>
          <a:p>
            <a:r>
              <a:rPr lang="en-US" dirty="0"/>
              <a:t>What does corporate responsibility really mean? </a:t>
            </a:r>
          </a:p>
          <a:p>
            <a:pPr lvl="1"/>
            <a:r>
              <a:rPr lang="en-US" dirty="0"/>
              <a:t>Environmental Social Governance (ESG) scores</a:t>
            </a:r>
          </a:p>
        </p:txBody>
      </p:sp>
    </p:spTree>
    <p:extLst>
      <p:ext uri="{BB962C8B-B14F-4D97-AF65-F5344CB8AC3E}">
        <p14:creationId xmlns:p14="http://schemas.microsoft.com/office/powerpoint/2010/main" val="2662840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t>What do you know about industrial food?</a:t>
            </a:r>
          </a:p>
        </p:txBody>
      </p:sp>
      <p:sp>
        <p:nvSpPr>
          <p:cNvPr id="3" name="Content Placeholder 2"/>
          <p:cNvSpPr>
            <a:spLocks noGrp="1"/>
          </p:cNvSpPr>
          <p:nvPr>
            <p:ph idx="1"/>
          </p:nvPr>
        </p:nvSpPr>
        <p:spPr/>
        <p:txBody>
          <a:bodyPr/>
          <a:lstStyle/>
          <a:p>
            <a:r>
              <a:rPr lang="en-US" dirty="0"/>
              <a:t>What is your current level of knowledge about industrial producing, processing, distribution and waste management? </a:t>
            </a:r>
          </a:p>
          <a:p>
            <a:r>
              <a:rPr lang="en-US" dirty="0"/>
              <a:t>What are positive and negative consequences of industrial food practices? Please provide sources for evidence of claims if any are made.</a:t>
            </a:r>
          </a:p>
          <a:p>
            <a:r>
              <a:rPr lang="en-US" dirty="0"/>
              <a:t>What are your current food practices regarding industrial food? </a:t>
            </a:r>
          </a:p>
          <a:p>
            <a:pPr lvl="1"/>
            <a:r>
              <a:rPr lang="en-US" dirty="0"/>
              <a:t>Do you eat at restaurants a lot?</a:t>
            </a:r>
          </a:p>
          <a:p>
            <a:pPr lvl="1"/>
            <a:r>
              <a:rPr lang="en-US" dirty="0"/>
              <a:t>Do you regularly buy already processed food items at the grocery store instead of untransformed ingredients? </a:t>
            </a:r>
          </a:p>
          <a:p>
            <a:pPr lvl="1"/>
            <a:r>
              <a:rPr lang="en-US" dirty="0"/>
              <a:t>Do you buy factory farmed meat (if you consume meat)? </a:t>
            </a:r>
          </a:p>
          <a:p>
            <a:pPr lvl="1"/>
            <a:r>
              <a:rPr lang="en-US" dirty="0"/>
              <a:t>Do you buy GMO and mass produced monoculture farmed vegetables?</a:t>
            </a:r>
          </a:p>
          <a:p>
            <a:pPr lvl="1"/>
            <a:r>
              <a:rPr lang="en-US" dirty="0"/>
              <a:t>Do you buy foods with pesticides or organic produce?</a:t>
            </a:r>
          </a:p>
          <a:p>
            <a:pPr lvl="1"/>
            <a:r>
              <a:rPr lang="en-US" dirty="0"/>
              <a:t>How important are the above questions to you?</a:t>
            </a:r>
          </a:p>
        </p:txBody>
      </p:sp>
    </p:spTree>
    <p:extLst>
      <p:ext uri="{BB962C8B-B14F-4D97-AF65-F5344CB8AC3E}">
        <p14:creationId xmlns:p14="http://schemas.microsoft.com/office/powerpoint/2010/main" val="3290573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Videos</a:t>
            </a:r>
          </a:p>
        </p:txBody>
      </p:sp>
      <p:sp>
        <p:nvSpPr>
          <p:cNvPr id="3" name="Content Placeholder 2"/>
          <p:cNvSpPr>
            <a:spLocks noGrp="1"/>
          </p:cNvSpPr>
          <p:nvPr>
            <p:ph idx="1"/>
          </p:nvPr>
        </p:nvSpPr>
        <p:spPr/>
        <p:txBody>
          <a:bodyPr/>
          <a:lstStyle/>
          <a:p>
            <a:pPr marL="0" indent="0">
              <a:buNone/>
            </a:pPr>
            <a:r>
              <a:rPr lang="en-CA" dirty="0">
                <a:hlinkClick r:id="rId2"/>
              </a:rPr>
              <a:t>Hero’s Sanctuary</a:t>
            </a:r>
            <a:endParaRPr lang="en-CA" dirty="0">
              <a:hlinkClick r:id="rId3"/>
            </a:endParaRPr>
          </a:p>
          <a:p>
            <a:pPr marL="0" indent="0">
              <a:buNone/>
            </a:pPr>
            <a:endParaRPr lang="en-CA" dirty="0">
              <a:hlinkClick r:id="rId3"/>
            </a:endParaRPr>
          </a:p>
          <a:p>
            <a:pPr marL="0" indent="0">
              <a:buNone/>
            </a:pPr>
            <a:r>
              <a:rPr lang="en-CA" sz="2800" dirty="0"/>
              <a:t>What’s wrong with Industrial Food? </a:t>
            </a:r>
          </a:p>
          <a:p>
            <a:pPr marL="0" indent="0">
              <a:buNone/>
            </a:pPr>
            <a:r>
              <a:rPr lang="en-CA" dirty="0">
                <a:hlinkClick r:id="rId4"/>
              </a:rPr>
              <a:t>The World According to Monsanto</a:t>
            </a:r>
            <a:endParaRPr lang="en-CA" dirty="0">
              <a:hlinkClick r:id="rId3"/>
            </a:endParaRPr>
          </a:p>
          <a:p>
            <a:pPr marL="0" indent="0">
              <a:buNone/>
            </a:pPr>
            <a:r>
              <a:rPr lang="en-CA" dirty="0">
                <a:hlinkClick r:id="rId3"/>
              </a:rPr>
              <a:t>Monsanto Lobbyist</a:t>
            </a:r>
          </a:p>
        </p:txBody>
      </p:sp>
    </p:spTree>
    <p:extLst>
      <p:ext uri="{BB962C8B-B14F-4D97-AF65-F5344CB8AC3E}">
        <p14:creationId xmlns:p14="http://schemas.microsoft.com/office/powerpoint/2010/main" val="2242216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or Concerns?</a:t>
            </a:r>
          </a:p>
        </p:txBody>
      </p:sp>
      <p:sp>
        <p:nvSpPr>
          <p:cNvPr id="3" name="Content Placeholder 2"/>
          <p:cNvSpPr>
            <a:spLocks noGrp="1"/>
          </p:cNvSpPr>
          <p:nvPr>
            <p:ph idx="1"/>
          </p:nvPr>
        </p:nvSpPr>
        <p:spPr/>
        <p:txBody>
          <a:bodyPr>
            <a:normAutofit fontScale="92500" lnSpcReduction="10000"/>
          </a:bodyPr>
          <a:lstStyle/>
          <a:p>
            <a:r>
              <a:rPr lang="en-US" sz="3600" dirty="0"/>
              <a:t>Thanks!</a:t>
            </a:r>
          </a:p>
          <a:p>
            <a:r>
              <a:rPr lang="en-US" sz="3600" dirty="0"/>
              <a:t>Have a great day!</a:t>
            </a:r>
          </a:p>
          <a:p>
            <a:endParaRPr lang="en-US" sz="3600" dirty="0"/>
          </a:p>
          <a:p>
            <a:r>
              <a:rPr lang="en-US" sz="3600" dirty="0"/>
              <a:t>Homework – Go Check Out Le </a:t>
            </a:r>
            <a:r>
              <a:rPr lang="en-US" sz="3600" dirty="0" err="1"/>
              <a:t>Frigo</a:t>
            </a:r>
            <a:r>
              <a:rPr lang="en-US" sz="3600" dirty="0"/>
              <a:t> Vert!</a:t>
            </a:r>
          </a:p>
          <a:p>
            <a:r>
              <a:rPr lang="en-US" sz="3600" dirty="0"/>
              <a:t>1440 Mackay St</a:t>
            </a:r>
          </a:p>
          <a:p>
            <a:endParaRPr lang="en-US" sz="3600" dirty="0"/>
          </a:p>
          <a:p>
            <a:r>
              <a:rPr lang="en-US" sz="3600" dirty="0"/>
              <a:t>Food for next week: </a:t>
            </a:r>
          </a:p>
          <a:p>
            <a:endParaRPr lang="en-US" sz="3600" dirty="0"/>
          </a:p>
        </p:txBody>
      </p:sp>
    </p:spTree>
    <p:extLst>
      <p:ext uri="{BB962C8B-B14F-4D97-AF65-F5344CB8AC3E}">
        <p14:creationId xmlns:p14="http://schemas.microsoft.com/office/powerpoint/2010/main" val="1856412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and Culture Write-Up</a:t>
            </a:r>
          </a:p>
        </p:txBody>
      </p:sp>
      <p:sp>
        <p:nvSpPr>
          <p:cNvPr id="3" name="Content Placeholder 2"/>
          <p:cNvSpPr>
            <a:spLocks noGrp="1"/>
          </p:cNvSpPr>
          <p:nvPr>
            <p:ph idx="1"/>
          </p:nvPr>
        </p:nvSpPr>
        <p:spPr>
          <a:xfrm>
            <a:off x="1097280" y="1845734"/>
            <a:ext cx="10058400" cy="4250266"/>
          </a:xfrm>
        </p:spPr>
        <p:txBody>
          <a:bodyPr>
            <a:noAutofit/>
          </a:bodyPr>
          <a:lstStyle/>
          <a:p>
            <a:r>
              <a:rPr lang="en-US" sz="1000" dirty="0"/>
              <a:t>Is your diet sustainable? To redress the question, let’s instead ask, what types of consequences (positive/negative and intended/unintended) does your diet sustain? Digging deeper, we can ask: What were the labour conditions of the farmers that produced your food? What are the ingredients in your food item and how does that contribute to your health? What is the carbon footprint of your food item? What social inequalities are expressed via your food consumption? What do you want your body to look like and how does food contribute to that body type? </a:t>
            </a:r>
          </a:p>
          <a:p>
            <a:r>
              <a:rPr lang="en-US" sz="1000" dirty="0"/>
              <a:t>Food is more than just a biological need, it is also a way people interact with the biosphere, express culture and communicate about class/gender/race relations. Food is at the center of many serious social, political and economic issues. These issues include: starvation, obesity, eating disorders, malnutrition, climate change, pollution, biodiversity loss, inequality, colonization, and imperialism, among others. </a:t>
            </a:r>
          </a:p>
          <a:p>
            <a:r>
              <a:rPr lang="en-GB" sz="1000" dirty="0"/>
              <a:t>In this course, students will read and discuss recent publications about food and sustainability and meet a variety of people in and around Concordia University that work with local food initiatives. </a:t>
            </a:r>
            <a:endParaRPr lang="en-US" sz="1000" dirty="0"/>
          </a:p>
          <a:p>
            <a:r>
              <a:rPr lang="en-GB" sz="1000" dirty="0"/>
              <a:t>Students will </a:t>
            </a:r>
            <a:r>
              <a:rPr lang="en-US" sz="1000" dirty="0"/>
              <a:t>focus on the political economy of food by examining how food is produced, transformed, distributed, consumed, and how food waste is managed in different areas of the world. They will take a critical perspective to analyze multinational food corporations, like Bayer, by looking at the consequences of large scale industrialized farming, monoculture, and the privatization of genetics. These consequences include, the use of GMOs and the loss of biodiversity; reliance on fossil fuels and its contribution to climate change; use of glyphosate and the accompanying health effects; seed patents and loss of food sovereignty; use of natural resources and the depletion of water and food supplies; among others.</a:t>
            </a:r>
          </a:p>
          <a:p>
            <a:r>
              <a:rPr lang="en-US" sz="1000" dirty="0"/>
              <a:t>Students will explore what people are doing to prevent these negative consequences. They will examine the food sovereignty movements, like the work done by La Via Campesina. Students will also look at sustainable production, like seed saving, indigenous practices, permaculture, rooftop gardening, and organic farming. Students will learn about alternative food networks that are developing socially responsible, environmentally sustainable, just, and secure food practices.</a:t>
            </a:r>
          </a:p>
          <a:p>
            <a:r>
              <a:rPr lang="en-US" sz="1000" dirty="0"/>
              <a:t>This course employs the theories and methodologies of sociology and anthropology. Political economy is a paradigm in the tradition of Karl Marx. It draws our attention to the power structure (political, economic, and social) that governs the society and the counter-movements that challenge the existing power structure. The social economy perspective in the tradition of Karl Polanyi will be used to imagine post-capitalist alternatives. The capitalist system has experienced many crises, and the current crisis, both ecological and economic, provides a great opportunity for the transition to global futures that are egalitarian, inclusive, democratic, and sustainable. This course also employs the tradition of critical self-knowledge and auto-ethnography. Students are asked to examine their personal involvement in industrial food systems and alternative food systems as individuals and a collective. </a:t>
            </a:r>
          </a:p>
          <a:p>
            <a:r>
              <a:rPr lang="en-US" sz="1000" dirty="0"/>
              <a:t>An important focus of this course is community engagement. Students will participate with local food projects in and around Concordia University. Students will perform an action-based research project by creating a new food organization, participating with and enhancing a current food project, and/or conducting research about university food systems. Students can even create content for the Concordia Student-Run Food Group Research project: </a:t>
            </a:r>
            <a:r>
              <a:rPr lang="en-US" sz="1000" u="sng" dirty="0">
                <a:hlinkClick r:id="rId2"/>
              </a:rPr>
              <a:t>w</a:t>
            </a:r>
            <a:r>
              <a:rPr lang="en-US" sz="1000" u="sng" dirty="0">
                <a:hlinkClick r:id="rId2"/>
              </a:rPr>
              <a:t>ww.concordiafoodgroups.ca</a:t>
            </a:r>
            <a:endParaRPr lang="en-US" sz="1000" dirty="0"/>
          </a:p>
          <a:p>
            <a:endParaRPr lang="en-US" sz="1000" dirty="0"/>
          </a:p>
        </p:txBody>
      </p:sp>
    </p:spTree>
    <p:extLst>
      <p:ext uri="{BB962C8B-B14F-4D97-AF65-F5344CB8AC3E}">
        <p14:creationId xmlns:p14="http://schemas.microsoft.com/office/powerpoint/2010/main" val="200480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Rules</a:t>
            </a:r>
          </a:p>
        </p:txBody>
      </p:sp>
      <p:sp>
        <p:nvSpPr>
          <p:cNvPr id="3" name="Content Placeholder 2"/>
          <p:cNvSpPr>
            <a:spLocks noGrp="1"/>
          </p:cNvSpPr>
          <p:nvPr>
            <p:ph idx="1"/>
          </p:nvPr>
        </p:nvSpPr>
        <p:spPr/>
        <p:txBody>
          <a:bodyPr>
            <a:normAutofit fontScale="62500" lnSpcReduction="20000"/>
          </a:bodyPr>
          <a:lstStyle/>
          <a:p>
            <a:r>
              <a:rPr lang="en-CA" b="1" u="sng" dirty="0"/>
              <a:t>Course Materials and Text</a:t>
            </a:r>
            <a:r>
              <a:rPr lang="en-CA" b="1" dirty="0"/>
              <a:t>:</a:t>
            </a:r>
            <a:endParaRPr lang="en-CA" dirty="0"/>
          </a:p>
          <a:p>
            <a:r>
              <a:rPr lang="en-CA" dirty="0"/>
              <a:t>Students are expected to complete</a:t>
            </a:r>
            <a:r>
              <a:rPr lang="en-CA" b="1" dirty="0"/>
              <a:t> ALL</a:t>
            </a:r>
            <a:r>
              <a:rPr lang="en-CA" dirty="0"/>
              <a:t> the designated readings and watch</a:t>
            </a:r>
            <a:r>
              <a:rPr lang="en-CA" b="1" dirty="0"/>
              <a:t> ALL</a:t>
            </a:r>
            <a:r>
              <a:rPr lang="en-CA" dirty="0"/>
              <a:t> of the assigned videos </a:t>
            </a:r>
            <a:r>
              <a:rPr lang="en-CA" b="1" dirty="0"/>
              <a:t>BEFORE EACH CLASS</a:t>
            </a:r>
            <a:r>
              <a:rPr lang="en-CA" dirty="0"/>
              <a:t>. Students are also expected to attend </a:t>
            </a:r>
            <a:r>
              <a:rPr lang="en-CA" b="1" dirty="0"/>
              <a:t>ALL</a:t>
            </a:r>
            <a:r>
              <a:rPr lang="en-CA" dirty="0"/>
              <a:t> classes, and participate in class discussions.</a:t>
            </a:r>
          </a:p>
          <a:p>
            <a:r>
              <a:rPr lang="en-US" dirty="0"/>
              <a:t>The </a:t>
            </a:r>
            <a:r>
              <a:rPr lang="en-US" b="1" i="1" u="sng" dirty="0"/>
              <a:t>required readings</a:t>
            </a:r>
            <a:r>
              <a:rPr lang="en-US" dirty="0"/>
              <a:t> are available at the Concordia Coop Bookstore (www.co-opbookstore.ca)</a:t>
            </a:r>
          </a:p>
          <a:p>
            <a:r>
              <a:rPr lang="en-US" dirty="0"/>
              <a:t> </a:t>
            </a:r>
          </a:p>
          <a:p>
            <a:r>
              <a:rPr lang="en-US" dirty="0"/>
              <a:t>Barilla Center for Food and Nutrition, &amp; Nierenberg, D., (2018) Nourished Planet: Sustainability in the Global Food System 3rd ed., Island Press.</a:t>
            </a:r>
          </a:p>
          <a:p>
            <a:r>
              <a:rPr lang="en-US" dirty="0"/>
              <a:t>Holt-Gimenez, E. (2017) A Foodie’s Guide to Capitalism: Understanding the Political Economy of What We Eat, Monthly Review Press, New York. </a:t>
            </a:r>
            <a:endParaRPr lang="en-CA" dirty="0"/>
          </a:p>
          <a:p>
            <a:r>
              <a:rPr lang="en-CA" dirty="0"/>
              <a:t>The power-point </a:t>
            </a:r>
            <a:r>
              <a:rPr lang="en-CA" b="1" i="1" u="sng" dirty="0"/>
              <a:t>lecture notes</a:t>
            </a:r>
            <a:r>
              <a:rPr lang="en-CA" dirty="0"/>
              <a:t> will be posted on the course site before each class.</a:t>
            </a:r>
            <a:r>
              <a:rPr lang="en-US" dirty="0"/>
              <a:t> </a:t>
            </a:r>
          </a:p>
          <a:p>
            <a:r>
              <a:rPr lang="en-US" b="1" i="1" dirty="0"/>
              <a:t> </a:t>
            </a:r>
            <a:endParaRPr lang="en-US" dirty="0"/>
          </a:p>
          <a:p>
            <a:r>
              <a:rPr lang="en-US" b="1" i="1" u="sng" dirty="0"/>
              <a:t>Recommended readings:</a:t>
            </a:r>
            <a:r>
              <a:rPr lang="en-US" dirty="0"/>
              <a:t> </a:t>
            </a:r>
          </a:p>
          <a:p>
            <a:r>
              <a:rPr lang="en-US" dirty="0" err="1"/>
              <a:t>Oppenlander</a:t>
            </a:r>
            <a:r>
              <a:rPr lang="en-US" dirty="0"/>
              <a:t>, R. (2013) Food Choices and Sustainability: Why Buying Local, Eating Less Meat, and Taking Baby Steps Won’t Work, Langdon Street Press. </a:t>
            </a:r>
          </a:p>
          <a:p>
            <a:r>
              <a:rPr lang="en-US" dirty="0"/>
              <a:t>Sumner, J. (2016) Learning, Food, and Sustainability: Sites for Resistance and Change, Palgrave MacMillan.  </a:t>
            </a:r>
          </a:p>
          <a:p>
            <a:r>
              <a:rPr lang="en-US" dirty="0"/>
              <a:t>URLs and other electronic sources may be posted on the course website from time to time. Please visit the course website to get this material. </a:t>
            </a:r>
          </a:p>
          <a:p>
            <a:endParaRPr lang="en-CA" dirty="0"/>
          </a:p>
          <a:p>
            <a:endParaRPr lang="en-US" dirty="0"/>
          </a:p>
          <a:p>
            <a:endParaRPr lang="en-US" dirty="0"/>
          </a:p>
        </p:txBody>
      </p:sp>
    </p:spTree>
    <p:extLst>
      <p:ext uri="{BB962C8B-B14F-4D97-AF65-F5344CB8AC3E}">
        <p14:creationId xmlns:p14="http://schemas.microsoft.com/office/powerpoint/2010/main" val="218834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CEF13-1A1A-43A4-93E4-617190EED1ED}"/>
              </a:ext>
            </a:extLst>
          </p:cNvPr>
          <p:cNvSpPr>
            <a:spLocks noGrp="1"/>
          </p:cNvSpPr>
          <p:nvPr>
            <p:ph type="title"/>
          </p:nvPr>
        </p:nvSpPr>
        <p:spPr/>
        <p:txBody>
          <a:bodyPr/>
          <a:lstStyle/>
          <a:p>
            <a:r>
              <a:rPr lang="en-US" dirty="0"/>
              <a:t>Course Format</a:t>
            </a:r>
          </a:p>
        </p:txBody>
      </p:sp>
      <p:sp>
        <p:nvSpPr>
          <p:cNvPr id="3" name="Content Placeholder 2">
            <a:extLst>
              <a:ext uri="{FF2B5EF4-FFF2-40B4-BE49-F238E27FC236}">
                <a16:creationId xmlns:a16="http://schemas.microsoft.com/office/drawing/2014/main" id="{4501AE0F-8F97-4C89-84B8-5F8FC6C4C604}"/>
              </a:ext>
            </a:extLst>
          </p:cNvPr>
          <p:cNvSpPr>
            <a:spLocks noGrp="1"/>
          </p:cNvSpPr>
          <p:nvPr>
            <p:ph idx="1"/>
          </p:nvPr>
        </p:nvSpPr>
        <p:spPr/>
        <p:txBody>
          <a:bodyPr/>
          <a:lstStyle/>
          <a:p>
            <a:pPr marL="0" indent="0">
              <a:buNone/>
            </a:pPr>
            <a:endParaRPr lang="en-US" dirty="0"/>
          </a:p>
          <a:p>
            <a:r>
              <a:rPr lang="en-US" dirty="0"/>
              <a:t>This course consists of a variety of pedagogical styles including lectures, discussions, guest speakers, field trips, community service learning and/or experiential learning. Students are expected to read the required text before coming to class. In class, students engage with each other through interactive activities, discussions and by talking with people who work with food – production, transformation, distribution, and waste management. At times, the class participates in fieldtrips on and off campus. Students will be notified in advance by e-mail and in class prior to these events. Students also take turns preparing food items for the class so that we have snacks as we learn. Students work out a schedule in the first weeks of the course. </a:t>
            </a:r>
          </a:p>
          <a:p>
            <a:endParaRPr lang="en-US" b="1" dirty="0"/>
          </a:p>
        </p:txBody>
      </p:sp>
    </p:spTree>
    <p:extLst>
      <p:ext uri="{BB962C8B-B14F-4D97-AF65-F5344CB8AC3E}">
        <p14:creationId xmlns:p14="http://schemas.microsoft.com/office/powerpoint/2010/main" val="2761384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Evaluation </a:t>
            </a:r>
          </a:p>
        </p:txBody>
      </p:sp>
      <p:graphicFrame>
        <p:nvGraphicFramePr>
          <p:cNvPr id="7" name="Content Placeholder 6">
            <a:extLst>
              <a:ext uri="{FF2B5EF4-FFF2-40B4-BE49-F238E27FC236}">
                <a16:creationId xmlns:a16="http://schemas.microsoft.com/office/drawing/2014/main" id="{3994AAB7-8941-45C6-A833-1850E4544FEC}"/>
              </a:ext>
            </a:extLst>
          </p:cNvPr>
          <p:cNvGraphicFramePr>
            <a:graphicFrameLocks noGrp="1"/>
          </p:cNvGraphicFramePr>
          <p:nvPr>
            <p:ph idx="1"/>
            <p:extLst>
              <p:ext uri="{D42A27DB-BD31-4B8C-83A1-F6EECF244321}">
                <p14:modId xmlns:p14="http://schemas.microsoft.com/office/powerpoint/2010/main" val="840863542"/>
              </p:ext>
            </p:extLst>
          </p:nvPr>
        </p:nvGraphicFramePr>
        <p:xfrm>
          <a:off x="1097281" y="2068286"/>
          <a:ext cx="10058401" cy="3454398"/>
        </p:xfrm>
        <a:graphic>
          <a:graphicData uri="http://schemas.openxmlformats.org/drawingml/2006/table">
            <a:tbl>
              <a:tblPr firstRow="1" firstCol="1" bandRow="1">
                <a:tableStyleId>{5C22544A-7EE6-4342-B048-85BDC9FD1C3A}</a:tableStyleId>
              </a:tblPr>
              <a:tblGrid>
                <a:gridCol w="2423453">
                  <a:extLst>
                    <a:ext uri="{9D8B030D-6E8A-4147-A177-3AD203B41FA5}">
                      <a16:colId xmlns:a16="http://schemas.microsoft.com/office/drawing/2014/main" val="2874502721"/>
                    </a:ext>
                  </a:extLst>
                </a:gridCol>
                <a:gridCol w="3452884">
                  <a:extLst>
                    <a:ext uri="{9D8B030D-6E8A-4147-A177-3AD203B41FA5}">
                      <a16:colId xmlns:a16="http://schemas.microsoft.com/office/drawing/2014/main" val="2373415300"/>
                    </a:ext>
                  </a:extLst>
                </a:gridCol>
                <a:gridCol w="4182064">
                  <a:extLst>
                    <a:ext uri="{9D8B030D-6E8A-4147-A177-3AD203B41FA5}">
                      <a16:colId xmlns:a16="http://schemas.microsoft.com/office/drawing/2014/main" val="973476619"/>
                    </a:ext>
                  </a:extLst>
                </a:gridCol>
              </a:tblGrid>
              <a:tr h="366483">
                <a:tc>
                  <a:txBody>
                    <a:bodyPr/>
                    <a:lstStyle/>
                    <a:p>
                      <a:pPr marL="0" marR="0">
                        <a:spcBef>
                          <a:spcPts val="0"/>
                        </a:spcBef>
                        <a:spcAft>
                          <a:spcPts val="0"/>
                        </a:spcAft>
                      </a:pPr>
                      <a:r>
                        <a:rPr lang="en-US" sz="1200">
                          <a:effectLst/>
                          <a:uFill>
                            <a:solidFill>
                              <a:srgbClr val="000000"/>
                            </a:solidFill>
                          </a:uFill>
                        </a:rPr>
                        <a:t>Assignments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Due Date</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Grade Weight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8102584"/>
                  </a:ext>
                </a:extLst>
              </a:tr>
              <a:tr h="342839">
                <a:tc>
                  <a:txBody>
                    <a:bodyPr/>
                    <a:lstStyle/>
                    <a:p>
                      <a:pPr marL="0" marR="0">
                        <a:spcBef>
                          <a:spcPts val="0"/>
                        </a:spcBef>
                        <a:spcAft>
                          <a:spcPts val="0"/>
                        </a:spcAft>
                      </a:pPr>
                      <a:r>
                        <a:rPr lang="en-US" sz="1200">
                          <a:effectLst/>
                          <a:uFill>
                            <a:solidFill>
                              <a:srgbClr val="000000"/>
                            </a:solidFill>
                          </a:uFill>
                        </a:rPr>
                        <a:t>Participation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dirty="0">
                          <a:effectLst/>
                          <a:uFill>
                            <a:solidFill>
                              <a:srgbClr val="000000"/>
                            </a:solidFill>
                          </a:uFill>
                        </a:rPr>
                        <a:t>Ongoing</a:t>
                      </a:r>
                      <a:endParaRPr lang="en-US" sz="1200"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10</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3350324128"/>
                  </a:ext>
                </a:extLst>
              </a:tr>
              <a:tr h="680949">
                <a:tc>
                  <a:txBody>
                    <a:bodyPr/>
                    <a:lstStyle/>
                    <a:p>
                      <a:pPr marL="0" marR="0">
                        <a:spcBef>
                          <a:spcPts val="0"/>
                        </a:spcBef>
                        <a:spcAft>
                          <a:spcPts val="0"/>
                        </a:spcAft>
                      </a:pPr>
                      <a:r>
                        <a:rPr lang="en-US" sz="1200">
                          <a:effectLst/>
                          <a:uFill>
                            <a:solidFill>
                              <a:srgbClr val="000000"/>
                            </a:solidFill>
                          </a:uFill>
                        </a:rPr>
                        <a:t>Action Research Project Proposal</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Due July 10th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15</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1659030926"/>
                  </a:ext>
                </a:extLst>
              </a:tr>
              <a:tr h="680949">
                <a:tc>
                  <a:txBody>
                    <a:bodyPr/>
                    <a:lstStyle/>
                    <a:p>
                      <a:pPr marL="0" marR="0">
                        <a:spcBef>
                          <a:spcPts val="0"/>
                        </a:spcBef>
                        <a:spcAft>
                          <a:spcPts val="0"/>
                        </a:spcAft>
                      </a:pPr>
                      <a:r>
                        <a:rPr lang="en-US" sz="1200">
                          <a:effectLst/>
                          <a:uFill>
                            <a:solidFill>
                              <a:srgbClr val="000000"/>
                            </a:solidFill>
                          </a:uFill>
                        </a:rPr>
                        <a:t>Action Research Project</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August 13th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30</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1450718549"/>
                  </a:ext>
                </a:extLst>
              </a:tr>
              <a:tr h="342839">
                <a:tc>
                  <a:txBody>
                    <a:bodyPr/>
                    <a:lstStyle/>
                    <a:p>
                      <a:pPr marL="0" marR="0">
                        <a:spcBef>
                          <a:spcPts val="0"/>
                        </a:spcBef>
                        <a:spcAft>
                          <a:spcPts val="0"/>
                        </a:spcAft>
                      </a:pPr>
                      <a:r>
                        <a:rPr lang="en-US" sz="1200" dirty="0">
                          <a:effectLst/>
                          <a:uFill>
                            <a:solidFill>
                              <a:srgbClr val="000000"/>
                            </a:solidFill>
                          </a:uFill>
                        </a:rPr>
                        <a:t>Food Blog 1</a:t>
                      </a:r>
                      <a:endParaRPr lang="en-US" sz="1200"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July 24th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15</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843048555"/>
                  </a:ext>
                </a:extLst>
              </a:tr>
              <a:tr h="342839">
                <a:tc>
                  <a:txBody>
                    <a:bodyPr/>
                    <a:lstStyle/>
                    <a:p>
                      <a:pPr marL="0" marR="0">
                        <a:spcBef>
                          <a:spcPts val="0"/>
                        </a:spcBef>
                        <a:spcAft>
                          <a:spcPts val="0"/>
                        </a:spcAft>
                      </a:pPr>
                      <a:r>
                        <a:rPr lang="en-US" sz="1200">
                          <a:effectLst/>
                          <a:uFill>
                            <a:solidFill>
                              <a:srgbClr val="000000"/>
                            </a:solidFill>
                          </a:uFill>
                        </a:rPr>
                        <a:t>Cooking Project</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Report Due August 12</a:t>
                      </a:r>
                      <a:r>
                        <a:rPr lang="en-US" sz="1200" baseline="30000">
                          <a:effectLst/>
                          <a:uFill>
                            <a:solidFill>
                              <a:srgbClr val="000000"/>
                            </a:solidFill>
                          </a:uFill>
                        </a:rPr>
                        <a:t>th</a:t>
                      </a:r>
                      <a:r>
                        <a:rPr lang="en-US" sz="1200">
                          <a:effectLst/>
                          <a:uFill>
                            <a:solidFill>
                              <a:srgbClr val="000000"/>
                            </a:solidFill>
                          </a:uFill>
                        </a:rPr>
                        <a:t>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15</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122390809"/>
                  </a:ext>
                </a:extLst>
              </a:tr>
              <a:tr h="342839">
                <a:tc>
                  <a:txBody>
                    <a:bodyPr/>
                    <a:lstStyle/>
                    <a:p>
                      <a:pPr marL="0" marR="0">
                        <a:spcBef>
                          <a:spcPts val="0"/>
                        </a:spcBef>
                        <a:spcAft>
                          <a:spcPts val="0"/>
                        </a:spcAft>
                      </a:pPr>
                      <a:r>
                        <a:rPr lang="en-US" sz="1200">
                          <a:effectLst/>
                          <a:uFill>
                            <a:solidFill>
                              <a:srgbClr val="000000"/>
                            </a:solidFill>
                          </a:uFill>
                        </a:rPr>
                        <a:t>Reading Response</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4 Randomly Chosen Classes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lgn="r">
                        <a:spcBef>
                          <a:spcPts val="0"/>
                        </a:spcBef>
                        <a:spcAft>
                          <a:spcPts val="0"/>
                        </a:spcAft>
                      </a:pPr>
                      <a:r>
                        <a:rPr lang="en-US" sz="1200">
                          <a:effectLst/>
                          <a:uFill>
                            <a:solidFill>
                              <a:srgbClr val="000000"/>
                            </a:solidFill>
                          </a:uFill>
                        </a:rPr>
                        <a:t>(Best 3/4 = 5 Points Each)               15</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2530785284"/>
                  </a:ext>
                </a:extLst>
              </a:tr>
              <a:tr h="354661">
                <a:tc>
                  <a:txBody>
                    <a:bodyPr/>
                    <a:lstStyle/>
                    <a:p>
                      <a:pPr marL="0" marR="0">
                        <a:spcBef>
                          <a:spcPts val="0"/>
                        </a:spcBef>
                        <a:spcAft>
                          <a:spcPts val="0"/>
                        </a:spcAft>
                      </a:pPr>
                      <a:r>
                        <a:rPr lang="en-US" sz="1200">
                          <a:effectLst/>
                          <a:uFill>
                            <a:solidFill>
                              <a:srgbClr val="000000"/>
                            </a:solidFill>
                          </a:uFill>
                        </a:rPr>
                        <a:t>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a:effectLst/>
                          <a:uFill>
                            <a:solidFill>
                              <a:srgbClr val="000000"/>
                            </a:solidFill>
                          </a:uFill>
                        </a:rPr>
                        <a:t> </a:t>
                      </a:r>
                      <a:endParaRPr lang="en-US" sz="120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tc>
                  <a:txBody>
                    <a:bodyPr/>
                    <a:lstStyle/>
                    <a:p>
                      <a:pPr marL="0" marR="0">
                        <a:spcBef>
                          <a:spcPts val="0"/>
                        </a:spcBef>
                        <a:spcAft>
                          <a:spcPts val="0"/>
                        </a:spcAft>
                      </a:pPr>
                      <a:r>
                        <a:rPr lang="en-US" sz="1200" dirty="0">
                          <a:effectLst/>
                          <a:uFill>
                            <a:solidFill>
                              <a:srgbClr val="000000"/>
                            </a:solidFill>
                          </a:uFill>
                        </a:rPr>
                        <a:t>Total 100%</a:t>
                      </a:r>
                      <a:endParaRPr lang="en-US" sz="1200" dirty="0">
                        <a:solidFill>
                          <a:srgbClr val="000000"/>
                        </a:solidFill>
                        <a:effectLst/>
                        <a:uFill>
                          <a:solidFill>
                            <a:srgbClr val="000000"/>
                          </a:solidFill>
                        </a:uFill>
                        <a:latin typeface="Arial Unicode MS" panose="020B0604020202020204" pitchFamily="34" charset="-128"/>
                        <a:ea typeface="Arial Unicode MS" panose="020B0604020202020204" pitchFamily="34" charset="-128"/>
                      </a:endParaRPr>
                    </a:p>
                  </a:txBody>
                  <a:tcPr marL="68580" marR="68580" marT="0" marB="0" anchor="b"/>
                </a:tc>
                <a:extLst>
                  <a:ext uri="{0D108BD9-81ED-4DB2-BD59-A6C34878D82A}">
                    <a16:rowId xmlns:a16="http://schemas.microsoft.com/office/drawing/2014/main" val="2993700943"/>
                  </a:ext>
                </a:extLst>
              </a:tr>
            </a:tbl>
          </a:graphicData>
        </a:graphic>
      </p:graphicFrame>
    </p:spTree>
    <p:extLst>
      <p:ext uri="{BB962C8B-B14F-4D97-AF65-F5344CB8AC3E}">
        <p14:creationId xmlns:p14="http://schemas.microsoft.com/office/powerpoint/2010/main" val="2679249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Assignments</a:t>
            </a:r>
          </a:p>
        </p:txBody>
      </p:sp>
      <p:sp>
        <p:nvSpPr>
          <p:cNvPr id="3" name="Content Placeholder 2"/>
          <p:cNvSpPr>
            <a:spLocks noGrp="1"/>
          </p:cNvSpPr>
          <p:nvPr>
            <p:ph idx="1"/>
          </p:nvPr>
        </p:nvSpPr>
        <p:spPr/>
        <p:txBody>
          <a:bodyPr>
            <a:normAutofit fontScale="85000" lnSpcReduction="10000"/>
          </a:bodyPr>
          <a:lstStyle/>
          <a:p>
            <a:r>
              <a:rPr lang="en-US" b="1" dirty="0"/>
              <a:t>Participation:</a:t>
            </a:r>
            <a:r>
              <a:rPr lang="en-US" dirty="0"/>
              <a:t> The participation grade is based on attendance, involvement in in discussions, participation in classroom activities and supplemental tasks (i.e. you will grow a plant from seed and will inform classmates about your experience with the plant). As an assignment, students will cook a meal to share with the class. Students can bring food on more than one occasion to improve their participation grade. </a:t>
            </a:r>
          </a:p>
          <a:p>
            <a:r>
              <a:rPr lang="en-US" b="1" dirty="0"/>
              <a:t>Action Research Project:</a:t>
            </a:r>
            <a:r>
              <a:rPr lang="en-US" dirty="0"/>
              <a:t> The objective of this assignment is to give students hands on experience with transformative food movements. Students will perform an action-based research project by creating a food project and/or participating with an already existing community food initiative at Concordia University or in the community at large. Students may participate in a group project and submit the report as a group. Students will be evaluated based on the depth of their involvement with the project, clearly reporting the project, and an oral presentation of the project. Students are encouraged to contribute to the Concordia Food Groups Research Project (</a:t>
            </a:r>
            <a:r>
              <a:rPr lang="en-US" u="sng" dirty="0">
                <a:hlinkClick r:id="rId2"/>
              </a:rPr>
              <a:t>www.concordiafoodgroups.ca</a:t>
            </a:r>
            <a:r>
              <a:rPr lang="en-US" dirty="0"/>
              <a:t>). </a:t>
            </a:r>
          </a:p>
          <a:p>
            <a:r>
              <a:rPr lang="en-US" b="1" dirty="0"/>
              <a:t>Action Research Project Proposal:</a:t>
            </a:r>
            <a:r>
              <a:rPr lang="en-US" dirty="0"/>
              <a:t> Students will write a proposal for the action research project they want to partake in. Students may participate in a group project and submit the proposal as a group. Students must (1) identify a food group to participate with or a food project to create, (2) outline a specific timeline for the project, (3) summarize their role in the project, (4) describe how you intend to write their final report, (5) link the topic to class readings and other food issues. </a:t>
            </a:r>
          </a:p>
          <a:p>
            <a:endParaRPr lang="en-US" dirty="0"/>
          </a:p>
        </p:txBody>
      </p:sp>
    </p:spTree>
    <p:extLst>
      <p:ext uri="{BB962C8B-B14F-4D97-AF65-F5344CB8AC3E}">
        <p14:creationId xmlns:p14="http://schemas.microsoft.com/office/powerpoint/2010/main" val="812566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5522D-3890-4573-976C-3E4779F92135}"/>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FD7B6BED-77B8-4005-A7E1-C81A70E3C15B}"/>
              </a:ext>
            </a:extLst>
          </p:cNvPr>
          <p:cNvSpPr>
            <a:spLocks noGrp="1"/>
          </p:cNvSpPr>
          <p:nvPr>
            <p:ph idx="1"/>
          </p:nvPr>
        </p:nvSpPr>
        <p:spPr/>
        <p:txBody>
          <a:bodyPr>
            <a:normAutofit fontScale="77500" lnSpcReduction="20000"/>
          </a:bodyPr>
          <a:lstStyle/>
          <a:p>
            <a:r>
              <a:rPr lang="en-US" b="1" dirty="0"/>
              <a:t>Blog Posts:</a:t>
            </a:r>
            <a:r>
              <a:rPr lang="en-US" dirty="0"/>
              <a:t> Students will write a blog posts of about 600 words for the </a:t>
            </a:r>
            <a:r>
              <a:rPr lang="en-US" u="sng" dirty="0">
                <a:hlinkClick r:id="rId2"/>
              </a:rPr>
              <a:t>www.concordiafoodgroups.ca</a:t>
            </a:r>
            <a:r>
              <a:rPr lang="en-US" dirty="0"/>
              <a:t> website. For the first blog post students can (1) attend a food related conference organized by a community group or participate in an ‘action’ related to food and/or sustainability and write about the conference/action, (2) interview a community group and make the findings available via </a:t>
            </a:r>
            <a:r>
              <a:rPr lang="en-US" u="sng" dirty="0">
                <a:hlinkClick r:id="rId2"/>
              </a:rPr>
              <a:t>www.concordiafoodgroups.ca</a:t>
            </a:r>
            <a:r>
              <a:rPr lang="en-US" dirty="0"/>
              <a:t> (3) produce a brief research report (with five sources) about a food related topic that is approved by me (Erik Chevrier). Blog posts must critically analyze the topic in a clear, concise, informative, and interesting manner and should link the topic/conference/interview to the class readings. The blog must address an appropriate audience and make sure the information is conveyed to this audience based on their level of knowledge of the subject matter. Students with video production skills can produce a video instead of a blog, however this must also be approved by me (Erik Chevrier).</a:t>
            </a:r>
          </a:p>
          <a:p>
            <a:r>
              <a:rPr lang="en-US" b="1" dirty="0"/>
              <a:t>Cooking Project: </a:t>
            </a:r>
            <a:r>
              <a:rPr lang="en-US" dirty="0"/>
              <a:t>Students must prepare at least one meal to bring and share with the class. Students will write a short blog of about 600 words about the practices, attitudes, and beliefs as well as the networks and institutions surrounding the production, distribution, and consumption of the food item they prepared. They will also include the recipe. </a:t>
            </a:r>
          </a:p>
          <a:p>
            <a:r>
              <a:rPr lang="en-US" b="1" dirty="0"/>
              <a:t>Reading Responses:</a:t>
            </a:r>
            <a:r>
              <a:rPr lang="en-US" dirty="0"/>
              <a:t> Students will be asked four times (randomly), at the beginning of class, to summarize the chapter that was assigned for that class. The objective of this assignment is to make sure students are reading the required material. Students may use (only) hand written notes to help them write their summaries. Material written via computer will NOT be allowed. Students will also NOT be allowed to look at the readings. Three of the four best responses will be counted. The summaries should (1) identify the central claim(s) or thesis(es) of the text articulated in the student’s own words, (2) identify the supporting evidence for the claim(s) and the key concepts introduced, (3) relate the text to other examples that support or contradict the central claim or thesis. </a:t>
            </a:r>
          </a:p>
          <a:p>
            <a:endParaRPr lang="en-US" dirty="0"/>
          </a:p>
        </p:txBody>
      </p:sp>
    </p:spTree>
    <p:extLst>
      <p:ext uri="{BB962C8B-B14F-4D97-AF65-F5344CB8AC3E}">
        <p14:creationId xmlns:p14="http://schemas.microsoft.com/office/powerpoint/2010/main" val="1589421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and Readings</a:t>
            </a:r>
          </a:p>
        </p:txBody>
      </p:sp>
      <p:sp>
        <p:nvSpPr>
          <p:cNvPr id="3" name="Content Placeholder 2"/>
          <p:cNvSpPr>
            <a:spLocks noGrp="1"/>
          </p:cNvSpPr>
          <p:nvPr>
            <p:ph idx="1"/>
          </p:nvPr>
        </p:nvSpPr>
        <p:spPr/>
        <p:txBody>
          <a:bodyPr>
            <a:normAutofit fontScale="92500" lnSpcReduction="20000"/>
          </a:bodyPr>
          <a:lstStyle/>
          <a:p>
            <a:r>
              <a:rPr lang="en-US" b="1" dirty="0"/>
              <a:t>June 26</a:t>
            </a:r>
            <a:r>
              <a:rPr lang="en-US" b="1" baseline="30000" dirty="0"/>
              <a:t>th</a:t>
            </a:r>
            <a:r>
              <a:rPr lang="en-US" b="1" dirty="0"/>
              <a:t> – Introduction to Food and Sustainability</a:t>
            </a:r>
            <a:endParaRPr lang="en-US" dirty="0"/>
          </a:p>
          <a:p>
            <a:r>
              <a:rPr lang="en-US" b="1" dirty="0"/>
              <a:t>July 3</a:t>
            </a:r>
            <a:r>
              <a:rPr lang="en-US" b="1" baseline="30000" dirty="0"/>
              <a:t>rd</a:t>
            </a:r>
            <a:r>
              <a:rPr lang="en-US" b="1" dirty="0"/>
              <a:t> – Introduction to the Campus/Community Food Organizations in and around Concordia</a:t>
            </a:r>
            <a:br>
              <a:rPr lang="en-US" b="1" dirty="0"/>
            </a:br>
            <a:r>
              <a:rPr lang="en-US" dirty="0"/>
              <a:t>Barilla Center for Food and Nutrition, &amp; Nierenberg, D., (2018) Nourished Planet: Sustainability in the Global Food System 3rd ed., Island Press.</a:t>
            </a:r>
            <a:br>
              <a:rPr lang="en-US" dirty="0"/>
            </a:br>
            <a:r>
              <a:rPr lang="en-US" dirty="0"/>
              <a:t>Chapter 1 – Food for All (pp. 1 – 35)</a:t>
            </a:r>
          </a:p>
          <a:p>
            <a:r>
              <a:rPr lang="en-CA" b="1" dirty="0"/>
              <a:t>July 8</a:t>
            </a:r>
            <a:r>
              <a:rPr lang="en-CA" b="1" baseline="30000" dirty="0"/>
              <a:t>th</a:t>
            </a:r>
            <a:r>
              <a:rPr lang="en-CA" b="1" dirty="0"/>
              <a:t> – Food, Sustainability and the Economy</a:t>
            </a:r>
            <a:br>
              <a:rPr lang="en-CA" b="1" dirty="0"/>
            </a:br>
            <a:r>
              <a:rPr lang="en-US" dirty="0"/>
              <a:t>Barilla Center for Food and Nutrition, &amp; Nierenberg, D., (2018) Nourished Planet: Sustainability in the Global Food System 3rd ed., Island Press.</a:t>
            </a:r>
            <a:br>
              <a:rPr lang="en-US" dirty="0"/>
            </a:br>
            <a:r>
              <a:rPr lang="en-US" dirty="0"/>
              <a:t>Chapter 2 – Food for Sustainable Growth (pp. 55 – 95)</a:t>
            </a:r>
          </a:p>
          <a:p>
            <a:r>
              <a:rPr lang="en-CA" b="1" dirty="0"/>
              <a:t>July 10</a:t>
            </a:r>
            <a:r>
              <a:rPr lang="en-CA" b="1" baseline="30000" dirty="0"/>
              <a:t>th</a:t>
            </a:r>
            <a:r>
              <a:rPr lang="en-CA" b="1" dirty="0"/>
              <a:t> – Food, Sustainability and Health</a:t>
            </a:r>
            <a:br>
              <a:rPr lang="en-CA" b="1" dirty="0"/>
            </a:br>
            <a:r>
              <a:rPr lang="en-CA" b="1" i="1" dirty="0"/>
              <a:t>ACTION RESEARCH PROPOSAL DUE</a:t>
            </a:r>
            <a:br>
              <a:rPr lang="en-CA" b="1" i="1" dirty="0"/>
            </a:br>
            <a:r>
              <a:rPr lang="en-US" dirty="0"/>
              <a:t>Barilla Center for Food and Nutrition, &amp; Nierenberg, D., (2018) Nourished Planet: Sustainability in the Global Food System 3rd ed., Island Press. </a:t>
            </a:r>
          </a:p>
          <a:p>
            <a:r>
              <a:rPr lang="en-CA" dirty="0"/>
              <a:t>Chapter 3 – Food for Health (pp. 115 – 146)</a:t>
            </a:r>
            <a:endParaRPr lang="en-US" dirty="0"/>
          </a:p>
          <a:p>
            <a:pPr marL="0" marR="0" indent="0">
              <a:spcBef>
                <a:spcPts val="0"/>
              </a:spcBef>
              <a:spcAft>
                <a:spcPts val="0"/>
              </a:spcAft>
              <a:buNone/>
            </a:pPr>
            <a:endParaRPr lang="en-US" sz="3200"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3257668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1402</TotalTime>
  <Words>2959</Words>
  <Application>Microsoft Office PowerPoint</Application>
  <PresentationFormat>Widescreen</PresentationFormat>
  <Paragraphs>179</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 Unicode MS</vt:lpstr>
      <vt:lpstr>Arial</vt:lpstr>
      <vt:lpstr>Calibri</vt:lpstr>
      <vt:lpstr>Calibri Light</vt:lpstr>
      <vt:lpstr>Times New Roman</vt:lpstr>
      <vt:lpstr>Retrospect</vt:lpstr>
      <vt:lpstr>Food and Sustainability</vt:lpstr>
      <vt:lpstr>About Me</vt:lpstr>
      <vt:lpstr>Food and Culture Write-Up</vt:lpstr>
      <vt:lpstr>Class Rules</vt:lpstr>
      <vt:lpstr>Course Format</vt:lpstr>
      <vt:lpstr>Course Evaluation </vt:lpstr>
      <vt:lpstr>Assignments</vt:lpstr>
      <vt:lpstr>Assignments</vt:lpstr>
      <vt:lpstr>Tentative Schedule and Readings</vt:lpstr>
      <vt:lpstr>Tentative Schedule and Readings</vt:lpstr>
      <vt:lpstr>Tentative Schedule and Readings</vt:lpstr>
      <vt:lpstr>Introduction – Let’s Talk About Food</vt:lpstr>
      <vt:lpstr>Key Points to Consider </vt:lpstr>
      <vt:lpstr>Perception is Subjective</vt:lpstr>
      <vt:lpstr>Perception is Deceptive</vt:lpstr>
      <vt:lpstr>Perception is Deceptive</vt:lpstr>
      <vt:lpstr>Sometimes we cannot even notice what’s right in front of us!</vt:lpstr>
      <vt:lpstr>Importance of Action Based Research </vt:lpstr>
      <vt:lpstr>The Dominant Epistemological View of Food?</vt:lpstr>
      <vt:lpstr>Critique of Dominant Epistemological View of Food</vt:lpstr>
      <vt:lpstr>Activity Planting a Seed</vt:lpstr>
      <vt:lpstr>Discussion about the Cooking Project</vt:lpstr>
      <vt:lpstr>Corporate Social Responsibility? </vt:lpstr>
      <vt:lpstr>What do you know about industrial food?</vt:lpstr>
      <vt:lpstr>Videos</vt:lpstr>
      <vt:lpstr>Questions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94</cp:revision>
  <dcterms:created xsi:type="dcterms:W3CDTF">2016-08-29T02:04:56Z</dcterms:created>
  <dcterms:modified xsi:type="dcterms:W3CDTF">2019-06-26T15:02:37Z</dcterms:modified>
</cp:coreProperties>
</file>