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8" r:id="rId3"/>
    <p:sldId id="276" r:id="rId4"/>
    <p:sldId id="277" r:id="rId5"/>
    <p:sldId id="288" r:id="rId6"/>
    <p:sldId id="289" r:id="rId7"/>
    <p:sldId id="280" r:id="rId8"/>
    <p:sldId id="290" r:id="rId9"/>
    <p:sldId id="278" r:id="rId10"/>
    <p:sldId id="291" r:id="rId11"/>
    <p:sldId id="279" r:id="rId12"/>
    <p:sldId id="281" r:id="rId13"/>
    <p:sldId id="282" r:id="rId14"/>
    <p:sldId id="283" r:id="rId15"/>
    <p:sldId id="284" r:id="rId16"/>
    <p:sldId id="28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 snapToGrid="0">
      <p:cViewPr varScale="1">
        <p:scale>
          <a:sx n="88" d="100"/>
          <a:sy n="88" d="100"/>
        </p:scale>
        <p:origin x="8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2019-06-04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2019-06-04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2019-06-04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2019-06-04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2019-06-04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2019-06-04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2019-06-04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2019-06-04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2019-06-04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2019-06-04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2019-06-04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2019-06-04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Desktop/POLI/Indebtedness%20and%20Wealth.pdf" TargetMode="External"/><Relationship Id="rId2" Type="http://schemas.openxmlformats.org/officeDocument/2006/relationships/hyperlink" Target="../../../../../Desktop/POLI/Big%20Banks%20Big%20Secre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../../../../../Desktop/POLI/house-sep2018.pdf" TargetMode="External"/><Relationship Id="rId4" Type="http://schemas.openxmlformats.org/officeDocument/2006/relationships/hyperlink" Target="../../../../../Desktop/POLI/householddebt_june2018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/>
              <a:t>The Political </a:t>
            </a:r>
            <a:r>
              <a:rPr lang="en-CA" dirty="0"/>
              <a:t>Economy of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/>
              <a:t>The Age of Increasing Inequality – The astonishing rise of the 1% in </a:t>
            </a:r>
            <a:r>
              <a:rPr lang="en-CA" dirty="0" err="1"/>
              <a:t>canada</a:t>
            </a:r>
            <a:endParaRPr lang="en-CA" dirty="0"/>
          </a:p>
          <a:p>
            <a:r>
              <a:rPr lang="en-CA" dirty="0"/>
              <a:t>Erik Chevrier</a:t>
            </a:r>
          </a:p>
          <a:p>
            <a:r>
              <a:rPr lang="en-CA" dirty="0"/>
              <a:t>www.erikchevrier.ca</a:t>
            </a:r>
          </a:p>
        </p:txBody>
      </p:sp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0F587-2D1D-4A19-A36C-15854C739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Average Wage</a:t>
            </a:r>
          </a:p>
        </p:txBody>
      </p:sp>
      <p:pic>
        <p:nvPicPr>
          <p:cNvPr id="5" name="Content Placeholder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A011C5DC-91E4-4708-8D97-986AD266B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r="-1" b="-1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6939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6BB14-7F99-47A1-8FA8-F75247C71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Real Hourly Wages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A6A2B39-AA90-4879-A763-D0BAC9249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867B213-6D00-46E4-A6F5-B1B72E1210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688"/>
          <a:stretch/>
        </p:blipFill>
        <p:spPr>
          <a:xfrm>
            <a:off x="4742017" y="640080"/>
            <a:ext cx="679808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40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0959AD-5752-4718-95BF-AC26D54B7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Growth Rates of Real Market Incomes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378D5F5-9801-432B-9E29-90927C754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CCDE1DD-1EB8-47E9-9051-F1E64B4FA4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2" b="3"/>
          <a:stretch/>
        </p:blipFill>
        <p:spPr>
          <a:xfrm>
            <a:off x="4742017" y="640080"/>
            <a:ext cx="679808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06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3E28D8-F1C7-439F-B291-EC0275792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Unemployment</a:t>
            </a:r>
          </a:p>
        </p:txBody>
      </p:sp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A27D7658-1826-4A5E-A135-FFA413B52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" r="2" b="2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9334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028B4-E75A-4E89-8D87-8CAA2C8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Capital Gains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681423F-D831-4F40-B222-7B8EF02B9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endParaRPr lang="en-US" sz="1500">
              <a:solidFill>
                <a:srgbClr val="FFFFFF"/>
              </a:solidFill>
            </a:endParaRPr>
          </a:p>
        </p:txBody>
      </p:sp>
      <p:pic>
        <p:nvPicPr>
          <p:cNvPr id="8" name="Content Placeholder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DF5BD775-DABB-474A-A42C-445879F01B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7" b="2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0267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A7D12-2D48-46D2-8D2C-76575123F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GINI</a:t>
            </a:r>
          </a:p>
        </p:txBody>
      </p:sp>
      <p:pic>
        <p:nvPicPr>
          <p:cNvPr id="20" name="Content Placeholder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5DF21696-8D50-49EC-8E98-6B830D333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4" r="-2" b="-2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5413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5F84F-634B-4302-BE1A-CE54BBDB4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B682-6B49-4CDA-9BB7-4DF203129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 action="ppaction://hlinkfile"/>
              </a:rPr>
              <a:t>Bank’s Big Secret</a:t>
            </a:r>
            <a:endParaRPr lang="en-CA" dirty="0"/>
          </a:p>
          <a:p>
            <a:r>
              <a:rPr lang="en-CA" dirty="0">
                <a:hlinkClick r:id="rId3" action="ppaction://hlinkfile"/>
              </a:rPr>
              <a:t>Debt and Wealth in Canada</a:t>
            </a:r>
            <a:endParaRPr lang="en-CA" dirty="0"/>
          </a:p>
          <a:p>
            <a:r>
              <a:rPr lang="en-CA" dirty="0">
                <a:hlinkClick r:id="rId4" action="ppaction://hlinkfile"/>
              </a:rPr>
              <a:t>Household Debt</a:t>
            </a:r>
            <a:endParaRPr lang="en-CA" dirty="0"/>
          </a:p>
          <a:p>
            <a:r>
              <a:rPr lang="en-CA" dirty="0">
                <a:hlinkClick r:id="rId5" action="ppaction://hlinkfile"/>
              </a:rPr>
              <a:t>House Market in Canada</a:t>
            </a:r>
            <a:endParaRPr lang="en-CA" dirty="0"/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7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A4618-F3AA-4E83-96BC-A75A58281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CE015-274E-4869-B0D9-759EA5FFD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want/need in life to live a fulfilling life? </a:t>
            </a:r>
          </a:p>
          <a:p>
            <a:r>
              <a:rPr lang="en-US" dirty="0"/>
              <a:t>What do people (in general) need in life to achieve human flourishing? </a:t>
            </a:r>
          </a:p>
        </p:txBody>
      </p:sp>
    </p:spTree>
    <p:extLst>
      <p:ext uri="{BB962C8B-B14F-4D97-AF65-F5344CB8AC3E}">
        <p14:creationId xmlns:p14="http://schemas.microsoft.com/office/powerpoint/2010/main" val="209442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DD36E-6376-452D-80F5-F7F357F23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0D1195-E6CB-439E-AAFE-43A8AE7F8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212" y="3441110"/>
            <a:ext cx="5556536" cy="28548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C618DF-4F1E-4B51-A643-3EADCF35728E}"/>
              </a:ext>
            </a:extLst>
          </p:cNvPr>
          <p:cNvSpPr txBox="1"/>
          <p:nvPr/>
        </p:nvSpPr>
        <p:spPr>
          <a:xfrm>
            <a:off x="1097281" y="1850571"/>
            <a:ext cx="1005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Need – </a:t>
            </a:r>
            <a:r>
              <a:rPr lang="en-US" dirty="0"/>
              <a:t>A condition within the person that is essential and necessary for growth, well-being and life. </a:t>
            </a:r>
          </a:p>
          <a:p>
            <a:r>
              <a:rPr lang="en-US" b="1" dirty="0"/>
              <a:t>Deficiency needs – </a:t>
            </a:r>
            <a:r>
              <a:rPr lang="en-US" dirty="0"/>
              <a:t>Are responses to a state of deprivation and generate tension-packed, urgency-laden emotions, such as pain, relief, anxiety, frustration, stress, etc.…</a:t>
            </a:r>
          </a:p>
          <a:p>
            <a:r>
              <a:rPr lang="en-US" b="1" dirty="0"/>
              <a:t>Growth needs – </a:t>
            </a:r>
            <a:r>
              <a:rPr lang="en-US" dirty="0"/>
              <a:t>Gently guide behaviour toward a developmental trajectory of growth and well-being. They typically generate positive emotions, such as interest, enjoyment, hope and vitality. </a:t>
            </a:r>
          </a:p>
        </p:txBody>
      </p:sp>
    </p:spTree>
    <p:extLst>
      <p:ext uri="{BB962C8B-B14F-4D97-AF65-F5344CB8AC3E}">
        <p14:creationId xmlns:p14="http://schemas.microsoft.com/office/powerpoint/2010/main" val="739662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3AE53-B3B6-479C-ADB0-BD687398E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CDE961-BA5E-450A-98F5-6131F8DDE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99" y="1830563"/>
            <a:ext cx="8639962" cy="4293396"/>
          </a:xfrm>
        </p:spPr>
      </p:pic>
    </p:spTree>
    <p:extLst>
      <p:ext uri="{BB962C8B-B14F-4D97-AF65-F5344CB8AC3E}">
        <p14:creationId xmlns:p14="http://schemas.microsoft.com/office/powerpoint/2010/main" val="157451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63D3D-0F78-4356-85A5-666525169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GDP Per Capita</a:t>
            </a:r>
          </a:p>
        </p:txBody>
      </p:sp>
      <p:pic>
        <p:nvPicPr>
          <p:cNvPr id="7" name="Content Placeholder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89DA52AA-4F3C-44B5-98D1-936A9F856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 r="-2" b="-2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7651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1C99F-EA5E-41C9-AEB8-9DB53F6E1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Real Income</a:t>
            </a:r>
          </a:p>
        </p:txBody>
      </p:sp>
      <p:pic>
        <p:nvPicPr>
          <p:cNvPr id="5" name="Content Placeholder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EC95AD14-07E3-4381-BBE2-7BC925EAA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" r="2" b="1131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8259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81DDC-46C4-4228-8B97-226FB375B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Average Disposable Income</a:t>
            </a:r>
          </a:p>
        </p:txBody>
      </p:sp>
      <p:pic>
        <p:nvPicPr>
          <p:cNvPr id="20" name="Content Placeholder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A25F5562-F015-45D5-84F0-6D8F7DC8F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5" r="1" b="7738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0040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B5402A-8E4B-43F9-BFDE-611D345C3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Real vs Market Income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B998E2-556B-4102-9E58-CDA68576A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2D4C863-3FD9-48B8-BFE4-6EC20A469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17" y="820236"/>
            <a:ext cx="6798082" cy="52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26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34162-F28F-43A5-AFD1-64F7BC35A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Family Income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9EEF9C9-7B7B-4176-9323-374F8FB2C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4D0ABCC9-C8F9-4F83-9EFC-61ABE5F0D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17" y="1304599"/>
            <a:ext cx="6798082" cy="424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89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184</Words>
  <Application>Microsoft Office PowerPoint</Application>
  <PresentationFormat>Widescreen</PresentationFormat>
  <Paragraphs>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Calibri Light</vt:lpstr>
      <vt:lpstr>Retrospect</vt:lpstr>
      <vt:lpstr>The Political Economy of Inequality</vt:lpstr>
      <vt:lpstr>Value</vt:lpstr>
      <vt:lpstr>Needs</vt:lpstr>
      <vt:lpstr>Needs</vt:lpstr>
      <vt:lpstr>GDP Per Capita</vt:lpstr>
      <vt:lpstr>Real Income</vt:lpstr>
      <vt:lpstr>Average Disposable Income</vt:lpstr>
      <vt:lpstr>Real vs Market Income</vt:lpstr>
      <vt:lpstr>Family Income</vt:lpstr>
      <vt:lpstr>Average Wage</vt:lpstr>
      <vt:lpstr>Real Hourly Wages</vt:lpstr>
      <vt:lpstr>Growth Rates of Real Market Incomes</vt:lpstr>
      <vt:lpstr>Unemployment</vt:lpstr>
      <vt:lpstr>Capital Gains</vt:lpstr>
      <vt:lpstr>GINI</vt:lpstr>
      <vt:lpstr>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Political Economy of Inequality</dc:title>
  <dc:creator>Erik Chevrier</dc:creator>
  <cp:lastModifiedBy>Erik Chevrier</cp:lastModifiedBy>
  <cp:revision>4</cp:revision>
  <dcterms:created xsi:type="dcterms:W3CDTF">2019-06-04T16:14:04Z</dcterms:created>
  <dcterms:modified xsi:type="dcterms:W3CDTF">2019-06-04T16:28:12Z</dcterms:modified>
</cp:coreProperties>
</file>