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76" r:id="rId3"/>
    <p:sldId id="258" r:id="rId4"/>
    <p:sldId id="277" r:id="rId5"/>
    <p:sldId id="329" r:id="rId6"/>
    <p:sldId id="328" r:id="rId7"/>
    <p:sldId id="325" r:id="rId8"/>
    <p:sldId id="326" r:id="rId9"/>
    <p:sldId id="327" r:id="rId10"/>
    <p:sldId id="322" r:id="rId11"/>
    <p:sldId id="323" r:id="rId12"/>
    <p:sldId id="32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4660"/>
  </p:normalViewPr>
  <p:slideViewPr>
    <p:cSldViewPr snapToGrid="0">
      <p:cViewPr>
        <p:scale>
          <a:sx n="87" d="100"/>
          <a:sy n="87" d="100"/>
        </p:scale>
        <p:origin x="10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2019-06-06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2019-06-06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2019-06-06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2019-06-06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2019-06-06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2019-06-06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2019-06-06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2019-06-06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2019-06-06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2019-06-06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2019-06-06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2019-06-06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/>
              <a:t>The Political </a:t>
            </a:r>
            <a:r>
              <a:rPr lang="en-CA" dirty="0"/>
              <a:t>Economy of Inequality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/>
              <a:t>The Age of Increasing Inequality – The astonishing rise of the 1% in </a:t>
            </a:r>
            <a:r>
              <a:rPr lang="en-CA" dirty="0" err="1"/>
              <a:t>canada</a:t>
            </a:r>
            <a:endParaRPr lang="en-CA" dirty="0"/>
          </a:p>
          <a:p>
            <a:r>
              <a:rPr lang="en-CA" dirty="0"/>
              <a:t>Erik Chevrier</a:t>
            </a:r>
          </a:p>
          <a:p>
            <a:r>
              <a:rPr lang="en-CA" dirty="0"/>
              <a:t>www.erikchevrier.ca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E5B1D-F342-462E-9384-DC9E3809F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Discussion – What kind of a consumer are you? How do you acquire that you want and need?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FCA05-9EF0-4F33-92A9-3DA4AC7EA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30779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Are you impulsive or plan purchases? </a:t>
            </a:r>
          </a:p>
          <a:p>
            <a:r>
              <a:rPr lang="en-US" dirty="0"/>
              <a:t>Are you a compulsive consumer? </a:t>
            </a:r>
          </a:p>
          <a:p>
            <a:r>
              <a:rPr lang="en-US" dirty="0"/>
              <a:t>Do you prioritize ethical products? </a:t>
            </a:r>
          </a:p>
          <a:p>
            <a:r>
              <a:rPr lang="en-US" dirty="0"/>
              <a:t>Do you self-produce anything? </a:t>
            </a:r>
          </a:p>
          <a:p>
            <a:r>
              <a:rPr lang="en-US" dirty="0"/>
              <a:t>Do you have an income source? </a:t>
            </a:r>
          </a:p>
          <a:p>
            <a:r>
              <a:rPr lang="en-US" dirty="0"/>
              <a:t>Do you shop more for necessity or pleasure? </a:t>
            </a:r>
          </a:p>
          <a:p>
            <a:r>
              <a:rPr lang="en-US" dirty="0"/>
              <a:t>Do you shop to change your moods? </a:t>
            </a:r>
          </a:p>
          <a:p>
            <a:r>
              <a:rPr lang="en-US" dirty="0"/>
              <a:t>Do you hold material items in high regards (are you materialistic)?</a:t>
            </a:r>
          </a:p>
          <a:p>
            <a:r>
              <a:rPr lang="en-US" dirty="0"/>
              <a:t>What do you spend your money on? Daily? Weekly? Monthly? Yearly? Future Plans?</a:t>
            </a:r>
          </a:p>
          <a:p>
            <a:r>
              <a:rPr lang="en-US" dirty="0"/>
              <a:t>Do you prioritize fair trade? </a:t>
            </a:r>
          </a:p>
          <a:p>
            <a:r>
              <a:rPr lang="en-US" dirty="0"/>
              <a:t>Do you use any alternative currencies? </a:t>
            </a:r>
          </a:p>
          <a:p>
            <a:r>
              <a:rPr lang="en-US" dirty="0"/>
              <a:t>Do you participate in barter networks?   </a:t>
            </a:r>
          </a:p>
          <a:p>
            <a:r>
              <a:rPr lang="en-US" dirty="0"/>
              <a:t>Do you buy stuff on the illegal market? </a:t>
            </a:r>
          </a:p>
          <a:p>
            <a:r>
              <a:rPr lang="en-US" dirty="0"/>
              <a:t>Do you get state allocations? </a:t>
            </a:r>
          </a:p>
          <a:p>
            <a:r>
              <a:rPr lang="en-US" dirty="0"/>
              <a:t>Do you steal things?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357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5F8BB-6CF1-403D-ACD5-2198E95EF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92E3F-542C-46B1-BE93-3E8C9CA4D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we provide provisions to the bottom income earners – or people who are unemployed? </a:t>
            </a:r>
          </a:p>
          <a:p>
            <a:pPr lvl="1"/>
            <a:r>
              <a:rPr lang="en-US" dirty="0"/>
              <a:t>If so, what form should this take? </a:t>
            </a:r>
          </a:p>
          <a:p>
            <a:pPr lvl="1"/>
            <a:r>
              <a:rPr lang="en-US" dirty="0"/>
              <a:t>What kind of social services can be provided? </a:t>
            </a:r>
          </a:p>
          <a:p>
            <a:pPr lvl="1"/>
            <a:r>
              <a:rPr lang="en-US" dirty="0"/>
              <a:t>What about basic income?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not, how come? </a:t>
            </a:r>
          </a:p>
        </p:txBody>
      </p:sp>
    </p:spTree>
    <p:extLst>
      <p:ext uri="{BB962C8B-B14F-4D97-AF65-F5344CB8AC3E}">
        <p14:creationId xmlns:p14="http://schemas.microsoft.com/office/powerpoint/2010/main" val="285297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978B1-E72D-4A68-BEB5-9E3720725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– What can we do to eliminate poverty?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99695-51ED-40EE-8B67-DA0B4D803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we attempt any of the following experiments? </a:t>
            </a:r>
          </a:p>
          <a:p>
            <a:pPr lvl="1"/>
            <a:r>
              <a:rPr lang="en-US" dirty="0"/>
              <a:t>Progressive taxes? </a:t>
            </a:r>
          </a:p>
          <a:p>
            <a:pPr lvl="1"/>
            <a:r>
              <a:rPr lang="en-US" dirty="0"/>
              <a:t>Taxes on problematic commodities, like carbon? </a:t>
            </a:r>
          </a:p>
          <a:p>
            <a:pPr lvl="1"/>
            <a:r>
              <a:rPr lang="en-US" dirty="0"/>
              <a:t>Universal basic income? </a:t>
            </a:r>
          </a:p>
          <a:p>
            <a:pPr lvl="1"/>
            <a:r>
              <a:rPr lang="en-US" dirty="0"/>
              <a:t>Participatory budgeting? </a:t>
            </a:r>
          </a:p>
          <a:p>
            <a:pPr lvl="1"/>
            <a:r>
              <a:rPr lang="en-US" dirty="0"/>
              <a:t>Prioritizing coops (workplace democracy)? </a:t>
            </a:r>
          </a:p>
          <a:p>
            <a:pPr lvl="1"/>
            <a:r>
              <a:rPr lang="en-US" dirty="0"/>
              <a:t>Maximum wages? </a:t>
            </a:r>
          </a:p>
          <a:p>
            <a:pPr lvl="1"/>
            <a:r>
              <a:rPr lang="en-US" dirty="0"/>
              <a:t>Guaranteed necessities?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What else can you think of to reduce inequality? </a:t>
            </a:r>
          </a:p>
        </p:txBody>
      </p:sp>
    </p:spTree>
    <p:extLst>
      <p:ext uri="{BB962C8B-B14F-4D97-AF65-F5344CB8AC3E}">
        <p14:creationId xmlns:p14="http://schemas.microsoft.com/office/powerpoint/2010/main" val="191625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DD36E-6376-452D-80F5-F7F357F23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50D1195-E6CB-439E-AAFE-43A8AE7F8D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212" y="3441110"/>
            <a:ext cx="5556536" cy="285483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C618DF-4F1E-4B51-A643-3EADCF35728E}"/>
              </a:ext>
            </a:extLst>
          </p:cNvPr>
          <p:cNvSpPr txBox="1"/>
          <p:nvPr/>
        </p:nvSpPr>
        <p:spPr>
          <a:xfrm>
            <a:off x="1097281" y="1850571"/>
            <a:ext cx="1005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Need – </a:t>
            </a:r>
            <a:r>
              <a:rPr lang="en-US" dirty="0"/>
              <a:t>A condition within the person that is essential and necessary for growth, well-being and life. </a:t>
            </a:r>
          </a:p>
          <a:p>
            <a:r>
              <a:rPr lang="en-US" b="1" dirty="0"/>
              <a:t>Deficiency needs – </a:t>
            </a:r>
            <a:r>
              <a:rPr lang="en-US" dirty="0"/>
              <a:t>Are responses to a state of deprivation and generate tension-packed, urgency-laden emotions, such as pain, relief, anxiety, frustration, stress, etc.…</a:t>
            </a:r>
          </a:p>
          <a:p>
            <a:r>
              <a:rPr lang="en-US" b="1" dirty="0"/>
              <a:t>Growth needs – </a:t>
            </a:r>
            <a:r>
              <a:rPr lang="en-US" dirty="0"/>
              <a:t>Gently guide behaviour toward a developmental trajectory of growth and well-being. They typically generate positive emotions, such as interest, enjoyment, hope and vitality. </a:t>
            </a:r>
          </a:p>
        </p:txBody>
      </p:sp>
    </p:spTree>
    <p:extLst>
      <p:ext uri="{BB962C8B-B14F-4D97-AF65-F5344CB8AC3E}">
        <p14:creationId xmlns:p14="http://schemas.microsoft.com/office/powerpoint/2010/main" val="739662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A4618-F3AA-4E83-96BC-A75A58281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you/people want/need?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CE015-274E-4869-B0D9-759EA5FFD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want/need in life to live a fulfilling life? </a:t>
            </a:r>
          </a:p>
          <a:p>
            <a:r>
              <a:rPr lang="en-US" dirty="0"/>
              <a:t>What do people (in general) need in life to achieve human flourishing</a:t>
            </a:r>
          </a:p>
          <a:p>
            <a:endParaRPr lang="en-US" dirty="0"/>
          </a:p>
          <a:p>
            <a:r>
              <a:rPr lang="en-US" dirty="0"/>
              <a:t>What are some established rules of decency and what commodities constitute the basic threshold? </a:t>
            </a:r>
          </a:p>
        </p:txBody>
      </p:sp>
    </p:spTree>
    <p:extLst>
      <p:ext uri="{BB962C8B-B14F-4D97-AF65-F5344CB8AC3E}">
        <p14:creationId xmlns:p14="http://schemas.microsoft.com/office/powerpoint/2010/main" val="2094423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3AE53-B3B6-479C-ADB0-BD687398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ACDE961-BA5E-450A-98F5-6131F8DDE4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499" y="1830563"/>
            <a:ext cx="8639962" cy="4293396"/>
          </a:xfrm>
        </p:spPr>
      </p:pic>
    </p:spTree>
    <p:extLst>
      <p:ext uri="{BB962C8B-B14F-4D97-AF65-F5344CB8AC3E}">
        <p14:creationId xmlns:p14="http://schemas.microsoft.com/office/powerpoint/2010/main" val="1574517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507D4-C2F4-4D5B-9B3F-ABD641DA4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of Poverty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0D3D3-21DC-407C-BF69-87F4DFE1F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Absolute vs Relative</a:t>
            </a:r>
          </a:p>
          <a:p>
            <a:r>
              <a:rPr lang="en-US" dirty="0"/>
              <a:t>Low Income Measure – Absolute</a:t>
            </a:r>
          </a:p>
          <a:p>
            <a:r>
              <a:rPr lang="en-US" dirty="0"/>
              <a:t>Low Income Cut Off – Absolute + Relative</a:t>
            </a:r>
          </a:p>
          <a:p>
            <a:r>
              <a:rPr lang="en-US" dirty="0"/>
              <a:t>Market Based Income – International </a:t>
            </a:r>
            <a:r>
              <a:rPr lang="en-US"/>
              <a:t>(absolute)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10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9">
            <a:extLst>
              <a:ext uri="{FF2B5EF4-FFF2-40B4-BE49-F238E27FC236}">
                <a16:creationId xmlns:a16="http://schemas.microsoft.com/office/drawing/2014/main" id="{25C8D2C1-DA83-420D-9635-D52CE066B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4F74C9-6A0B-409E-AD1C-45B58BE91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5486A9D-1265-4B57-91E6-68E666B97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90AA6468-80AC-4DDF-9CFB-C7A9507E2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0B65B4-DF18-4B3A-9CFE-875FB577F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008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Disposable Income</a:t>
            </a:r>
          </a:p>
        </p:txBody>
      </p:sp>
      <p:pic>
        <p:nvPicPr>
          <p:cNvPr id="20" name="Content Placeholder 4" descr="A close up of text on a white background&#10;&#10;Description generated with very high confidence">
            <a:extLst>
              <a:ext uri="{FF2B5EF4-FFF2-40B4-BE49-F238E27FC236}">
                <a16:creationId xmlns:a16="http://schemas.microsoft.com/office/drawing/2014/main" id="{BF787394-CA53-47D9-A4F2-F857E41E89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1" r="-2" b="6752"/>
          <a:stretch/>
        </p:blipFill>
        <p:spPr>
          <a:xfrm>
            <a:off x="4639733" y="10"/>
            <a:ext cx="7552266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AB900CC-5074-4746-A1A4-AF640455B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8499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5C8D2C1-DA83-420D-9635-D52CE066B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4F74C9-6A0B-409E-AD1C-45B58BE91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5486A9D-1265-4B57-91E6-68E666B97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90AA6468-80AC-4DDF-9CFB-C7A9507E2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C5B97B-CFA9-4008-9DC7-B18BBD12C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008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Poverty Rates in Canada</a:t>
            </a:r>
          </a:p>
        </p:txBody>
      </p:sp>
      <p:pic>
        <p:nvPicPr>
          <p:cNvPr id="11" name="Content Placeholder 4" descr="A close up of text on a white background&#10;&#10;Description generated with very high confidence">
            <a:extLst>
              <a:ext uri="{FF2B5EF4-FFF2-40B4-BE49-F238E27FC236}">
                <a16:creationId xmlns:a16="http://schemas.microsoft.com/office/drawing/2014/main" id="{5D7212B3-21BB-4ED1-9B4E-E14792F00E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6" r="-1" b="8509"/>
          <a:stretch/>
        </p:blipFill>
        <p:spPr>
          <a:xfrm>
            <a:off x="4639733" y="10"/>
            <a:ext cx="7552266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4AB900CC-5074-4746-A1A4-AF640455B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8681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FA4CD5CB-D209-4D70-8CA4-629731C59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EBEB28-587C-467A-9C4A-82BED7615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>
                <a:solidFill>
                  <a:schemeClr val="tx1">
                    <a:lumMod val="85000"/>
                    <a:lumOff val="15000"/>
                  </a:schemeClr>
                </a:solidFill>
              </a:rPr>
              <a:t>Welfare Incomes Ontario</a:t>
            </a:r>
          </a:p>
        </p:txBody>
      </p:sp>
      <p:pic>
        <p:nvPicPr>
          <p:cNvPr id="11" name="Content Placeholder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02B9904B-9303-4AC1-9350-177D8050F4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98" y="640081"/>
            <a:ext cx="6201418" cy="5054156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C6A2BAE-B461-4B55-8E1F-0722ABDD1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4C27B90-DF2B-4D00-BA07-18ED774CD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93ACC25-C262-417A-8AA9-0641C772B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4597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5C8D2C1-DA83-420D-9635-D52CE066B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4F74C9-6A0B-409E-AD1C-45B58BE91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5486A9D-1265-4B57-91E6-68E666B97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90AA6468-80AC-4DDF-9CFB-C7A9507E2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2E699C-CD34-4662-A39D-699DF57B7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008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Welfare Ontario</a:t>
            </a:r>
          </a:p>
        </p:txBody>
      </p:sp>
      <p:pic>
        <p:nvPicPr>
          <p:cNvPr id="11" name="Content Placeholder 4" descr="A close up of text on a black background&#10;&#10;Description generated with very high confidence">
            <a:extLst>
              <a:ext uri="{FF2B5EF4-FFF2-40B4-BE49-F238E27FC236}">
                <a16:creationId xmlns:a16="http://schemas.microsoft.com/office/drawing/2014/main" id="{304E1090-4BC0-4F22-A5A9-2DCFCE2284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4" r="2" b="271"/>
          <a:stretch/>
        </p:blipFill>
        <p:spPr>
          <a:xfrm>
            <a:off x="4639733" y="10"/>
            <a:ext cx="7552266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4AB900CC-5074-4746-A1A4-AF640455B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86691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445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Retrospect</vt:lpstr>
      <vt:lpstr>The Political Economy of Inequality</vt:lpstr>
      <vt:lpstr>Needs</vt:lpstr>
      <vt:lpstr>What do you/people want/need? </vt:lpstr>
      <vt:lpstr>Needs</vt:lpstr>
      <vt:lpstr>Measures of Poverty</vt:lpstr>
      <vt:lpstr>Disposable Income</vt:lpstr>
      <vt:lpstr>Poverty Rates in Canada</vt:lpstr>
      <vt:lpstr>Welfare Incomes Ontario</vt:lpstr>
      <vt:lpstr>Welfare Ontario</vt:lpstr>
      <vt:lpstr>Discussion – What kind of a consumer are you? How do you acquire that you want and need? </vt:lpstr>
      <vt:lpstr>Discussion</vt:lpstr>
      <vt:lpstr>Discussion – What can we do to eliminate poverty?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Political Economy of Inequality</dc:title>
  <dc:creator>Erik Chevrier</dc:creator>
  <cp:lastModifiedBy>Erik Chevrier</cp:lastModifiedBy>
  <cp:revision>2</cp:revision>
  <dcterms:created xsi:type="dcterms:W3CDTF">2019-06-06T16:40:12Z</dcterms:created>
  <dcterms:modified xsi:type="dcterms:W3CDTF">2019-06-06T16:46:35Z</dcterms:modified>
</cp:coreProperties>
</file>