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18" r:id="rId3"/>
    <p:sldId id="268" r:id="rId4"/>
    <p:sldId id="260" r:id="rId5"/>
    <p:sldId id="261" r:id="rId6"/>
    <p:sldId id="262" r:id="rId7"/>
    <p:sldId id="316" r:id="rId8"/>
    <p:sldId id="263" r:id="rId9"/>
    <p:sldId id="317" r:id="rId10"/>
    <p:sldId id="32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p:scale>
          <a:sx n="87" d="100"/>
          <a:sy n="87" d="100"/>
        </p:scale>
        <p:origin x="4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2019-07-31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2019-07-31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2019-07-31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2019-07-31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2019-07-31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2019-07-31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2019-07-31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2019-07-31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2019-07-31</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2019-07-31</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2019-07-31</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2019-07-31</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concordiafoodgroups.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Sustainability</a:t>
            </a:r>
          </a:p>
        </p:txBody>
      </p:sp>
      <p:sp>
        <p:nvSpPr>
          <p:cNvPr id="3" name="Subtitle 2"/>
          <p:cNvSpPr>
            <a:spLocks noGrp="1"/>
          </p:cNvSpPr>
          <p:nvPr>
            <p:ph type="subTitle" idx="1"/>
          </p:nvPr>
        </p:nvSpPr>
        <p:spPr/>
        <p:txBody>
          <a:bodyPr>
            <a:normAutofit/>
          </a:bodyPr>
          <a:lstStyle/>
          <a:p>
            <a:r>
              <a:rPr lang="en-CA" dirty="0"/>
              <a:t>Grading Rubric</a:t>
            </a:r>
          </a:p>
          <a:p>
            <a:r>
              <a:rPr lang="en-CA" dirty="0"/>
              <a:t>Erik Chevrier</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1679946600"/>
              </p:ext>
            </p:extLst>
          </p:nvPr>
        </p:nvGraphicFramePr>
        <p:xfrm>
          <a:off x="0" y="-1"/>
          <a:ext cx="12192000" cy="8860971"/>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a:effectLst/>
                        </a:rPr>
                        <a:t>Category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D</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C</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249071">
                <a:tc>
                  <a:txBody>
                    <a:bodyPr/>
                    <a:lstStyle/>
                    <a:p>
                      <a:pPr marL="0" marR="0">
                        <a:spcBef>
                          <a:spcPts val="0"/>
                        </a:spcBef>
                        <a:spcAft>
                          <a:spcPts val="0"/>
                        </a:spcAft>
                      </a:pPr>
                      <a:r>
                        <a:rPr lang="en-US" sz="1500" dirty="0">
                          <a:effectLst/>
                        </a:rPr>
                        <a:t>Clarity of report</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report is not clear, concise or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Report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Project not described well. </a:t>
                      </a:r>
                    </a:p>
                  </a:txBody>
                  <a:tcPr marL="38680" marR="38680" marT="0" marB="0"/>
                </a:tc>
                <a:tc>
                  <a:txBody>
                    <a:bodyPr/>
                    <a:lstStyle/>
                    <a:p>
                      <a:pPr marL="0" marR="0">
                        <a:spcBef>
                          <a:spcPts val="0"/>
                        </a:spcBef>
                        <a:spcAft>
                          <a:spcPts val="0"/>
                        </a:spcAft>
                      </a:pPr>
                      <a:r>
                        <a:rPr lang="en-US" sz="1500" dirty="0">
                          <a:effectLst/>
                        </a:rPr>
                        <a:t>The report is somewhat unclear, not concise and/or not specific.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Report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Project described somewhat well.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The report is clear, concise and specific.</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Report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Project described well. </a:t>
                      </a:r>
                    </a:p>
                  </a:txBody>
                  <a:tcPr marL="38680" marR="38680" marT="0" marB="0"/>
                </a:tc>
                <a:tc>
                  <a:txBody>
                    <a:bodyPr/>
                    <a:lstStyle/>
                    <a:p>
                      <a:pPr marL="0" marR="0">
                        <a:spcBef>
                          <a:spcPts val="0"/>
                        </a:spcBef>
                        <a:spcAft>
                          <a:spcPts val="0"/>
                        </a:spcAft>
                      </a:pPr>
                      <a:r>
                        <a:rPr lang="en-US" sz="1500" dirty="0">
                          <a:effectLst/>
                        </a:rPr>
                        <a:t>The report is extremely clear, concise and specific.</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Report flows extremely well.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Project described extremely well. </a:t>
                      </a:r>
                    </a:p>
                    <a:p>
                      <a:pPr marL="0" marR="0">
                        <a:spcBef>
                          <a:spcPts val="0"/>
                        </a:spcBef>
                        <a:spcAft>
                          <a:spcPts val="0"/>
                        </a:spcAft>
                      </a:pPr>
                      <a:endParaRPr lang="en-US" sz="1500" dirty="0">
                        <a:effectLst/>
                      </a:endParaRP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Accomplishments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Did not accomplish what you set out to in your proposal (or agreed on by me).</a:t>
                      </a:r>
                    </a:p>
                  </a:txBody>
                  <a:tcPr marL="38680" marR="38680" marT="0" marB="0"/>
                </a:tc>
                <a:tc>
                  <a:txBody>
                    <a:bodyPr/>
                    <a:lstStyle/>
                    <a:p>
                      <a:pPr marL="0" marR="0">
                        <a:spcBef>
                          <a:spcPts val="0"/>
                        </a:spcBef>
                        <a:spcAft>
                          <a:spcPts val="0"/>
                        </a:spcAft>
                      </a:pPr>
                      <a:r>
                        <a:rPr lang="en-US" sz="1500" dirty="0">
                          <a:effectLst/>
                        </a:rPr>
                        <a:t>Accomplished some of </a:t>
                      </a:r>
                      <a:r>
                        <a:rPr lang="en-US" sz="1500" dirty="0">
                          <a:effectLst/>
                          <a:latin typeface="Calibri" panose="020F0502020204030204" pitchFamily="34" charset="0"/>
                          <a:ea typeface="Calibri" panose="020F0502020204030204" pitchFamily="34" charset="0"/>
                          <a:cs typeface="Times New Roman" panose="02020603050405020304" pitchFamily="18" charset="0"/>
                        </a:rPr>
                        <a:t>what you set out to in your proposal (or agreed on by me).</a:t>
                      </a:r>
                    </a:p>
                  </a:txBody>
                  <a:tcPr marL="38680" marR="38680" marT="0" marB="0"/>
                </a:tc>
                <a:tc>
                  <a:txBody>
                    <a:bodyPr/>
                    <a:lstStyle/>
                    <a:p>
                      <a:pPr marL="0" marR="0">
                        <a:spcBef>
                          <a:spcPts val="0"/>
                        </a:spcBef>
                        <a:spcAft>
                          <a:spcPts val="0"/>
                        </a:spcAft>
                      </a:pPr>
                      <a:r>
                        <a:rPr lang="en-US" sz="1500" dirty="0">
                          <a:effectLst/>
                        </a:rPr>
                        <a:t>Accomplished </a:t>
                      </a:r>
                      <a:r>
                        <a:rPr lang="en-US" sz="1500" dirty="0">
                          <a:effectLst/>
                          <a:latin typeface="Calibri" panose="020F0502020204030204" pitchFamily="34" charset="0"/>
                          <a:ea typeface="Calibri" panose="020F0502020204030204" pitchFamily="34" charset="0"/>
                          <a:cs typeface="Times New Roman" panose="02020603050405020304" pitchFamily="18" charset="0"/>
                        </a:rPr>
                        <a:t>what you set out to in your proposal (or agreed on by me).</a:t>
                      </a:r>
                    </a:p>
                  </a:txBody>
                  <a:tcPr marL="38680" marR="38680" marT="0" marB="0"/>
                </a:tc>
                <a:tc>
                  <a:txBody>
                    <a:bodyPr/>
                    <a:lstStyle/>
                    <a:p>
                      <a:pPr marL="0" marR="0">
                        <a:spcBef>
                          <a:spcPts val="0"/>
                        </a:spcBef>
                        <a:spcAft>
                          <a:spcPts val="0"/>
                        </a:spcAft>
                      </a:pPr>
                      <a:r>
                        <a:rPr lang="en-US" sz="1500" dirty="0">
                          <a:effectLst/>
                        </a:rPr>
                        <a:t>Went well beyond the accomplishments </a:t>
                      </a:r>
                      <a:r>
                        <a:rPr lang="en-US" sz="1500" dirty="0">
                          <a:effectLst/>
                          <a:latin typeface="Calibri" panose="020F0502020204030204" pitchFamily="34" charset="0"/>
                          <a:ea typeface="Calibri" panose="020F0502020204030204" pitchFamily="34" charset="0"/>
                          <a:cs typeface="Times New Roman" panose="02020603050405020304" pitchFamily="18" charset="0"/>
                        </a:rPr>
                        <a:t>set out to in your proposal (or agreed on by me).</a:t>
                      </a: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r>
                        <a:rPr lang="en-US" sz="1500" dirty="0">
                          <a:effectLst/>
                        </a:rPr>
                        <a:t>Grammar and Sentence Structure</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One or two grammar mistakes but they do not impair reading experience.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No spelling or grammar mistakes. Article is easy to read and flows well.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Food and Sustainability Assessment</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Did not rationalize the link between the food project and food and sustainability.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Somewhat rationalized the link between the food project and food and sustainability.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Rationalized the link between the food project and food and sustainability.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Your involvement in the project made a positive impact on community food practices.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Fully rationalized the link between the food project and food and sustainability.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Your involvement in the project made a major positive impact on community food practices. </a:t>
                      </a:r>
                    </a:p>
                  </a:txBody>
                  <a:tcPr marL="38680" marR="38680" marT="0" marB="0"/>
                </a:tc>
                <a:extLst>
                  <a:ext uri="{0D108BD9-81ED-4DB2-BD59-A6C34878D82A}">
                    <a16:rowId xmlns:a16="http://schemas.microsoft.com/office/drawing/2014/main" val="2806582"/>
                  </a:ext>
                </a:extLst>
              </a:tr>
              <a:tr h="1101090">
                <a:tc>
                  <a:txBody>
                    <a:bodyPr/>
                    <a:lstStyle/>
                    <a:p>
                      <a:pPr marL="0" marR="0">
                        <a:spcBef>
                          <a:spcPts val="0"/>
                        </a:spcBef>
                        <a:spcAft>
                          <a:spcPts val="0"/>
                        </a:spcAft>
                      </a:pPr>
                      <a:r>
                        <a:rPr lang="en-US" sz="1500" dirty="0">
                          <a:effectLst/>
                        </a:rPr>
                        <a:t>Feedback</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Did not follow verbal and written feedback given about the proposal.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Followed some of the verbal and written feedback given about the proposal.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Followed verbal and written feedback given about the proposal.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Followed verbal and written feedback given about the proposal correcting and </a:t>
                      </a:r>
                      <a:r>
                        <a:rPr lang="en-US" sz="1500">
                          <a:effectLst/>
                          <a:latin typeface="Calibri" panose="020F0502020204030204" pitchFamily="34" charset="0"/>
                          <a:ea typeface="Calibri" panose="020F0502020204030204" pitchFamily="34" charset="0"/>
                          <a:cs typeface="Times New Roman" panose="02020603050405020304" pitchFamily="18" charset="0"/>
                        </a:rPr>
                        <a:t>incorporating everything </a:t>
                      </a:r>
                      <a:r>
                        <a:rPr lang="en-US" sz="1500" dirty="0">
                          <a:effectLst/>
                          <a:latin typeface="Calibri" panose="020F0502020204030204" pitchFamily="34" charset="0"/>
                          <a:ea typeface="Calibri" panose="020F0502020204030204" pitchFamily="34" charset="0"/>
                          <a:cs typeface="Times New Roman" panose="02020603050405020304" pitchFamily="18" charset="0"/>
                        </a:rPr>
                        <a:t>that was written/discussed.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144179710"/>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No external sources/classroom readings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Only one external source/classroom reading is referenced.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Two or three external sources/classroom readings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Five or more external sources/classroom readings are referenced. </a:t>
                      </a:r>
                    </a:p>
                  </a:txBody>
                  <a:tcPr marL="38680" marR="38680" marT="0" marB="0"/>
                </a:tc>
                <a:extLst>
                  <a:ext uri="{0D108BD9-81ED-4DB2-BD59-A6C34878D82A}">
                    <a16:rowId xmlns:a16="http://schemas.microsoft.com/office/drawing/2014/main" val="1002663901"/>
                  </a:ext>
                </a:extLst>
              </a:tr>
            </a:tbl>
          </a:graphicData>
        </a:graphic>
      </p:graphicFrame>
    </p:spTree>
    <p:extLst>
      <p:ext uri="{BB962C8B-B14F-4D97-AF65-F5344CB8AC3E}">
        <p14:creationId xmlns:p14="http://schemas.microsoft.com/office/powerpoint/2010/main" val="2867697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1FF87-E0EE-4580-A983-A746617E0FA6}"/>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84203461-C30D-41BD-B8CF-0202AB36D425}"/>
              </a:ext>
            </a:extLst>
          </p:cNvPr>
          <p:cNvSpPr>
            <a:spLocks noGrp="1"/>
          </p:cNvSpPr>
          <p:nvPr>
            <p:ph idx="1"/>
          </p:nvPr>
        </p:nvSpPr>
        <p:spPr/>
        <p:txBody>
          <a:bodyPr>
            <a:normAutofit/>
          </a:bodyPr>
          <a:lstStyle/>
          <a:p>
            <a:r>
              <a:rPr lang="en-US" b="1" dirty="0"/>
              <a:t>Action Research Project:</a:t>
            </a:r>
            <a:r>
              <a:rPr lang="en-US" dirty="0"/>
              <a:t> The objective of this assignment is to give students hands on experience with transformative food movements. Students will perform an action-based research project by creating a food project and/or participating with an already existing community food initiative at Concordia University or in the community at large. Students may participate in a group project and submit the report as a group. Students will be evaluated based on the depth of their involvement with the project, clearly reporting the project, and an oral presentation of the project. Students are encouraged to contribute to the Concordia Food Groups Research Project (</a:t>
            </a:r>
            <a:r>
              <a:rPr lang="en-US" u="sng" dirty="0">
                <a:hlinkClick r:id="rId2"/>
              </a:rPr>
              <a:t>www.concordiafoodgroups.ca</a:t>
            </a:r>
            <a:r>
              <a:rPr lang="en-US" dirty="0"/>
              <a:t>). </a:t>
            </a:r>
          </a:p>
          <a:p>
            <a:endParaRPr lang="en-US" dirty="0"/>
          </a:p>
        </p:txBody>
      </p:sp>
    </p:spTree>
    <p:extLst>
      <p:ext uri="{BB962C8B-B14F-4D97-AF65-F5344CB8AC3E}">
        <p14:creationId xmlns:p14="http://schemas.microsoft.com/office/powerpoint/2010/main" val="140951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0F737-3A34-4417-9CAE-100ADE221039}"/>
              </a:ext>
            </a:extLst>
          </p:cNvPr>
          <p:cNvSpPr>
            <a:spLocks noGrp="1"/>
          </p:cNvSpPr>
          <p:nvPr>
            <p:ph type="title"/>
          </p:nvPr>
        </p:nvSpPr>
        <p:spPr/>
        <p:txBody>
          <a:bodyPr/>
          <a:lstStyle/>
          <a:p>
            <a:r>
              <a:rPr lang="en-US" dirty="0"/>
              <a:t>Instructions</a:t>
            </a:r>
          </a:p>
        </p:txBody>
      </p:sp>
      <p:sp>
        <p:nvSpPr>
          <p:cNvPr id="3" name="Content Placeholder 2">
            <a:extLst>
              <a:ext uri="{FF2B5EF4-FFF2-40B4-BE49-F238E27FC236}">
                <a16:creationId xmlns:a16="http://schemas.microsoft.com/office/drawing/2014/main" id="{FC03AE80-FFD4-42C1-831C-52EB1FCCC9C6}"/>
              </a:ext>
            </a:extLst>
          </p:cNvPr>
          <p:cNvSpPr>
            <a:spLocks noGrp="1"/>
          </p:cNvSpPr>
          <p:nvPr>
            <p:ph idx="1"/>
          </p:nvPr>
        </p:nvSpPr>
        <p:spPr/>
        <p:txBody>
          <a:bodyPr>
            <a:normAutofit/>
          </a:bodyPr>
          <a:lstStyle/>
          <a:p>
            <a:r>
              <a:rPr lang="en-US" dirty="0"/>
              <a:t>1 – Get into groups according to the topic you choose.</a:t>
            </a:r>
          </a:p>
          <a:p>
            <a:r>
              <a:rPr lang="en-US" dirty="0"/>
              <a:t>2 – Discuss and refine your topic to be specific. </a:t>
            </a:r>
          </a:p>
          <a:p>
            <a:r>
              <a:rPr lang="en-US" dirty="0"/>
              <a:t>3 – Write up a proposal and submit it in class on July 15</a:t>
            </a:r>
            <a:r>
              <a:rPr lang="en-US" baseline="30000" dirty="0"/>
              <a:t>th</a:t>
            </a:r>
            <a:r>
              <a:rPr lang="en-US" dirty="0"/>
              <a:t>. </a:t>
            </a:r>
          </a:p>
          <a:p>
            <a:r>
              <a:rPr lang="en-US" dirty="0"/>
              <a:t>4 – I will give you all feedback about your project. </a:t>
            </a:r>
          </a:p>
          <a:p>
            <a:r>
              <a:rPr lang="en-US" dirty="0"/>
              <a:t>5 – Complete your project according to the feedback I give you.</a:t>
            </a:r>
          </a:p>
          <a:p>
            <a:r>
              <a:rPr lang="en-US" dirty="0"/>
              <a:t>6 – Hand in your final project on August 13</a:t>
            </a:r>
            <a:r>
              <a:rPr lang="en-US" baseline="30000" dirty="0"/>
              <a:t>th</a:t>
            </a:r>
            <a:r>
              <a:rPr lang="en-US" dirty="0"/>
              <a:t>. </a:t>
            </a:r>
          </a:p>
          <a:p>
            <a:endParaRPr lang="en-US" dirty="0"/>
          </a:p>
        </p:txBody>
      </p:sp>
    </p:spTree>
    <p:extLst>
      <p:ext uri="{BB962C8B-B14F-4D97-AF65-F5344CB8AC3E}">
        <p14:creationId xmlns:p14="http://schemas.microsoft.com/office/powerpoint/2010/main" val="515865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0D2EC-D68E-4494-A4BD-E397FE8BC15A}"/>
              </a:ext>
            </a:extLst>
          </p:cNvPr>
          <p:cNvSpPr>
            <a:spLocks noGrp="1"/>
          </p:cNvSpPr>
          <p:nvPr>
            <p:ph type="title"/>
          </p:nvPr>
        </p:nvSpPr>
        <p:spPr/>
        <p:txBody>
          <a:bodyPr/>
          <a:lstStyle/>
          <a:p>
            <a:r>
              <a:rPr lang="en-US" dirty="0"/>
              <a:t>Pick a Topic</a:t>
            </a:r>
          </a:p>
        </p:txBody>
      </p:sp>
      <p:sp>
        <p:nvSpPr>
          <p:cNvPr id="3" name="Content Placeholder 2">
            <a:extLst>
              <a:ext uri="{FF2B5EF4-FFF2-40B4-BE49-F238E27FC236}">
                <a16:creationId xmlns:a16="http://schemas.microsoft.com/office/drawing/2014/main" id="{4C0C3BCE-FFE7-474C-92E8-64B3BF950B68}"/>
              </a:ext>
            </a:extLst>
          </p:cNvPr>
          <p:cNvSpPr>
            <a:spLocks noGrp="1"/>
          </p:cNvSpPr>
          <p:nvPr>
            <p:ph idx="1"/>
          </p:nvPr>
        </p:nvSpPr>
        <p:spPr/>
        <p:txBody>
          <a:bodyPr/>
          <a:lstStyle/>
          <a:p>
            <a:r>
              <a:rPr lang="en-US" dirty="0"/>
              <a:t>1 – Contribute to the Concordia Student Run Food Groups Research Project.</a:t>
            </a:r>
          </a:p>
          <a:p>
            <a:r>
              <a:rPr lang="en-US" dirty="0"/>
              <a:t>2 – Get involved with a food project at Concordia or in the community at large. </a:t>
            </a:r>
          </a:p>
          <a:p>
            <a:r>
              <a:rPr lang="en-US" dirty="0"/>
              <a:t>3 – Begin a food project on campus or in the community. </a:t>
            </a:r>
          </a:p>
          <a:p>
            <a:r>
              <a:rPr lang="en-US" dirty="0"/>
              <a:t>4 – Conduct research about a community food group.</a:t>
            </a:r>
          </a:p>
          <a:p>
            <a:endParaRPr lang="en-US" dirty="0"/>
          </a:p>
          <a:p>
            <a:r>
              <a:rPr lang="en-US" dirty="0"/>
              <a:t>Possible ways to present the project:</a:t>
            </a:r>
          </a:p>
          <a:p>
            <a:pPr lvl="1"/>
            <a:r>
              <a:rPr lang="en-US" dirty="0"/>
              <a:t>Write a report</a:t>
            </a:r>
          </a:p>
          <a:p>
            <a:pPr lvl="1"/>
            <a:r>
              <a:rPr lang="en-US" dirty="0"/>
              <a:t>Make a video</a:t>
            </a:r>
          </a:p>
          <a:p>
            <a:pPr lvl="1"/>
            <a:endParaRPr lang="en-US" dirty="0"/>
          </a:p>
          <a:p>
            <a:pPr marL="201168" lvl="1" indent="0">
              <a:buNone/>
            </a:pPr>
            <a:r>
              <a:rPr lang="en-US" dirty="0"/>
              <a:t>*Can be done as a group or as an individual</a:t>
            </a:r>
          </a:p>
          <a:p>
            <a:pPr lvl="1"/>
            <a:endParaRPr lang="en-US" dirty="0"/>
          </a:p>
        </p:txBody>
      </p:sp>
    </p:spTree>
    <p:extLst>
      <p:ext uri="{BB962C8B-B14F-4D97-AF65-F5344CB8AC3E}">
        <p14:creationId xmlns:p14="http://schemas.microsoft.com/office/powerpoint/2010/main" val="2350716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37B97-81FE-409E-934F-7D3653BF83A5}"/>
              </a:ext>
            </a:extLst>
          </p:cNvPr>
          <p:cNvSpPr>
            <a:spLocks noGrp="1"/>
          </p:cNvSpPr>
          <p:nvPr>
            <p:ph type="title"/>
          </p:nvPr>
        </p:nvSpPr>
        <p:spPr/>
        <p:txBody>
          <a:bodyPr>
            <a:normAutofit fontScale="90000"/>
          </a:bodyPr>
          <a:lstStyle/>
          <a:p>
            <a:r>
              <a:rPr lang="en-US" dirty="0"/>
              <a:t>Option 1 – Contribute to the Concordia Student Run Food Groups Research Project</a:t>
            </a:r>
          </a:p>
        </p:txBody>
      </p:sp>
      <p:sp>
        <p:nvSpPr>
          <p:cNvPr id="3" name="Content Placeholder 2">
            <a:extLst>
              <a:ext uri="{FF2B5EF4-FFF2-40B4-BE49-F238E27FC236}">
                <a16:creationId xmlns:a16="http://schemas.microsoft.com/office/drawing/2014/main" id="{4FB0B141-AC82-40BC-B1BA-D50F5781A2A6}"/>
              </a:ext>
            </a:extLst>
          </p:cNvPr>
          <p:cNvSpPr>
            <a:spLocks noGrp="1"/>
          </p:cNvSpPr>
          <p:nvPr>
            <p:ph idx="1"/>
          </p:nvPr>
        </p:nvSpPr>
        <p:spPr/>
        <p:txBody>
          <a:bodyPr/>
          <a:lstStyle/>
          <a:p>
            <a:pPr marL="201168" lvl="1" indent="0">
              <a:buNone/>
            </a:pPr>
            <a:r>
              <a:rPr lang="en-US" dirty="0"/>
              <a:t>Conduct research about a food project/issue on campus: </a:t>
            </a:r>
          </a:p>
          <a:p>
            <a:pPr lvl="1"/>
            <a:r>
              <a:rPr lang="en-US" dirty="0"/>
              <a:t>Residents’ meal plan</a:t>
            </a:r>
          </a:p>
          <a:p>
            <a:pPr lvl="1"/>
            <a:r>
              <a:rPr lang="en-US" dirty="0"/>
              <a:t>A food project that currently exists </a:t>
            </a:r>
          </a:p>
          <a:p>
            <a:pPr lvl="1"/>
            <a:r>
              <a:rPr lang="en-US" dirty="0"/>
              <a:t>Food services at Concordia</a:t>
            </a:r>
          </a:p>
          <a:p>
            <a:pPr lvl="1"/>
            <a:r>
              <a:rPr lang="en-US" dirty="0"/>
              <a:t>Research about Aramark/Chartwells/Sodexho </a:t>
            </a:r>
          </a:p>
          <a:p>
            <a:pPr lvl="1"/>
            <a:r>
              <a:rPr lang="en-US" dirty="0"/>
              <a:t>Food services in other universities</a:t>
            </a:r>
          </a:p>
          <a:p>
            <a:pPr lvl="1"/>
            <a:r>
              <a:rPr lang="en-US" dirty="0"/>
              <a:t>Community connections to Concordia food groups</a:t>
            </a:r>
          </a:p>
          <a:p>
            <a:pPr lvl="1"/>
            <a:r>
              <a:rPr lang="en-US" dirty="0"/>
              <a:t>Professors at Concordia who research food</a:t>
            </a:r>
          </a:p>
          <a:p>
            <a:pPr lvl="1"/>
            <a:r>
              <a:rPr lang="en-US" dirty="0"/>
              <a:t>Help complete food maps</a:t>
            </a:r>
          </a:p>
          <a:p>
            <a:pPr lvl="1"/>
            <a:r>
              <a:rPr lang="en-US" dirty="0"/>
              <a:t>Get involved with a food group on campus to perform an ethnography/participatory research project</a:t>
            </a:r>
          </a:p>
          <a:p>
            <a:pPr lvl="2"/>
            <a:endParaRPr lang="en-US" dirty="0"/>
          </a:p>
        </p:txBody>
      </p:sp>
    </p:spTree>
    <p:extLst>
      <p:ext uri="{BB962C8B-B14F-4D97-AF65-F5344CB8AC3E}">
        <p14:creationId xmlns:p14="http://schemas.microsoft.com/office/powerpoint/2010/main" val="4199408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1BC07-7B34-4165-BB2C-A7E3913034CF}"/>
              </a:ext>
            </a:extLst>
          </p:cNvPr>
          <p:cNvSpPr>
            <a:spLocks noGrp="1"/>
          </p:cNvSpPr>
          <p:nvPr>
            <p:ph type="title"/>
          </p:nvPr>
        </p:nvSpPr>
        <p:spPr/>
        <p:txBody>
          <a:bodyPr>
            <a:normAutofit/>
          </a:bodyPr>
          <a:lstStyle/>
          <a:p>
            <a:r>
              <a:rPr lang="en-US" sz="4000" dirty="0"/>
              <a:t>Option 2 – Get Involved With A Food Organization at Concordia or the Community at Large</a:t>
            </a:r>
          </a:p>
        </p:txBody>
      </p:sp>
      <p:sp>
        <p:nvSpPr>
          <p:cNvPr id="3" name="Content Placeholder 2">
            <a:extLst>
              <a:ext uri="{FF2B5EF4-FFF2-40B4-BE49-F238E27FC236}">
                <a16:creationId xmlns:a16="http://schemas.microsoft.com/office/drawing/2014/main" id="{F4F0DB39-29D8-409A-822B-B95A3AD6F6AE}"/>
              </a:ext>
            </a:extLst>
          </p:cNvPr>
          <p:cNvSpPr>
            <a:spLocks noGrp="1"/>
          </p:cNvSpPr>
          <p:nvPr>
            <p:ph idx="1"/>
          </p:nvPr>
        </p:nvSpPr>
        <p:spPr/>
        <p:txBody>
          <a:bodyPr/>
          <a:lstStyle/>
          <a:p>
            <a:r>
              <a:rPr lang="en-US" dirty="0"/>
              <a:t>Possible ideas:</a:t>
            </a:r>
          </a:p>
          <a:p>
            <a:pPr lvl="1"/>
            <a:r>
              <a:rPr lang="en-US" dirty="0"/>
              <a:t>Help Organize Bite Me! With the Concordia Food Coalition</a:t>
            </a:r>
          </a:p>
          <a:p>
            <a:pPr lvl="1"/>
            <a:r>
              <a:rPr lang="en-US" dirty="0"/>
              <a:t>The food organization you currently work at</a:t>
            </a:r>
          </a:p>
          <a:p>
            <a:pPr lvl="1"/>
            <a:r>
              <a:rPr lang="en-US" dirty="0"/>
              <a:t>The Concordia Farmers’ Market</a:t>
            </a:r>
          </a:p>
          <a:p>
            <a:pPr lvl="1"/>
            <a:r>
              <a:rPr lang="en-US" dirty="0"/>
              <a:t>The Concordia Food Coalition </a:t>
            </a:r>
          </a:p>
          <a:p>
            <a:pPr lvl="1"/>
            <a:r>
              <a:rPr lang="en-US" dirty="0"/>
              <a:t>Le Detour</a:t>
            </a:r>
          </a:p>
          <a:p>
            <a:pPr lvl="1"/>
            <a:r>
              <a:rPr lang="en-US" dirty="0"/>
              <a:t>Le </a:t>
            </a:r>
            <a:r>
              <a:rPr lang="en-US" dirty="0" err="1"/>
              <a:t>Frigo</a:t>
            </a:r>
            <a:r>
              <a:rPr lang="en-US" dirty="0"/>
              <a:t> Vert</a:t>
            </a:r>
          </a:p>
          <a:p>
            <a:pPr lvl="1"/>
            <a:r>
              <a:rPr lang="en-US" dirty="0"/>
              <a:t>Campus Potager</a:t>
            </a:r>
          </a:p>
          <a:p>
            <a:pPr lvl="1"/>
            <a:endParaRPr lang="en-US" dirty="0"/>
          </a:p>
          <a:p>
            <a:pPr lvl="1"/>
            <a:r>
              <a:rPr lang="en-US" dirty="0"/>
              <a:t>A food organization in your community </a:t>
            </a:r>
          </a:p>
          <a:p>
            <a:pPr marL="201168" lvl="1" indent="0">
              <a:buNone/>
            </a:pPr>
            <a:endParaRPr lang="en-US" dirty="0"/>
          </a:p>
        </p:txBody>
      </p:sp>
    </p:spTree>
    <p:extLst>
      <p:ext uri="{BB962C8B-B14F-4D97-AF65-F5344CB8AC3E}">
        <p14:creationId xmlns:p14="http://schemas.microsoft.com/office/powerpoint/2010/main" val="4031179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1BC07-7B34-4165-BB2C-A7E3913034CF}"/>
              </a:ext>
            </a:extLst>
          </p:cNvPr>
          <p:cNvSpPr>
            <a:spLocks noGrp="1"/>
          </p:cNvSpPr>
          <p:nvPr>
            <p:ph type="title"/>
          </p:nvPr>
        </p:nvSpPr>
        <p:spPr/>
        <p:txBody>
          <a:bodyPr>
            <a:normAutofit/>
          </a:bodyPr>
          <a:lstStyle/>
          <a:p>
            <a:r>
              <a:rPr lang="en-US" dirty="0"/>
              <a:t>Option 3 – Begin a Food Project on Campus or in the Community</a:t>
            </a:r>
          </a:p>
        </p:txBody>
      </p:sp>
      <p:sp>
        <p:nvSpPr>
          <p:cNvPr id="3" name="Content Placeholder 2">
            <a:extLst>
              <a:ext uri="{FF2B5EF4-FFF2-40B4-BE49-F238E27FC236}">
                <a16:creationId xmlns:a16="http://schemas.microsoft.com/office/drawing/2014/main" id="{F4F0DB39-29D8-409A-822B-B95A3AD6F6AE}"/>
              </a:ext>
            </a:extLst>
          </p:cNvPr>
          <p:cNvSpPr>
            <a:spLocks noGrp="1"/>
          </p:cNvSpPr>
          <p:nvPr>
            <p:ph idx="1"/>
          </p:nvPr>
        </p:nvSpPr>
        <p:spPr/>
        <p:txBody>
          <a:bodyPr/>
          <a:lstStyle/>
          <a:p>
            <a:r>
              <a:rPr lang="en-US" dirty="0"/>
              <a:t>Possible ideas:</a:t>
            </a:r>
          </a:p>
          <a:p>
            <a:pPr marL="201168" lvl="1" indent="0">
              <a:buNone/>
            </a:pPr>
            <a:r>
              <a:rPr lang="en-US" dirty="0"/>
              <a:t>Start a food group on campus</a:t>
            </a:r>
          </a:p>
          <a:p>
            <a:pPr lvl="2"/>
            <a:r>
              <a:rPr lang="en-US" dirty="0"/>
              <a:t>G-Lounge</a:t>
            </a:r>
          </a:p>
          <a:p>
            <a:pPr lvl="2"/>
            <a:r>
              <a:rPr lang="en-US" dirty="0"/>
              <a:t>Berry Farm, Orchard, Fruit Farm on campus. </a:t>
            </a:r>
          </a:p>
          <a:p>
            <a:pPr marL="201168" lvl="1" indent="0">
              <a:buNone/>
            </a:pPr>
            <a:r>
              <a:rPr lang="en-US" dirty="0"/>
              <a:t>Start a food club under the CSU or CFC</a:t>
            </a:r>
          </a:p>
          <a:p>
            <a:pPr marL="201168" lvl="1" indent="0">
              <a:buNone/>
            </a:pPr>
            <a:r>
              <a:rPr lang="en-US" dirty="0"/>
              <a:t>Find a food issue on campus to address and begin a campaign</a:t>
            </a:r>
          </a:p>
          <a:p>
            <a:pPr marL="201168" lvl="1" indent="0">
              <a:buNone/>
            </a:pPr>
            <a:r>
              <a:rPr lang="en-US" dirty="0"/>
              <a:t>Work with one of the food groups on campus to launch a new project with them</a:t>
            </a:r>
          </a:p>
          <a:p>
            <a:pPr marL="201168" lvl="1" indent="0">
              <a:buNone/>
            </a:pPr>
            <a:r>
              <a:rPr lang="en-US" dirty="0"/>
              <a:t>Start a food project in your community</a:t>
            </a:r>
          </a:p>
          <a:p>
            <a:pPr lvl="1"/>
            <a:endParaRPr lang="en-US" dirty="0"/>
          </a:p>
          <a:p>
            <a:endParaRPr lang="en-US" dirty="0"/>
          </a:p>
        </p:txBody>
      </p:sp>
    </p:spTree>
    <p:extLst>
      <p:ext uri="{BB962C8B-B14F-4D97-AF65-F5344CB8AC3E}">
        <p14:creationId xmlns:p14="http://schemas.microsoft.com/office/powerpoint/2010/main" val="342111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CCD36-A3AD-45D7-AD62-166DE3D3B223}"/>
              </a:ext>
            </a:extLst>
          </p:cNvPr>
          <p:cNvSpPr>
            <a:spLocks noGrp="1"/>
          </p:cNvSpPr>
          <p:nvPr>
            <p:ph type="title"/>
          </p:nvPr>
        </p:nvSpPr>
        <p:spPr/>
        <p:txBody>
          <a:bodyPr>
            <a:normAutofit/>
          </a:bodyPr>
          <a:lstStyle/>
          <a:p>
            <a:r>
              <a:rPr lang="en-US" dirty="0"/>
              <a:t>Option 4 – Conduct Research About a Community Food Group</a:t>
            </a:r>
          </a:p>
        </p:txBody>
      </p:sp>
      <p:sp>
        <p:nvSpPr>
          <p:cNvPr id="3" name="Content Placeholder 2">
            <a:extLst>
              <a:ext uri="{FF2B5EF4-FFF2-40B4-BE49-F238E27FC236}">
                <a16:creationId xmlns:a16="http://schemas.microsoft.com/office/drawing/2014/main" id="{AB62169B-0A3F-4981-ADC5-105C80A18621}"/>
              </a:ext>
            </a:extLst>
          </p:cNvPr>
          <p:cNvSpPr>
            <a:spLocks noGrp="1"/>
          </p:cNvSpPr>
          <p:nvPr>
            <p:ph idx="1"/>
          </p:nvPr>
        </p:nvSpPr>
        <p:spPr/>
        <p:txBody>
          <a:bodyPr/>
          <a:lstStyle/>
          <a:p>
            <a:r>
              <a:rPr lang="en-US" dirty="0"/>
              <a:t>Possible ideas:</a:t>
            </a:r>
          </a:p>
          <a:p>
            <a:pPr lvl="1"/>
            <a:r>
              <a:rPr lang="en-US" dirty="0"/>
              <a:t>Community food bank </a:t>
            </a:r>
          </a:p>
          <a:p>
            <a:pPr lvl="1"/>
            <a:r>
              <a:rPr lang="en-US" dirty="0"/>
              <a:t>Soup kitchen</a:t>
            </a:r>
          </a:p>
          <a:p>
            <a:pPr lvl="1"/>
            <a:r>
              <a:rPr lang="en-US" dirty="0"/>
              <a:t>Community garden</a:t>
            </a:r>
          </a:p>
          <a:p>
            <a:pPr lvl="1"/>
            <a:r>
              <a:rPr lang="en-US" dirty="0"/>
              <a:t>CSA farm</a:t>
            </a:r>
          </a:p>
          <a:p>
            <a:pPr lvl="1"/>
            <a:r>
              <a:rPr lang="en-US" dirty="0"/>
              <a:t>Organic farm</a:t>
            </a:r>
          </a:p>
          <a:p>
            <a:pPr lvl="1"/>
            <a:r>
              <a:rPr lang="en-US" dirty="0"/>
              <a:t>Food coops</a:t>
            </a:r>
          </a:p>
          <a:p>
            <a:pPr lvl="1"/>
            <a:r>
              <a:rPr lang="en-US" dirty="0"/>
              <a:t>Incredible Edibles!</a:t>
            </a:r>
          </a:p>
          <a:p>
            <a:pPr lvl="1"/>
            <a:r>
              <a:rPr lang="en-US" dirty="0"/>
              <a:t>Le Detour</a:t>
            </a:r>
          </a:p>
          <a:p>
            <a:endParaRPr lang="en-US" dirty="0"/>
          </a:p>
        </p:txBody>
      </p:sp>
    </p:spTree>
    <p:extLst>
      <p:ext uri="{BB962C8B-B14F-4D97-AF65-F5344CB8AC3E}">
        <p14:creationId xmlns:p14="http://schemas.microsoft.com/office/powerpoint/2010/main" val="2646380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5065F-80AA-475B-9B25-C29B0CBEE420}"/>
              </a:ext>
            </a:extLst>
          </p:cNvPr>
          <p:cNvSpPr>
            <a:spLocks noGrp="1"/>
          </p:cNvSpPr>
          <p:nvPr>
            <p:ph type="title"/>
          </p:nvPr>
        </p:nvSpPr>
        <p:spPr/>
        <p:txBody>
          <a:bodyPr/>
          <a:lstStyle/>
          <a:p>
            <a:r>
              <a:rPr lang="en-US" dirty="0"/>
              <a:t>Your Final Paper MUST Include Contain</a:t>
            </a:r>
          </a:p>
        </p:txBody>
      </p:sp>
      <p:sp>
        <p:nvSpPr>
          <p:cNvPr id="3" name="Content Placeholder 2">
            <a:extLst>
              <a:ext uri="{FF2B5EF4-FFF2-40B4-BE49-F238E27FC236}">
                <a16:creationId xmlns:a16="http://schemas.microsoft.com/office/drawing/2014/main" id="{654ECF83-C744-4D2C-A62C-5434FAB03169}"/>
              </a:ext>
            </a:extLst>
          </p:cNvPr>
          <p:cNvSpPr>
            <a:spLocks noGrp="1"/>
          </p:cNvSpPr>
          <p:nvPr>
            <p:ph idx="1"/>
          </p:nvPr>
        </p:nvSpPr>
        <p:spPr/>
        <p:txBody>
          <a:bodyPr>
            <a:normAutofit fontScale="85000" lnSpcReduction="10000"/>
          </a:bodyPr>
          <a:lstStyle/>
          <a:p>
            <a:r>
              <a:rPr lang="en-US" dirty="0"/>
              <a:t>A clear, concise, and specific summary of your project:  </a:t>
            </a:r>
          </a:p>
          <a:p>
            <a:pPr lvl="1"/>
            <a:r>
              <a:rPr lang="en-US" dirty="0"/>
              <a:t>A description of the project</a:t>
            </a:r>
          </a:p>
          <a:p>
            <a:pPr lvl="1"/>
            <a:r>
              <a:rPr lang="en-US" dirty="0"/>
              <a:t>A summary of your initial goals and intentions with the project and resume of what you accomplished</a:t>
            </a:r>
          </a:p>
          <a:p>
            <a:pPr lvl="1"/>
            <a:r>
              <a:rPr lang="en-US" dirty="0"/>
              <a:t>A timeline of what you accomplished</a:t>
            </a:r>
          </a:p>
          <a:p>
            <a:pPr lvl="2"/>
            <a:r>
              <a:rPr lang="en-US" dirty="0"/>
              <a:t>Tasks – what did you do?</a:t>
            </a:r>
          </a:p>
          <a:p>
            <a:pPr lvl="2"/>
            <a:r>
              <a:rPr lang="en-US" dirty="0"/>
              <a:t>Deliverables – what did you accomplish?</a:t>
            </a:r>
          </a:p>
          <a:p>
            <a:pPr lvl="1"/>
            <a:r>
              <a:rPr lang="en-US" dirty="0"/>
              <a:t>A statement about your performance with the project in compared to how you expected to perform</a:t>
            </a:r>
          </a:p>
          <a:p>
            <a:pPr lvl="1"/>
            <a:r>
              <a:rPr lang="en-US" dirty="0"/>
              <a:t>A statement about how your topic addresses food and/or sustainability – link the project to something from the course readings. </a:t>
            </a:r>
          </a:p>
          <a:p>
            <a:pPr lvl="1"/>
            <a:r>
              <a:rPr lang="en-US" dirty="0"/>
              <a:t>The project report itself</a:t>
            </a:r>
          </a:p>
          <a:p>
            <a:pPr lvl="1"/>
            <a:r>
              <a:rPr lang="en-US" dirty="0"/>
              <a:t>Please attach your graded proposal for me to keep track of the feedback I gave you</a:t>
            </a:r>
          </a:p>
          <a:p>
            <a:pPr lvl="1"/>
            <a:endParaRPr lang="en-US" dirty="0"/>
          </a:p>
          <a:p>
            <a:pPr lvl="1"/>
            <a:r>
              <a:rPr lang="en-US" b="1" i="1" dirty="0"/>
              <a:t>Autoethnography</a:t>
            </a:r>
            <a:r>
              <a:rPr lang="en-US" dirty="0"/>
              <a:t> </a:t>
            </a:r>
            <a:r>
              <a:rPr lang="en-US" b="1" i="1" dirty="0"/>
              <a:t>and project summary </a:t>
            </a:r>
            <a:r>
              <a:rPr lang="en-US" dirty="0"/>
              <a:t>should focus on what you learned and how you contributed to building a more positive food system. </a:t>
            </a:r>
            <a:r>
              <a:rPr lang="en-US" b="1" dirty="0"/>
              <a:t>You need to reference external sources and/or the course readings </a:t>
            </a:r>
            <a:r>
              <a:rPr lang="en-US" dirty="0"/>
              <a:t>to contextualize your learnings and contribution to building a better food system. </a:t>
            </a:r>
          </a:p>
          <a:p>
            <a:pPr lvl="1"/>
            <a:r>
              <a:rPr lang="en-US" b="1" i="1" dirty="0"/>
              <a:t>Research report </a:t>
            </a:r>
            <a:r>
              <a:rPr lang="en-US" dirty="0"/>
              <a:t>should include the following sections: introduction (literature review), methodology, results, and discussion. </a:t>
            </a:r>
          </a:p>
          <a:p>
            <a:pPr marL="384048" lvl="2" indent="0">
              <a:buNone/>
            </a:pPr>
            <a:endParaRPr lang="en-US" dirty="0"/>
          </a:p>
          <a:p>
            <a:pPr marL="384048" lvl="2" indent="0">
              <a:buNone/>
            </a:pPr>
            <a:endParaRPr lang="en-US" dirty="0"/>
          </a:p>
          <a:p>
            <a:pPr lvl="1"/>
            <a:endParaRPr lang="en-US" dirty="0"/>
          </a:p>
        </p:txBody>
      </p:sp>
    </p:spTree>
    <p:extLst>
      <p:ext uri="{BB962C8B-B14F-4D97-AF65-F5344CB8AC3E}">
        <p14:creationId xmlns:p14="http://schemas.microsoft.com/office/powerpoint/2010/main" val="258364319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2292</TotalTime>
  <Words>1108</Words>
  <Application>Microsoft Office PowerPoint</Application>
  <PresentationFormat>Widescreen</PresentationFormat>
  <Paragraphs>134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Calibri Light</vt:lpstr>
      <vt:lpstr>Retrospect</vt:lpstr>
      <vt:lpstr>Food and Sustainability</vt:lpstr>
      <vt:lpstr>Assignments</vt:lpstr>
      <vt:lpstr>Instructions</vt:lpstr>
      <vt:lpstr>Pick a Topic</vt:lpstr>
      <vt:lpstr>Option 1 – Contribute to the Concordia Student Run Food Groups Research Project</vt:lpstr>
      <vt:lpstr>Option 2 – Get Involved With A Food Organization at Concordia or the Community at Large</vt:lpstr>
      <vt:lpstr>Option 3 – Begin a Food Project on Campus or in the Community</vt:lpstr>
      <vt:lpstr>Option 4 – Conduct Research About a Community Food Group</vt:lpstr>
      <vt:lpstr>Your Final Paper MUST Include Contain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226</cp:revision>
  <dcterms:created xsi:type="dcterms:W3CDTF">2016-08-29T02:04:56Z</dcterms:created>
  <dcterms:modified xsi:type="dcterms:W3CDTF">2019-07-31T14:59:23Z</dcterms:modified>
</cp:coreProperties>
</file>