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268" r:id="rId4"/>
    <p:sldId id="260" r:id="rId5"/>
    <p:sldId id="261" r:id="rId6"/>
    <p:sldId id="262" r:id="rId7"/>
    <p:sldId id="316" r:id="rId8"/>
    <p:sldId id="263" r:id="rId9"/>
    <p:sldId id="317" r:id="rId10"/>
    <p:sldId id="32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87" d="100"/>
          <a:sy n="87" d="100"/>
        </p:scale>
        <p:origin x="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2019-07-31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2019-07-31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2019-07-31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2019-07-31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2019-07-31</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2019-07-31</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2019-07-31</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2019-07-31</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a:bodyPr>
          <a:lstStyle/>
          <a:p>
            <a:r>
              <a:rPr lang="en-CA" dirty="0"/>
              <a:t>Grading Rubric</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1679946600"/>
              </p:ext>
            </p:extLst>
          </p:nvPr>
        </p:nvGraphicFramePr>
        <p:xfrm>
          <a:off x="0" y="-1"/>
          <a:ext cx="12192000" cy="8860971"/>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D</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C</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249071">
                <a:tc>
                  <a:txBody>
                    <a:bodyPr/>
                    <a:lstStyle/>
                    <a:p>
                      <a:pPr marL="0" marR="0">
                        <a:spcBef>
                          <a:spcPts val="0"/>
                        </a:spcBef>
                        <a:spcAft>
                          <a:spcPts val="0"/>
                        </a:spcAft>
                      </a:pPr>
                      <a:r>
                        <a:rPr lang="en-US" sz="1500" dirty="0">
                          <a:effectLst/>
                        </a:rPr>
                        <a:t>Clarity of report</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report is not clear, concise 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Project not described well. </a:t>
                      </a:r>
                    </a:p>
                  </a:txBody>
                  <a:tcPr marL="38680" marR="38680" marT="0" marB="0"/>
                </a:tc>
                <a:tc>
                  <a:txBody>
                    <a:bodyPr/>
                    <a:lstStyle/>
                    <a:p>
                      <a:pPr marL="0" marR="0">
                        <a:spcBef>
                          <a:spcPts val="0"/>
                        </a:spcBef>
                        <a:spcAft>
                          <a:spcPts val="0"/>
                        </a:spcAft>
                      </a:pPr>
                      <a:r>
                        <a:rPr lang="en-US" sz="1500" dirty="0">
                          <a:effectLst/>
                        </a:rPr>
                        <a:t>The report is somewhat unclear, not concise and/or not specific.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Project described somewhat well.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report is clear, concise and specific.</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Report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described well. </a:t>
                      </a:r>
                    </a:p>
                  </a:txBody>
                  <a:tcPr marL="38680" marR="38680" marT="0" marB="0"/>
                </a:tc>
                <a:tc>
                  <a:txBody>
                    <a:bodyPr/>
                    <a:lstStyle/>
                    <a:p>
                      <a:pPr marL="0" marR="0">
                        <a:spcBef>
                          <a:spcPts val="0"/>
                        </a:spcBef>
                        <a:spcAft>
                          <a:spcPts val="0"/>
                        </a:spcAft>
                      </a:pPr>
                      <a:r>
                        <a:rPr lang="en-US" sz="1500" dirty="0">
                          <a:effectLst/>
                        </a:rPr>
                        <a:t>The report is extremely clear, concise and specific.</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extremely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Project described extremely well. </a:t>
                      </a:r>
                    </a:p>
                    <a:p>
                      <a:pPr marL="0" marR="0">
                        <a:spcBef>
                          <a:spcPts val="0"/>
                        </a:spcBef>
                        <a:spcAft>
                          <a:spcPts val="0"/>
                        </a:spcAft>
                      </a:pP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Accomplishments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Did not accomplish what you set out to in your proposal (or agreed on by me).</a:t>
                      </a:r>
                    </a:p>
                  </a:txBody>
                  <a:tcPr marL="38680" marR="38680" marT="0" marB="0"/>
                </a:tc>
                <a:tc>
                  <a:txBody>
                    <a:bodyPr/>
                    <a:lstStyle/>
                    <a:p>
                      <a:pPr marL="0" marR="0">
                        <a:spcBef>
                          <a:spcPts val="0"/>
                        </a:spcBef>
                        <a:spcAft>
                          <a:spcPts val="0"/>
                        </a:spcAft>
                      </a:pPr>
                      <a:r>
                        <a:rPr lang="en-US" sz="1500" dirty="0">
                          <a:effectLst/>
                        </a:rPr>
                        <a:t>Accomplished some of </a:t>
                      </a:r>
                      <a:r>
                        <a:rPr lang="en-US" sz="1500" dirty="0">
                          <a:effectLst/>
                          <a:latin typeface="Calibri" panose="020F0502020204030204" pitchFamily="34" charset="0"/>
                          <a:ea typeface="Calibri" panose="020F0502020204030204" pitchFamily="34" charset="0"/>
                          <a:cs typeface="Times New Roman" panose="02020603050405020304" pitchFamily="18" charset="0"/>
                        </a:rPr>
                        <a:t>what you set out to in your proposal (or agreed on by me).</a:t>
                      </a:r>
                    </a:p>
                  </a:txBody>
                  <a:tcPr marL="38680" marR="38680" marT="0" marB="0"/>
                </a:tc>
                <a:tc>
                  <a:txBody>
                    <a:bodyPr/>
                    <a:lstStyle/>
                    <a:p>
                      <a:pPr marL="0" marR="0">
                        <a:spcBef>
                          <a:spcPts val="0"/>
                        </a:spcBef>
                        <a:spcAft>
                          <a:spcPts val="0"/>
                        </a:spcAft>
                      </a:pPr>
                      <a:r>
                        <a:rPr lang="en-US" sz="1500" dirty="0">
                          <a:effectLst/>
                        </a:rPr>
                        <a:t>Accomplished </a:t>
                      </a:r>
                      <a:r>
                        <a:rPr lang="en-US" sz="1500" dirty="0">
                          <a:effectLst/>
                          <a:latin typeface="Calibri" panose="020F0502020204030204" pitchFamily="34" charset="0"/>
                          <a:ea typeface="Calibri" panose="020F0502020204030204" pitchFamily="34" charset="0"/>
                          <a:cs typeface="Times New Roman" panose="02020603050405020304" pitchFamily="18" charset="0"/>
                        </a:rPr>
                        <a:t>what you set out to in your proposal (or agreed on by me).</a:t>
                      </a:r>
                    </a:p>
                  </a:txBody>
                  <a:tcPr marL="38680" marR="38680" marT="0" marB="0"/>
                </a:tc>
                <a:tc>
                  <a:txBody>
                    <a:bodyPr/>
                    <a:lstStyle/>
                    <a:p>
                      <a:pPr marL="0" marR="0">
                        <a:spcBef>
                          <a:spcPts val="0"/>
                        </a:spcBef>
                        <a:spcAft>
                          <a:spcPts val="0"/>
                        </a:spcAft>
                      </a:pPr>
                      <a:r>
                        <a:rPr lang="en-US" sz="1500" dirty="0">
                          <a:effectLst/>
                        </a:rPr>
                        <a:t>Went well beyond the accomplishments </a:t>
                      </a:r>
                      <a:r>
                        <a:rPr lang="en-US" sz="1500" dirty="0">
                          <a:effectLst/>
                          <a:latin typeface="Calibri" panose="020F0502020204030204" pitchFamily="34" charset="0"/>
                          <a:ea typeface="Calibri" panose="020F0502020204030204" pitchFamily="34" charset="0"/>
                          <a:cs typeface="Times New Roman" panose="02020603050405020304" pitchFamily="18" charset="0"/>
                        </a:rPr>
                        <a:t>set out to in your proposal (or agreed on by me).</a:t>
                      </a: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One or two grammar mistakes but they do not impair reading experience.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No spelling or grammar mistakes. Article is easy to read and flows well.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Food and Sustainability Assessment</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Did not rationalize the link between the food project and food and sustainability.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Somewhat rationalized the link between the food project and food and sustainability.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Rationalized the link between the food project and food and sustainability.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Your involvement in the project made a positive impact on community food practices.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Fully rationalized the link between the food project and food and sustainability.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Your involvement in the project made a major positive impact on community food practices. </a:t>
                      </a:r>
                    </a:p>
                  </a:txBody>
                  <a:tcPr marL="38680" marR="38680" marT="0" marB="0"/>
                </a:tc>
                <a:extLst>
                  <a:ext uri="{0D108BD9-81ED-4DB2-BD59-A6C34878D82A}">
                    <a16:rowId xmlns:a16="http://schemas.microsoft.com/office/drawing/2014/main" val="2806582"/>
                  </a:ext>
                </a:extLst>
              </a:tr>
              <a:tr h="1101090">
                <a:tc>
                  <a:txBody>
                    <a:bodyPr/>
                    <a:lstStyle/>
                    <a:p>
                      <a:pPr marL="0" marR="0">
                        <a:spcBef>
                          <a:spcPts val="0"/>
                        </a:spcBef>
                        <a:spcAft>
                          <a:spcPts val="0"/>
                        </a:spcAft>
                      </a:pPr>
                      <a:r>
                        <a:rPr lang="en-US" sz="1500" dirty="0">
                          <a:effectLst/>
                        </a:rPr>
                        <a:t>Feedback</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Did not follow verbal and written feedback given about the proposal.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Followed some of the verbal and written feedback given about the proposal.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Followed verbal and written feedback given about the proposal.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Followed verbal and written feedback given about the proposal correcting and </a:t>
                      </a:r>
                      <a:r>
                        <a:rPr lang="en-US" sz="1500">
                          <a:effectLst/>
                          <a:latin typeface="Calibri" panose="020F0502020204030204" pitchFamily="34" charset="0"/>
                          <a:ea typeface="Calibri" panose="020F0502020204030204" pitchFamily="34" charset="0"/>
                          <a:cs typeface="Times New Roman" panose="02020603050405020304" pitchFamily="18" charset="0"/>
                        </a:rPr>
                        <a:t>incorporating everything </a:t>
                      </a:r>
                      <a:r>
                        <a:rPr lang="en-US" sz="1500" dirty="0">
                          <a:effectLst/>
                          <a:latin typeface="Calibri" panose="020F0502020204030204" pitchFamily="34" charset="0"/>
                          <a:ea typeface="Calibri" panose="020F0502020204030204" pitchFamily="34" charset="0"/>
                          <a:cs typeface="Times New Roman" panose="02020603050405020304" pitchFamily="18" charset="0"/>
                        </a:rPr>
                        <a:t>that was written/discussed.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144179710"/>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external sources/classroom readings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Only one external source/classroom reading is referenced.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three external sources/classroom readings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Five or more external sources/classroom readings are referenced.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286769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a:bodyPr>
          <a:lstStyle/>
          <a:p>
            <a:r>
              <a:rPr lang="en-US" b="1" dirty="0"/>
              <a:t>Action Research Project:</a:t>
            </a:r>
            <a:r>
              <a:rPr lang="en-US" dirty="0"/>
              <a:t> The objective of this assignment is to give students hands on experience with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0F737-3A34-4417-9CAE-100ADE221039}"/>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FC03AE80-FFD4-42C1-831C-52EB1FCCC9C6}"/>
              </a:ext>
            </a:extLst>
          </p:cNvPr>
          <p:cNvSpPr>
            <a:spLocks noGrp="1"/>
          </p:cNvSpPr>
          <p:nvPr>
            <p:ph idx="1"/>
          </p:nvPr>
        </p:nvSpPr>
        <p:spPr/>
        <p:txBody>
          <a:bodyPr>
            <a:normAutofit/>
          </a:bodyPr>
          <a:lstStyle/>
          <a:p>
            <a:r>
              <a:rPr lang="en-US" dirty="0"/>
              <a:t>1 – Get into groups according to the topic you choose.</a:t>
            </a:r>
          </a:p>
          <a:p>
            <a:r>
              <a:rPr lang="en-US" dirty="0"/>
              <a:t>2 – Discuss and refine your topic to be specific. </a:t>
            </a:r>
          </a:p>
          <a:p>
            <a:r>
              <a:rPr lang="en-US" dirty="0"/>
              <a:t>3 – Write up a proposal and submit it in class on July 15</a:t>
            </a:r>
            <a:r>
              <a:rPr lang="en-US" baseline="30000" dirty="0"/>
              <a:t>th</a:t>
            </a:r>
            <a:r>
              <a:rPr lang="en-US" dirty="0"/>
              <a:t>. </a:t>
            </a:r>
          </a:p>
          <a:p>
            <a:r>
              <a:rPr lang="en-US" dirty="0"/>
              <a:t>4 – I will give you all feedback about your project. </a:t>
            </a:r>
          </a:p>
          <a:p>
            <a:r>
              <a:rPr lang="en-US" dirty="0"/>
              <a:t>5 – Complete your project according to the feedback I give you.</a:t>
            </a:r>
          </a:p>
          <a:p>
            <a:r>
              <a:rPr lang="en-US" dirty="0"/>
              <a:t>6 – Hand in your final project on August 13</a:t>
            </a:r>
            <a:r>
              <a:rPr lang="en-US" baseline="30000" dirty="0"/>
              <a:t>th</a:t>
            </a:r>
            <a:r>
              <a:rPr lang="en-US" dirty="0"/>
              <a:t>. </a:t>
            </a:r>
          </a:p>
          <a:p>
            <a:endParaRPr lang="en-US" dirty="0"/>
          </a:p>
        </p:txBody>
      </p:sp>
    </p:spTree>
    <p:extLst>
      <p:ext uri="{BB962C8B-B14F-4D97-AF65-F5344CB8AC3E}">
        <p14:creationId xmlns:p14="http://schemas.microsoft.com/office/powerpoint/2010/main" val="515865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0D2EC-D68E-4494-A4BD-E397FE8BC15A}"/>
              </a:ext>
            </a:extLst>
          </p:cNvPr>
          <p:cNvSpPr>
            <a:spLocks noGrp="1"/>
          </p:cNvSpPr>
          <p:nvPr>
            <p:ph type="title"/>
          </p:nvPr>
        </p:nvSpPr>
        <p:spPr/>
        <p:txBody>
          <a:bodyPr/>
          <a:lstStyle/>
          <a:p>
            <a:r>
              <a:rPr lang="en-US" dirty="0"/>
              <a:t>Pick a Topic</a:t>
            </a:r>
          </a:p>
        </p:txBody>
      </p:sp>
      <p:sp>
        <p:nvSpPr>
          <p:cNvPr id="3" name="Content Placeholder 2">
            <a:extLst>
              <a:ext uri="{FF2B5EF4-FFF2-40B4-BE49-F238E27FC236}">
                <a16:creationId xmlns:a16="http://schemas.microsoft.com/office/drawing/2014/main" id="{4C0C3BCE-FFE7-474C-92E8-64B3BF950B68}"/>
              </a:ext>
            </a:extLst>
          </p:cNvPr>
          <p:cNvSpPr>
            <a:spLocks noGrp="1"/>
          </p:cNvSpPr>
          <p:nvPr>
            <p:ph idx="1"/>
          </p:nvPr>
        </p:nvSpPr>
        <p:spPr/>
        <p:txBody>
          <a:bodyPr/>
          <a:lstStyle/>
          <a:p>
            <a:r>
              <a:rPr lang="en-US" dirty="0"/>
              <a:t>1 – Contribute to the Concordia Student Run Food Groups Research Project.</a:t>
            </a:r>
          </a:p>
          <a:p>
            <a:r>
              <a:rPr lang="en-US" dirty="0"/>
              <a:t>2 – Get involved with a food project at Concordia or in the community at large. </a:t>
            </a:r>
          </a:p>
          <a:p>
            <a:r>
              <a:rPr lang="en-US" dirty="0"/>
              <a:t>3 – Begin a food project on campus or in the community. </a:t>
            </a:r>
          </a:p>
          <a:p>
            <a:r>
              <a:rPr lang="en-US" dirty="0"/>
              <a:t>4 – Conduct research about a community food group.</a:t>
            </a:r>
          </a:p>
          <a:p>
            <a:endParaRPr lang="en-US" dirty="0"/>
          </a:p>
          <a:p>
            <a:r>
              <a:rPr lang="en-US" dirty="0"/>
              <a:t>Possible ways to present the project:</a:t>
            </a:r>
          </a:p>
          <a:p>
            <a:pPr lvl="1"/>
            <a:r>
              <a:rPr lang="en-US" dirty="0"/>
              <a:t>Write a report</a:t>
            </a:r>
          </a:p>
          <a:p>
            <a:pPr lvl="1"/>
            <a:r>
              <a:rPr lang="en-US" dirty="0"/>
              <a:t>Make a video</a:t>
            </a:r>
          </a:p>
          <a:p>
            <a:pPr lvl="1"/>
            <a:endParaRPr lang="en-US" dirty="0"/>
          </a:p>
          <a:p>
            <a:pPr marL="201168" lvl="1" indent="0">
              <a:buNone/>
            </a:pPr>
            <a:r>
              <a:rPr lang="en-US" dirty="0"/>
              <a:t>*Can be done as a group or as an individual</a:t>
            </a:r>
          </a:p>
          <a:p>
            <a:pPr lvl="1"/>
            <a:endParaRPr lang="en-US" dirty="0"/>
          </a:p>
        </p:txBody>
      </p:sp>
    </p:spTree>
    <p:extLst>
      <p:ext uri="{BB962C8B-B14F-4D97-AF65-F5344CB8AC3E}">
        <p14:creationId xmlns:p14="http://schemas.microsoft.com/office/powerpoint/2010/main" val="235071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37B97-81FE-409E-934F-7D3653BF83A5}"/>
              </a:ext>
            </a:extLst>
          </p:cNvPr>
          <p:cNvSpPr>
            <a:spLocks noGrp="1"/>
          </p:cNvSpPr>
          <p:nvPr>
            <p:ph type="title"/>
          </p:nvPr>
        </p:nvSpPr>
        <p:spPr/>
        <p:txBody>
          <a:bodyPr>
            <a:normAutofit fontScale="90000"/>
          </a:bodyPr>
          <a:lstStyle/>
          <a:p>
            <a:r>
              <a:rPr lang="en-US" dirty="0"/>
              <a:t>Option 1 – Contribute to the Concordia Student Run Food Groups Research Project</a:t>
            </a:r>
          </a:p>
        </p:txBody>
      </p:sp>
      <p:sp>
        <p:nvSpPr>
          <p:cNvPr id="3" name="Content Placeholder 2">
            <a:extLst>
              <a:ext uri="{FF2B5EF4-FFF2-40B4-BE49-F238E27FC236}">
                <a16:creationId xmlns:a16="http://schemas.microsoft.com/office/drawing/2014/main" id="{4FB0B141-AC82-40BC-B1BA-D50F5781A2A6}"/>
              </a:ext>
            </a:extLst>
          </p:cNvPr>
          <p:cNvSpPr>
            <a:spLocks noGrp="1"/>
          </p:cNvSpPr>
          <p:nvPr>
            <p:ph idx="1"/>
          </p:nvPr>
        </p:nvSpPr>
        <p:spPr/>
        <p:txBody>
          <a:bodyPr/>
          <a:lstStyle/>
          <a:p>
            <a:pPr marL="201168" lvl="1" indent="0">
              <a:buNone/>
            </a:pPr>
            <a:r>
              <a:rPr lang="en-US" dirty="0"/>
              <a:t>Conduct research about a food project/issue on campus: </a:t>
            </a:r>
          </a:p>
          <a:p>
            <a:pPr lvl="1"/>
            <a:r>
              <a:rPr lang="en-US" dirty="0"/>
              <a:t>Residents’ meal plan</a:t>
            </a:r>
          </a:p>
          <a:p>
            <a:pPr lvl="1"/>
            <a:r>
              <a:rPr lang="en-US" dirty="0"/>
              <a:t>A food project that currently exists </a:t>
            </a:r>
          </a:p>
          <a:p>
            <a:pPr lvl="1"/>
            <a:r>
              <a:rPr lang="en-US" dirty="0"/>
              <a:t>Food services at Concordia</a:t>
            </a:r>
          </a:p>
          <a:p>
            <a:pPr lvl="1"/>
            <a:r>
              <a:rPr lang="en-US" dirty="0"/>
              <a:t>Research about Aramark/Chartwells/Sodexho </a:t>
            </a:r>
          </a:p>
          <a:p>
            <a:pPr lvl="1"/>
            <a:r>
              <a:rPr lang="en-US" dirty="0"/>
              <a:t>Food services in other universities</a:t>
            </a:r>
          </a:p>
          <a:p>
            <a:pPr lvl="1"/>
            <a:r>
              <a:rPr lang="en-US" dirty="0"/>
              <a:t>Community connections to Concordia food groups</a:t>
            </a:r>
          </a:p>
          <a:p>
            <a:pPr lvl="1"/>
            <a:r>
              <a:rPr lang="en-US" dirty="0"/>
              <a:t>Professors at Concordia who research food</a:t>
            </a:r>
          </a:p>
          <a:p>
            <a:pPr lvl="1"/>
            <a:r>
              <a:rPr lang="en-US" dirty="0"/>
              <a:t>Help complete food maps</a:t>
            </a:r>
          </a:p>
          <a:p>
            <a:pPr lvl="1"/>
            <a:r>
              <a:rPr lang="en-US" dirty="0"/>
              <a:t>Get involved with a food group on campus to perform an ethnography/participatory research project</a:t>
            </a:r>
          </a:p>
          <a:p>
            <a:pPr lvl="2"/>
            <a:endParaRPr lang="en-US" dirty="0"/>
          </a:p>
        </p:txBody>
      </p:sp>
    </p:spTree>
    <p:extLst>
      <p:ext uri="{BB962C8B-B14F-4D97-AF65-F5344CB8AC3E}">
        <p14:creationId xmlns:p14="http://schemas.microsoft.com/office/powerpoint/2010/main" val="4199408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BC07-7B34-4165-BB2C-A7E3913034CF}"/>
              </a:ext>
            </a:extLst>
          </p:cNvPr>
          <p:cNvSpPr>
            <a:spLocks noGrp="1"/>
          </p:cNvSpPr>
          <p:nvPr>
            <p:ph type="title"/>
          </p:nvPr>
        </p:nvSpPr>
        <p:spPr/>
        <p:txBody>
          <a:bodyPr>
            <a:normAutofit/>
          </a:bodyPr>
          <a:lstStyle/>
          <a:p>
            <a:r>
              <a:rPr lang="en-US" sz="4000" dirty="0"/>
              <a:t>Option 2 – Get Involved With A Food Organization at Concordia or the Community at Large</a:t>
            </a:r>
          </a:p>
        </p:txBody>
      </p:sp>
      <p:sp>
        <p:nvSpPr>
          <p:cNvPr id="3" name="Content Placeholder 2">
            <a:extLst>
              <a:ext uri="{FF2B5EF4-FFF2-40B4-BE49-F238E27FC236}">
                <a16:creationId xmlns:a16="http://schemas.microsoft.com/office/drawing/2014/main" id="{F4F0DB39-29D8-409A-822B-B95A3AD6F6AE}"/>
              </a:ext>
            </a:extLst>
          </p:cNvPr>
          <p:cNvSpPr>
            <a:spLocks noGrp="1"/>
          </p:cNvSpPr>
          <p:nvPr>
            <p:ph idx="1"/>
          </p:nvPr>
        </p:nvSpPr>
        <p:spPr/>
        <p:txBody>
          <a:bodyPr/>
          <a:lstStyle/>
          <a:p>
            <a:r>
              <a:rPr lang="en-US" dirty="0"/>
              <a:t>Possible ideas:</a:t>
            </a:r>
          </a:p>
          <a:p>
            <a:pPr lvl="1"/>
            <a:r>
              <a:rPr lang="en-US" dirty="0"/>
              <a:t>Help Organize Bite Me! With the Concordia Food Coalition</a:t>
            </a:r>
          </a:p>
          <a:p>
            <a:pPr lvl="1"/>
            <a:r>
              <a:rPr lang="en-US" dirty="0"/>
              <a:t>The food organization you currently work at</a:t>
            </a:r>
          </a:p>
          <a:p>
            <a:pPr lvl="1"/>
            <a:r>
              <a:rPr lang="en-US" dirty="0"/>
              <a:t>The Concordia Farmers’ Market</a:t>
            </a:r>
          </a:p>
          <a:p>
            <a:pPr lvl="1"/>
            <a:r>
              <a:rPr lang="en-US" dirty="0"/>
              <a:t>The Concordia Food Coalition </a:t>
            </a:r>
          </a:p>
          <a:p>
            <a:pPr lvl="1"/>
            <a:r>
              <a:rPr lang="en-US" dirty="0"/>
              <a:t>Le Detour</a:t>
            </a:r>
          </a:p>
          <a:p>
            <a:pPr lvl="1"/>
            <a:r>
              <a:rPr lang="en-US" dirty="0"/>
              <a:t>Le </a:t>
            </a:r>
            <a:r>
              <a:rPr lang="en-US" dirty="0" err="1"/>
              <a:t>Frigo</a:t>
            </a:r>
            <a:r>
              <a:rPr lang="en-US" dirty="0"/>
              <a:t> Vert</a:t>
            </a:r>
          </a:p>
          <a:p>
            <a:pPr lvl="1"/>
            <a:r>
              <a:rPr lang="en-US" dirty="0"/>
              <a:t>Campus Potager</a:t>
            </a:r>
          </a:p>
          <a:p>
            <a:pPr lvl="1"/>
            <a:endParaRPr lang="en-US" dirty="0"/>
          </a:p>
          <a:p>
            <a:pPr lvl="1"/>
            <a:r>
              <a:rPr lang="en-US" dirty="0"/>
              <a:t>A food organization in your community </a:t>
            </a:r>
          </a:p>
          <a:p>
            <a:pPr marL="201168" lvl="1" indent="0">
              <a:buNone/>
            </a:pPr>
            <a:endParaRPr lang="en-US" dirty="0"/>
          </a:p>
        </p:txBody>
      </p:sp>
    </p:spTree>
    <p:extLst>
      <p:ext uri="{BB962C8B-B14F-4D97-AF65-F5344CB8AC3E}">
        <p14:creationId xmlns:p14="http://schemas.microsoft.com/office/powerpoint/2010/main" val="4031179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BC07-7B34-4165-BB2C-A7E3913034CF}"/>
              </a:ext>
            </a:extLst>
          </p:cNvPr>
          <p:cNvSpPr>
            <a:spLocks noGrp="1"/>
          </p:cNvSpPr>
          <p:nvPr>
            <p:ph type="title"/>
          </p:nvPr>
        </p:nvSpPr>
        <p:spPr/>
        <p:txBody>
          <a:bodyPr>
            <a:normAutofit/>
          </a:bodyPr>
          <a:lstStyle/>
          <a:p>
            <a:r>
              <a:rPr lang="en-US" dirty="0"/>
              <a:t>Option 3 – Begin a Food Project on Campus or in the Community</a:t>
            </a:r>
          </a:p>
        </p:txBody>
      </p:sp>
      <p:sp>
        <p:nvSpPr>
          <p:cNvPr id="3" name="Content Placeholder 2">
            <a:extLst>
              <a:ext uri="{FF2B5EF4-FFF2-40B4-BE49-F238E27FC236}">
                <a16:creationId xmlns:a16="http://schemas.microsoft.com/office/drawing/2014/main" id="{F4F0DB39-29D8-409A-822B-B95A3AD6F6AE}"/>
              </a:ext>
            </a:extLst>
          </p:cNvPr>
          <p:cNvSpPr>
            <a:spLocks noGrp="1"/>
          </p:cNvSpPr>
          <p:nvPr>
            <p:ph idx="1"/>
          </p:nvPr>
        </p:nvSpPr>
        <p:spPr/>
        <p:txBody>
          <a:bodyPr/>
          <a:lstStyle/>
          <a:p>
            <a:r>
              <a:rPr lang="en-US" dirty="0"/>
              <a:t>Possible ideas:</a:t>
            </a:r>
          </a:p>
          <a:p>
            <a:pPr marL="201168" lvl="1" indent="0">
              <a:buNone/>
            </a:pPr>
            <a:r>
              <a:rPr lang="en-US" dirty="0"/>
              <a:t>Start a food group on campus</a:t>
            </a:r>
          </a:p>
          <a:p>
            <a:pPr lvl="2"/>
            <a:r>
              <a:rPr lang="en-US" dirty="0"/>
              <a:t>G-Lounge</a:t>
            </a:r>
          </a:p>
          <a:p>
            <a:pPr lvl="2"/>
            <a:r>
              <a:rPr lang="en-US" dirty="0"/>
              <a:t>Berry Farm, Orchard, Fruit Farm on campus. </a:t>
            </a:r>
          </a:p>
          <a:p>
            <a:pPr marL="201168" lvl="1" indent="0">
              <a:buNone/>
            </a:pPr>
            <a:r>
              <a:rPr lang="en-US" dirty="0"/>
              <a:t>Start a food club under the CSU or CFC</a:t>
            </a:r>
          </a:p>
          <a:p>
            <a:pPr marL="201168" lvl="1" indent="0">
              <a:buNone/>
            </a:pPr>
            <a:r>
              <a:rPr lang="en-US" dirty="0"/>
              <a:t>Find a food issue on campus to address and begin a campaign</a:t>
            </a:r>
          </a:p>
          <a:p>
            <a:pPr marL="201168" lvl="1" indent="0">
              <a:buNone/>
            </a:pPr>
            <a:r>
              <a:rPr lang="en-US" dirty="0"/>
              <a:t>Work with one of the food groups on campus to launch a new project with them</a:t>
            </a:r>
          </a:p>
          <a:p>
            <a:pPr marL="201168" lvl="1" indent="0">
              <a:buNone/>
            </a:pPr>
            <a:r>
              <a:rPr lang="en-US" dirty="0"/>
              <a:t>Start a food project in your community</a:t>
            </a:r>
          </a:p>
          <a:p>
            <a:pPr lvl="1"/>
            <a:endParaRPr lang="en-US" dirty="0"/>
          </a:p>
          <a:p>
            <a:endParaRPr lang="en-US" dirty="0"/>
          </a:p>
        </p:txBody>
      </p:sp>
    </p:spTree>
    <p:extLst>
      <p:ext uri="{BB962C8B-B14F-4D97-AF65-F5344CB8AC3E}">
        <p14:creationId xmlns:p14="http://schemas.microsoft.com/office/powerpoint/2010/main" val="34211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CCD36-A3AD-45D7-AD62-166DE3D3B223}"/>
              </a:ext>
            </a:extLst>
          </p:cNvPr>
          <p:cNvSpPr>
            <a:spLocks noGrp="1"/>
          </p:cNvSpPr>
          <p:nvPr>
            <p:ph type="title"/>
          </p:nvPr>
        </p:nvSpPr>
        <p:spPr/>
        <p:txBody>
          <a:bodyPr>
            <a:normAutofit/>
          </a:bodyPr>
          <a:lstStyle/>
          <a:p>
            <a:r>
              <a:rPr lang="en-US" dirty="0"/>
              <a:t>Option 4 – Conduct Research About a Community Food Group</a:t>
            </a:r>
          </a:p>
        </p:txBody>
      </p:sp>
      <p:sp>
        <p:nvSpPr>
          <p:cNvPr id="3" name="Content Placeholder 2">
            <a:extLst>
              <a:ext uri="{FF2B5EF4-FFF2-40B4-BE49-F238E27FC236}">
                <a16:creationId xmlns:a16="http://schemas.microsoft.com/office/drawing/2014/main" id="{AB62169B-0A3F-4981-ADC5-105C80A18621}"/>
              </a:ext>
            </a:extLst>
          </p:cNvPr>
          <p:cNvSpPr>
            <a:spLocks noGrp="1"/>
          </p:cNvSpPr>
          <p:nvPr>
            <p:ph idx="1"/>
          </p:nvPr>
        </p:nvSpPr>
        <p:spPr/>
        <p:txBody>
          <a:bodyPr/>
          <a:lstStyle/>
          <a:p>
            <a:r>
              <a:rPr lang="en-US" dirty="0"/>
              <a:t>Possible ideas:</a:t>
            </a:r>
          </a:p>
          <a:p>
            <a:pPr lvl="1"/>
            <a:r>
              <a:rPr lang="en-US" dirty="0"/>
              <a:t>Community food bank </a:t>
            </a:r>
          </a:p>
          <a:p>
            <a:pPr lvl="1"/>
            <a:r>
              <a:rPr lang="en-US" dirty="0"/>
              <a:t>Soup kitchen</a:t>
            </a:r>
          </a:p>
          <a:p>
            <a:pPr lvl="1"/>
            <a:r>
              <a:rPr lang="en-US" dirty="0"/>
              <a:t>Community garden</a:t>
            </a:r>
          </a:p>
          <a:p>
            <a:pPr lvl="1"/>
            <a:r>
              <a:rPr lang="en-US" dirty="0"/>
              <a:t>CSA farm</a:t>
            </a:r>
          </a:p>
          <a:p>
            <a:pPr lvl="1"/>
            <a:r>
              <a:rPr lang="en-US" dirty="0"/>
              <a:t>Organic farm</a:t>
            </a:r>
          </a:p>
          <a:p>
            <a:pPr lvl="1"/>
            <a:r>
              <a:rPr lang="en-US" dirty="0"/>
              <a:t>Food coops</a:t>
            </a:r>
          </a:p>
          <a:p>
            <a:pPr lvl="1"/>
            <a:r>
              <a:rPr lang="en-US" dirty="0"/>
              <a:t>Incredible Edibles!</a:t>
            </a:r>
          </a:p>
          <a:p>
            <a:pPr lvl="1"/>
            <a:r>
              <a:rPr lang="en-US" dirty="0"/>
              <a:t>Le Detour</a:t>
            </a:r>
          </a:p>
          <a:p>
            <a:endParaRPr lang="en-US" dirty="0"/>
          </a:p>
        </p:txBody>
      </p:sp>
    </p:spTree>
    <p:extLst>
      <p:ext uri="{BB962C8B-B14F-4D97-AF65-F5344CB8AC3E}">
        <p14:creationId xmlns:p14="http://schemas.microsoft.com/office/powerpoint/2010/main" val="264638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5065F-80AA-475B-9B25-C29B0CBEE420}"/>
              </a:ext>
            </a:extLst>
          </p:cNvPr>
          <p:cNvSpPr>
            <a:spLocks noGrp="1"/>
          </p:cNvSpPr>
          <p:nvPr>
            <p:ph type="title"/>
          </p:nvPr>
        </p:nvSpPr>
        <p:spPr/>
        <p:txBody>
          <a:bodyPr/>
          <a:lstStyle/>
          <a:p>
            <a:r>
              <a:rPr lang="en-US" dirty="0"/>
              <a:t>Your Final Paper MUST Include Contain</a:t>
            </a:r>
          </a:p>
        </p:txBody>
      </p:sp>
      <p:sp>
        <p:nvSpPr>
          <p:cNvPr id="3" name="Content Placeholder 2">
            <a:extLst>
              <a:ext uri="{FF2B5EF4-FFF2-40B4-BE49-F238E27FC236}">
                <a16:creationId xmlns:a16="http://schemas.microsoft.com/office/drawing/2014/main" id="{654ECF83-C744-4D2C-A62C-5434FAB03169}"/>
              </a:ext>
            </a:extLst>
          </p:cNvPr>
          <p:cNvSpPr>
            <a:spLocks noGrp="1"/>
          </p:cNvSpPr>
          <p:nvPr>
            <p:ph idx="1"/>
          </p:nvPr>
        </p:nvSpPr>
        <p:spPr/>
        <p:txBody>
          <a:bodyPr>
            <a:normAutofit fontScale="85000" lnSpcReduction="10000"/>
          </a:bodyPr>
          <a:lstStyle/>
          <a:p>
            <a:r>
              <a:rPr lang="en-US" dirty="0"/>
              <a:t>A clear, concise, and specific summary of your project:  </a:t>
            </a:r>
          </a:p>
          <a:p>
            <a:pPr lvl="1"/>
            <a:r>
              <a:rPr lang="en-US" dirty="0"/>
              <a:t>A description of the project</a:t>
            </a:r>
          </a:p>
          <a:p>
            <a:pPr lvl="1"/>
            <a:r>
              <a:rPr lang="en-US" dirty="0"/>
              <a:t>A summary of your initial goals and intentions with the project and resume of what you accomplished</a:t>
            </a:r>
          </a:p>
          <a:p>
            <a:pPr lvl="1"/>
            <a:r>
              <a:rPr lang="en-US" dirty="0"/>
              <a:t>A timeline of what you accomplished</a:t>
            </a:r>
          </a:p>
          <a:p>
            <a:pPr lvl="2"/>
            <a:r>
              <a:rPr lang="en-US" dirty="0"/>
              <a:t>Tasks – what did you do?</a:t>
            </a:r>
          </a:p>
          <a:p>
            <a:pPr lvl="2"/>
            <a:r>
              <a:rPr lang="en-US" dirty="0"/>
              <a:t>Deliverables – what did you accomplish?</a:t>
            </a:r>
          </a:p>
          <a:p>
            <a:pPr lvl="1"/>
            <a:r>
              <a:rPr lang="en-US" dirty="0"/>
              <a:t>A statement about your performance with the project in compared to how you expected to perform</a:t>
            </a:r>
          </a:p>
          <a:p>
            <a:pPr lvl="1"/>
            <a:r>
              <a:rPr lang="en-US" dirty="0"/>
              <a:t>A statement about how your topic addresses food and/or sustainability – link the project to something from the course readings. </a:t>
            </a:r>
          </a:p>
          <a:p>
            <a:pPr lvl="1"/>
            <a:r>
              <a:rPr lang="en-US" dirty="0"/>
              <a:t>The project report itself</a:t>
            </a:r>
          </a:p>
          <a:p>
            <a:pPr lvl="1"/>
            <a:r>
              <a:rPr lang="en-US" dirty="0"/>
              <a:t>Please attach your graded proposal for me to keep track of the feedback I gave you</a:t>
            </a:r>
          </a:p>
          <a:p>
            <a:pPr lvl="1"/>
            <a:endParaRPr lang="en-US" dirty="0"/>
          </a:p>
          <a:p>
            <a:pPr lvl="1"/>
            <a:r>
              <a:rPr lang="en-US" b="1" i="1" dirty="0"/>
              <a:t>Autoethnography</a:t>
            </a:r>
            <a:r>
              <a:rPr lang="en-US" dirty="0"/>
              <a:t> </a:t>
            </a:r>
            <a:r>
              <a:rPr lang="en-US" b="1" i="1" dirty="0"/>
              <a:t>and project summary </a:t>
            </a:r>
            <a:r>
              <a:rPr lang="en-US" dirty="0"/>
              <a:t>should focus on what you learned and how you contributed to building a more positive food system. </a:t>
            </a:r>
            <a:r>
              <a:rPr lang="en-US" b="1" dirty="0"/>
              <a:t>You need to reference external sources and/or the course readings </a:t>
            </a:r>
            <a:r>
              <a:rPr lang="en-US" dirty="0"/>
              <a:t>to contextualize your learnings and contribution to building a better food system. </a:t>
            </a:r>
          </a:p>
          <a:p>
            <a:pPr lvl="1"/>
            <a:r>
              <a:rPr lang="en-US" b="1" i="1" dirty="0"/>
              <a:t>Research report </a:t>
            </a:r>
            <a:r>
              <a:rPr lang="en-US" dirty="0"/>
              <a:t>should include the following sections: introduction (literature review), methodology, results, and discussion. </a:t>
            </a:r>
          </a:p>
          <a:p>
            <a:pPr marL="384048" lvl="2" indent="0">
              <a:buNone/>
            </a:pPr>
            <a:endParaRPr lang="en-US" dirty="0"/>
          </a:p>
          <a:p>
            <a:pPr marL="384048" lvl="2" indent="0">
              <a:buNone/>
            </a:pPr>
            <a:endParaRPr lang="en-US" dirty="0"/>
          </a:p>
          <a:p>
            <a:pPr lvl="1"/>
            <a:endParaRPr lang="en-US" dirty="0"/>
          </a:p>
        </p:txBody>
      </p:sp>
    </p:spTree>
    <p:extLst>
      <p:ext uri="{BB962C8B-B14F-4D97-AF65-F5344CB8AC3E}">
        <p14:creationId xmlns:p14="http://schemas.microsoft.com/office/powerpoint/2010/main" val="258364319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2292</TotalTime>
  <Words>1108</Words>
  <Application>Microsoft Office PowerPoint</Application>
  <PresentationFormat>Widescreen</PresentationFormat>
  <Paragraphs>134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Food and Sustainability</vt:lpstr>
      <vt:lpstr>Assignments</vt:lpstr>
      <vt:lpstr>Instructions</vt:lpstr>
      <vt:lpstr>Pick a Topic</vt:lpstr>
      <vt:lpstr>Option 1 – Contribute to the Concordia Student Run Food Groups Research Project</vt:lpstr>
      <vt:lpstr>Option 2 – Get Involved With A Food Organization at Concordia or the Community at Large</vt:lpstr>
      <vt:lpstr>Option 3 – Begin a Food Project on Campus or in the Community</vt:lpstr>
      <vt:lpstr>Option 4 – Conduct Research About a Community Food Group</vt:lpstr>
      <vt:lpstr>Your Final Paper MUST Include Contain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226</cp:revision>
  <dcterms:created xsi:type="dcterms:W3CDTF">2016-08-29T02:04:56Z</dcterms:created>
  <dcterms:modified xsi:type="dcterms:W3CDTF">2019-07-31T14:59:23Z</dcterms:modified>
</cp:coreProperties>
</file>