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318" r:id="rId3"/>
    <p:sldId id="311" r:id="rId4"/>
    <p:sldId id="312" r:id="rId5"/>
    <p:sldId id="319" r:id="rId6"/>
    <p:sldId id="320" r:id="rId7"/>
    <p:sldId id="322" r:id="rId8"/>
    <p:sldId id="321" r:id="rId9"/>
    <p:sldId id="265" r:id="rId10"/>
    <p:sldId id="32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p:scale>
          <a:sx n="87" d="100"/>
          <a:sy n="87" d="100"/>
        </p:scale>
        <p:origin x="64"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2019-07-10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2019-07-10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2019-07-10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2019-07-10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2019-07-10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2019-07-10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2019-07-10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2019-07-10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2019-07-10</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2019-07-10</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2019-07-10</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2019-07-10</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concordiafoodgroups.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Sustainability</a:t>
            </a:r>
          </a:p>
        </p:txBody>
      </p:sp>
      <p:sp>
        <p:nvSpPr>
          <p:cNvPr id="3" name="Subtitle 2"/>
          <p:cNvSpPr>
            <a:spLocks noGrp="1"/>
          </p:cNvSpPr>
          <p:nvPr>
            <p:ph type="subTitle" idx="1"/>
          </p:nvPr>
        </p:nvSpPr>
        <p:spPr/>
        <p:txBody>
          <a:bodyPr>
            <a:normAutofit fontScale="85000" lnSpcReduction="20000"/>
          </a:bodyPr>
          <a:lstStyle/>
          <a:p>
            <a:r>
              <a:rPr lang="en-CA"/>
              <a:t>Blog</a:t>
            </a:r>
            <a:endParaRPr lang="en-CA" dirty="0"/>
          </a:p>
          <a:p>
            <a:r>
              <a:rPr lang="en-CA" dirty="0"/>
              <a:t>Erik Chevrier</a:t>
            </a:r>
          </a:p>
          <a:p>
            <a:r>
              <a:rPr lang="en-CA" dirty="0"/>
              <a:t>www.erikchevrier.ca</a:t>
            </a:r>
          </a:p>
        </p:txBody>
      </p:sp>
    </p:spTree>
    <p:extLst>
      <p:ext uri="{BB962C8B-B14F-4D97-AF65-F5344CB8AC3E}">
        <p14:creationId xmlns:p14="http://schemas.microsoft.com/office/powerpoint/2010/main" val="91860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2A61AF09-E3C1-49C7-9C98-36ED2052CAE0}"/>
              </a:ext>
            </a:extLst>
          </p:cNvPr>
          <p:cNvPicPr>
            <a:picLocks noChangeAspect="1"/>
          </p:cNvPicPr>
          <p:nvPr/>
        </p:nvPicPr>
        <p:blipFill>
          <a:blip r:embed="rId2"/>
          <a:stretch>
            <a:fillRect/>
          </a:stretch>
        </p:blipFill>
        <p:spPr>
          <a:xfrm>
            <a:off x="2525217" y="905933"/>
            <a:ext cx="7173570" cy="5039728"/>
          </a:xfrm>
          <a:prstGeom prst="rect">
            <a:avLst/>
          </a:prstGeom>
        </p:spPr>
      </p:pic>
    </p:spTree>
    <p:extLst>
      <p:ext uri="{BB962C8B-B14F-4D97-AF65-F5344CB8AC3E}">
        <p14:creationId xmlns:p14="http://schemas.microsoft.com/office/powerpoint/2010/main" val="2867697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1FF87-E0EE-4580-A983-A746617E0FA6}"/>
              </a:ext>
            </a:extLst>
          </p:cNvPr>
          <p:cNvSpPr>
            <a:spLocks noGrp="1"/>
          </p:cNvSpPr>
          <p:nvPr>
            <p:ph type="title"/>
          </p:nvPr>
        </p:nvSpPr>
        <p:spPr/>
        <p:txBody>
          <a:bodyPr/>
          <a:lstStyle/>
          <a:p>
            <a:r>
              <a:rPr lang="en-US" dirty="0"/>
              <a:t>Assignment Description</a:t>
            </a:r>
          </a:p>
        </p:txBody>
      </p:sp>
      <p:sp>
        <p:nvSpPr>
          <p:cNvPr id="3" name="Content Placeholder 2">
            <a:extLst>
              <a:ext uri="{FF2B5EF4-FFF2-40B4-BE49-F238E27FC236}">
                <a16:creationId xmlns:a16="http://schemas.microsoft.com/office/drawing/2014/main" id="{84203461-C30D-41BD-B8CF-0202AB36D425}"/>
              </a:ext>
            </a:extLst>
          </p:cNvPr>
          <p:cNvSpPr>
            <a:spLocks noGrp="1"/>
          </p:cNvSpPr>
          <p:nvPr>
            <p:ph idx="1"/>
          </p:nvPr>
        </p:nvSpPr>
        <p:spPr/>
        <p:txBody>
          <a:bodyPr>
            <a:normAutofit fontScale="92500"/>
          </a:bodyPr>
          <a:lstStyle/>
          <a:p>
            <a:r>
              <a:rPr lang="en-US" b="1" dirty="0"/>
              <a:t>Blog Posts:</a:t>
            </a:r>
            <a:r>
              <a:rPr lang="en-US" dirty="0"/>
              <a:t> Students will write a blog posts of about 600 words for the </a:t>
            </a:r>
            <a:r>
              <a:rPr lang="en-US" u="sng" dirty="0">
                <a:hlinkClick r:id="rId2"/>
              </a:rPr>
              <a:t>www.concordiafoodgroups.ca</a:t>
            </a:r>
            <a:r>
              <a:rPr lang="en-US" dirty="0"/>
              <a:t> website. For the first blog post students can </a:t>
            </a:r>
          </a:p>
          <a:p>
            <a:r>
              <a:rPr lang="en-US" dirty="0"/>
              <a:t>(1) attend a food related conference organized by a community group or participate in an ‘action’ related to food and/or sustainability and write about the conference/action, </a:t>
            </a:r>
          </a:p>
          <a:p>
            <a:r>
              <a:rPr lang="en-US" dirty="0"/>
              <a:t>(2) interview a community group and make the findings available via </a:t>
            </a:r>
            <a:r>
              <a:rPr lang="en-US" u="sng" dirty="0">
                <a:hlinkClick r:id="rId2"/>
              </a:rPr>
              <a:t>www.concordiafoodgroups.ca</a:t>
            </a:r>
            <a:r>
              <a:rPr lang="en-US" dirty="0"/>
              <a:t> </a:t>
            </a:r>
          </a:p>
          <a:p>
            <a:r>
              <a:rPr lang="en-US" dirty="0"/>
              <a:t>(3) produce a brief research report (with at least five sources) about a food related topic that is approved by me (Erik Chevrier). </a:t>
            </a:r>
          </a:p>
          <a:p>
            <a:r>
              <a:rPr lang="en-US" dirty="0"/>
              <a:t>Blog posts must critically analyze the topic in a clear, concise, informative, and interesting manner and should link the topic/conference/interview to the class readings. The blog must address an appropriate audience and make sure the information is conveyed to this audience based on their level of knowledge of the subject matter. Students with video production skills can produce a video instead of a blog, however this must also be approved by me (Erik Chevrier).</a:t>
            </a:r>
          </a:p>
          <a:p>
            <a:endParaRPr lang="en-US" dirty="0"/>
          </a:p>
        </p:txBody>
      </p:sp>
    </p:spTree>
    <p:extLst>
      <p:ext uri="{BB962C8B-B14F-4D97-AF65-F5344CB8AC3E}">
        <p14:creationId xmlns:p14="http://schemas.microsoft.com/office/powerpoint/2010/main" val="140951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Report</a:t>
            </a:r>
          </a:p>
        </p:txBody>
      </p:sp>
      <p:sp>
        <p:nvSpPr>
          <p:cNvPr id="3" name="Content Placeholder 2"/>
          <p:cNvSpPr>
            <a:spLocks noGrp="1"/>
          </p:cNvSpPr>
          <p:nvPr>
            <p:ph idx="1"/>
          </p:nvPr>
        </p:nvSpPr>
        <p:spPr/>
        <p:txBody>
          <a:bodyPr/>
          <a:lstStyle/>
          <a:p>
            <a:r>
              <a:rPr lang="en-US" dirty="0"/>
              <a:t>Identify a conference or event related to food that interests you</a:t>
            </a:r>
          </a:p>
          <a:p>
            <a:r>
              <a:rPr lang="en-US" dirty="0"/>
              <a:t>Ask me (Erik) if this is a suitable conference</a:t>
            </a:r>
          </a:p>
          <a:p>
            <a:r>
              <a:rPr lang="en-US" dirty="0"/>
              <a:t>Attend the conference </a:t>
            </a:r>
          </a:p>
          <a:p>
            <a:r>
              <a:rPr lang="en-US" dirty="0"/>
              <a:t>Write a blog post of about 600 words</a:t>
            </a:r>
          </a:p>
          <a:p>
            <a:r>
              <a:rPr lang="en-US" dirty="0"/>
              <a:t>Include three external sources</a:t>
            </a:r>
          </a:p>
          <a:p>
            <a:r>
              <a:rPr lang="en-US" dirty="0"/>
              <a:t>Take a picture of the event – ask for permission to take pictures and let then know that this will be for a blog that may circulate on the internet (Facebook and Concordia Food Groups Website)</a:t>
            </a:r>
          </a:p>
          <a:p>
            <a:r>
              <a:rPr lang="en-US" b="1" dirty="0"/>
              <a:t>Report must be submitted no more than a week after the conference you attended or before the last class – whichever comes first</a:t>
            </a:r>
          </a:p>
        </p:txBody>
      </p:sp>
    </p:spTree>
    <p:extLst>
      <p:ext uri="{BB962C8B-B14F-4D97-AF65-F5344CB8AC3E}">
        <p14:creationId xmlns:p14="http://schemas.microsoft.com/office/powerpoint/2010/main" val="1571832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Report: How to Write the Blog</a:t>
            </a:r>
          </a:p>
        </p:txBody>
      </p:sp>
      <p:sp>
        <p:nvSpPr>
          <p:cNvPr id="3" name="Content Placeholder 2"/>
          <p:cNvSpPr>
            <a:spLocks noGrp="1"/>
          </p:cNvSpPr>
          <p:nvPr>
            <p:ph idx="1"/>
          </p:nvPr>
        </p:nvSpPr>
        <p:spPr/>
        <p:txBody>
          <a:bodyPr>
            <a:normAutofit fontScale="70000" lnSpcReduction="20000"/>
          </a:bodyPr>
          <a:lstStyle/>
          <a:p>
            <a:r>
              <a:rPr lang="en-US" dirty="0"/>
              <a:t>Write a blog summarizing the event</a:t>
            </a:r>
          </a:p>
          <a:p>
            <a:r>
              <a:rPr lang="en-US" dirty="0"/>
              <a:t>Address the following questions:</a:t>
            </a:r>
          </a:p>
          <a:p>
            <a:pPr lvl="1"/>
            <a:r>
              <a:rPr lang="en-US" dirty="0"/>
              <a:t>What was the conference about?</a:t>
            </a:r>
          </a:p>
          <a:p>
            <a:pPr lvl="1"/>
            <a:r>
              <a:rPr lang="en-US" dirty="0"/>
              <a:t>Why is this topic important?</a:t>
            </a:r>
          </a:p>
          <a:p>
            <a:pPr lvl="1"/>
            <a:r>
              <a:rPr lang="en-US" dirty="0"/>
              <a:t>Logistics – who, what, why, where, when…</a:t>
            </a:r>
          </a:p>
          <a:p>
            <a:pPr lvl="1"/>
            <a:r>
              <a:rPr lang="en-US" dirty="0"/>
              <a:t>Is there a follow up event or other similar events people can attend?</a:t>
            </a:r>
          </a:p>
          <a:p>
            <a:pPr lvl="1"/>
            <a:r>
              <a:rPr lang="en-US" dirty="0"/>
              <a:t>How does this topic relate to other similar topics?</a:t>
            </a:r>
          </a:p>
          <a:p>
            <a:r>
              <a:rPr lang="en-US" dirty="0"/>
              <a:t>Make sure the blog is (objectives):</a:t>
            </a:r>
          </a:p>
          <a:p>
            <a:pPr lvl="1"/>
            <a:r>
              <a:rPr lang="en-US" dirty="0"/>
              <a:t>Clear and concise</a:t>
            </a:r>
          </a:p>
          <a:p>
            <a:pPr lvl="1"/>
            <a:r>
              <a:rPr lang="en-US" dirty="0"/>
              <a:t>Informative</a:t>
            </a:r>
          </a:p>
          <a:p>
            <a:pPr lvl="1"/>
            <a:r>
              <a:rPr lang="en-US" dirty="0"/>
              <a:t>Interesting</a:t>
            </a:r>
          </a:p>
          <a:p>
            <a:pPr lvl="1"/>
            <a:r>
              <a:rPr lang="en-US" dirty="0"/>
              <a:t>Link to big picture</a:t>
            </a:r>
          </a:p>
          <a:p>
            <a:pPr lvl="1"/>
            <a:r>
              <a:rPr lang="en-US" dirty="0"/>
              <a:t>Critical analysis (properly critical)</a:t>
            </a:r>
          </a:p>
          <a:p>
            <a:pPr lvl="1"/>
            <a:r>
              <a:rPr lang="en-US" dirty="0"/>
              <a:t>Address appropriate audience and make sure information is conveyed to this audience based on their level of knowledge of the subject matter</a:t>
            </a:r>
          </a:p>
          <a:p>
            <a:pPr lvl="1"/>
            <a:endParaRPr lang="en-US" dirty="0"/>
          </a:p>
          <a:p>
            <a:pPr marL="201168" lvl="1" indent="0">
              <a:buNone/>
            </a:pPr>
            <a:r>
              <a:rPr lang="en-US" b="1" i="1" dirty="0"/>
              <a:t>Link the conference topic to other sources (at least 3)</a:t>
            </a:r>
          </a:p>
        </p:txBody>
      </p:sp>
    </p:spTree>
    <p:extLst>
      <p:ext uri="{BB962C8B-B14F-4D97-AF65-F5344CB8AC3E}">
        <p14:creationId xmlns:p14="http://schemas.microsoft.com/office/powerpoint/2010/main" val="2745398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2E966BA1-1952-400F-A945-D36CAB03BCD5}"/>
              </a:ext>
            </a:extLst>
          </p:cNvPr>
          <p:cNvPicPr>
            <a:picLocks noChangeAspect="1"/>
          </p:cNvPicPr>
          <p:nvPr/>
        </p:nvPicPr>
        <p:blipFill>
          <a:blip r:embed="rId2"/>
          <a:stretch>
            <a:fillRect/>
          </a:stretch>
        </p:blipFill>
        <p:spPr>
          <a:xfrm>
            <a:off x="1973404" y="905933"/>
            <a:ext cx="8277195" cy="5039728"/>
          </a:xfrm>
          <a:prstGeom prst="rect">
            <a:avLst/>
          </a:prstGeom>
        </p:spPr>
      </p:pic>
    </p:spTree>
    <p:extLst>
      <p:ext uri="{BB962C8B-B14F-4D97-AF65-F5344CB8AC3E}">
        <p14:creationId xmlns:p14="http://schemas.microsoft.com/office/powerpoint/2010/main" val="3883319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920AA-9CFE-4BC8-A976-A85AF19CF4D2}"/>
              </a:ext>
            </a:extLst>
          </p:cNvPr>
          <p:cNvSpPr>
            <a:spLocks noGrp="1"/>
          </p:cNvSpPr>
          <p:nvPr>
            <p:ph type="title"/>
          </p:nvPr>
        </p:nvSpPr>
        <p:spPr/>
        <p:txBody>
          <a:bodyPr/>
          <a:lstStyle/>
          <a:p>
            <a:r>
              <a:rPr lang="en-US" dirty="0"/>
              <a:t>Research Report </a:t>
            </a:r>
          </a:p>
        </p:txBody>
      </p:sp>
      <p:sp>
        <p:nvSpPr>
          <p:cNvPr id="3" name="Content Placeholder 2">
            <a:extLst>
              <a:ext uri="{FF2B5EF4-FFF2-40B4-BE49-F238E27FC236}">
                <a16:creationId xmlns:a16="http://schemas.microsoft.com/office/drawing/2014/main" id="{D38FE67D-A5A5-42EE-BA60-79E207F277B1}"/>
              </a:ext>
            </a:extLst>
          </p:cNvPr>
          <p:cNvSpPr>
            <a:spLocks noGrp="1"/>
          </p:cNvSpPr>
          <p:nvPr>
            <p:ph idx="1"/>
          </p:nvPr>
        </p:nvSpPr>
        <p:spPr/>
        <p:txBody>
          <a:bodyPr>
            <a:normAutofit/>
          </a:bodyPr>
          <a:lstStyle/>
          <a:p>
            <a:r>
              <a:rPr lang="en-US" dirty="0"/>
              <a:t>Choose a food related topic, conduct a literature review and write a blog of about 600 words about the food topic. You must have at least 5 sources to get in the B range. </a:t>
            </a:r>
          </a:p>
          <a:p>
            <a:r>
              <a:rPr lang="en-US" dirty="0"/>
              <a:t>Here are some examples of topics. </a:t>
            </a:r>
          </a:p>
          <a:p>
            <a:pPr lvl="1"/>
            <a:r>
              <a:rPr lang="en-US" dirty="0"/>
              <a:t>Organic farming methods</a:t>
            </a:r>
          </a:p>
          <a:p>
            <a:pPr lvl="1"/>
            <a:r>
              <a:rPr lang="en-US" dirty="0"/>
              <a:t>Permaculture</a:t>
            </a:r>
          </a:p>
          <a:p>
            <a:pPr lvl="1"/>
            <a:r>
              <a:rPr lang="en-US" dirty="0"/>
              <a:t>Indigenous food practices</a:t>
            </a:r>
          </a:p>
          <a:p>
            <a:pPr lvl="1"/>
            <a:r>
              <a:rPr lang="en-US" dirty="0"/>
              <a:t>Indicators of ‘healthy’ food systems</a:t>
            </a:r>
          </a:p>
          <a:p>
            <a:pPr lvl="1"/>
            <a:r>
              <a:rPr lang="en-US" dirty="0"/>
              <a:t>Canada’s food policies - New consultations and directions</a:t>
            </a:r>
          </a:p>
          <a:p>
            <a:pPr lvl="1"/>
            <a:r>
              <a:rPr lang="en-US" dirty="0"/>
              <a:t>Food sovereignty</a:t>
            </a:r>
          </a:p>
          <a:p>
            <a:pPr lvl="1"/>
            <a:r>
              <a:rPr lang="en-US" dirty="0"/>
              <a:t>Food justice</a:t>
            </a:r>
          </a:p>
          <a:p>
            <a:pPr lvl="1"/>
            <a:r>
              <a:rPr lang="en-US" dirty="0"/>
              <a:t>Food labeling</a:t>
            </a:r>
          </a:p>
          <a:p>
            <a:pPr lvl="1"/>
            <a:r>
              <a:rPr lang="en-US" dirty="0"/>
              <a:t>GMOs</a:t>
            </a:r>
          </a:p>
        </p:txBody>
      </p:sp>
    </p:spTree>
    <p:extLst>
      <p:ext uri="{BB962C8B-B14F-4D97-AF65-F5344CB8AC3E}">
        <p14:creationId xmlns:p14="http://schemas.microsoft.com/office/powerpoint/2010/main" val="1131310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117E6-0D03-4652-9E06-64CE690E9663}"/>
              </a:ext>
            </a:extLst>
          </p:cNvPr>
          <p:cNvSpPr>
            <a:spLocks noGrp="1"/>
          </p:cNvSpPr>
          <p:nvPr>
            <p:ph type="title"/>
          </p:nvPr>
        </p:nvSpPr>
        <p:spPr/>
        <p:txBody>
          <a:bodyPr/>
          <a:lstStyle/>
          <a:p>
            <a:r>
              <a:rPr lang="en-US" dirty="0"/>
              <a:t>Research Report Format</a:t>
            </a:r>
          </a:p>
        </p:txBody>
      </p:sp>
      <p:sp>
        <p:nvSpPr>
          <p:cNvPr id="3" name="Content Placeholder 2">
            <a:extLst>
              <a:ext uri="{FF2B5EF4-FFF2-40B4-BE49-F238E27FC236}">
                <a16:creationId xmlns:a16="http://schemas.microsoft.com/office/drawing/2014/main" id="{DAD8988B-B154-468B-BCDC-C6EDFE41F6C6}"/>
              </a:ext>
            </a:extLst>
          </p:cNvPr>
          <p:cNvSpPr>
            <a:spLocks noGrp="1"/>
          </p:cNvSpPr>
          <p:nvPr>
            <p:ph idx="1"/>
          </p:nvPr>
        </p:nvSpPr>
        <p:spPr/>
        <p:txBody>
          <a:bodyPr/>
          <a:lstStyle/>
          <a:p>
            <a:r>
              <a:rPr lang="en-US" dirty="0"/>
              <a:t>To complete the research report blog:</a:t>
            </a:r>
          </a:p>
          <a:p>
            <a:pPr lvl="1"/>
            <a:r>
              <a:rPr lang="en-US" dirty="0"/>
              <a:t>Pick a topic that interests you</a:t>
            </a:r>
          </a:p>
          <a:p>
            <a:pPr lvl="1"/>
            <a:r>
              <a:rPr lang="en-US" dirty="0"/>
              <a:t>Find valid, reliable, and relevant sources to read about the topic</a:t>
            </a:r>
          </a:p>
          <a:p>
            <a:pPr lvl="1"/>
            <a:r>
              <a:rPr lang="en-US" dirty="0"/>
              <a:t>Write a blog that explains the topic (based on the sources you read) in your words (make it interesting)</a:t>
            </a:r>
          </a:p>
          <a:p>
            <a:pPr lvl="1"/>
            <a:r>
              <a:rPr lang="en-US" dirty="0"/>
              <a:t>Include pictures, links to events and/or other useful information for people to follow up with</a:t>
            </a:r>
          </a:p>
          <a:p>
            <a:pPr lvl="1"/>
            <a:endParaRPr lang="en-US" dirty="0"/>
          </a:p>
          <a:p>
            <a:pPr marL="201168" lvl="1" indent="0">
              <a:buNone/>
            </a:pPr>
            <a:r>
              <a:rPr lang="en-US" i="1" dirty="0"/>
              <a:t>Your blog should have a central argument and support for the argument based on valid, reliable and relevant sources. </a:t>
            </a:r>
          </a:p>
          <a:p>
            <a:pPr lvl="1"/>
            <a:endParaRPr lang="en-US" dirty="0"/>
          </a:p>
        </p:txBody>
      </p:sp>
    </p:spTree>
    <p:extLst>
      <p:ext uri="{BB962C8B-B14F-4D97-AF65-F5344CB8AC3E}">
        <p14:creationId xmlns:p14="http://schemas.microsoft.com/office/powerpoint/2010/main" val="2807221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DD02B62D-F75F-4EFD-ADA6-56D1EA4C5BEA}"/>
              </a:ext>
            </a:extLst>
          </p:cNvPr>
          <p:cNvPicPr>
            <a:picLocks noChangeAspect="1"/>
          </p:cNvPicPr>
          <p:nvPr/>
        </p:nvPicPr>
        <p:blipFill>
          <a:blip r:embed="rId2"/>
          <a:stretch>
            <a:fillRect/>
          </a:stretch>
        </p:blipFill>
        <p:spPr>
          <a:xfrm>
            <a:off x="1740898" y="905933"/>
            <a:ext cx="8742207" cy="5039728"/>
          </a:xfrm>
          <a:prstGeom prst="rect">
            <a:avLst/>
          </a:prstGeom>
        </p:spPr>
      </p:pic>
    </p:spTree>
    <p:extLst>
      <p:ext uri="{BB962C8B-B14F-4D97-AF65-F5344CB8AC3E}">
        <p14:creationId xmlns:p14="http://schemas.microsoft.com/office/powerpoint/2010/main" val="3402958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CBA37-56E6-4EA6-86DB-589D23AE4AC1}"/>
              </a:ext>
            </a:extLst>
          </p:cNvPr>
          <p:cNvSpPr>
            <a:spLocks noGrp="1"/>
          </p:cNvSpPr>
          <p:nvPr>
            <p:ph type="title"/>
          </p:nvPr>
        </p:nvSpPr>
        <p:spPr/>
        <p:txBody>
          <a:bodyPr/>
          <a:lstStyle/>
          <a:p>
            <a:r>
              <a:rPr lang="en-US" dirty="0"/>
              <a:t>Interview with Community Group</a:t>
            </a:r>
          </a:p>
        </p:txBody>
      </p:sp>
      <p:sp>
        <p:nvSpPr>
          <p:cNvPr id="3" name="Content Placeholder 2">
            <a:extLst>
              <a:ext uri="{FF2B5EF4-FFF2-40B4-BE49-F238E27FC236}">
                <a16:creationId xmlns:a16="http://schemas.microsoft.com/office/drawing/2014/main" id="{27A26346-4449-4603-BE55-AFAD98BF0AE9}"/>
              </a:ext>
            </a:extLst>
          </p:cNvPr>
          <p:cNvSpPr>
            <a:spLocks noGrp="1"/>
          </p:cNvSpPr>
          <p:nvPr>
            <p:ph idx="1"/>
          </p:nvPr>
        </p:nvSpPr>
        <p:spPr/>
        <p:txBody>
          <a:bodyPr>
            <a:normAutofit fontScale="92500" lnSpcReduction="20000"/>
          </a:bodyPr>
          <a:lstStyle/>
          <a:p>
            <a:pPr marL="201168" lvl="1" indent="0">
              <a:buNone/>
            </a:pPr>
            <a:r>
              <a:rPr lang="en-US" dirty="0"/>
              <a:t>What you need to do.</a:t>
            </a:r>
          </a:p>
          <a:p>
            <a:pPr marL="201168" lvl="1" indent="0">
              <a:buNone/>
            </a:pPr>
            <a:r>
              <a:rPr lang="en-US" dirty="0"/>
              <a:t>1 – Ask permission to interview a member (or members) of a community group.</a:t>
            </a:r>
          </a:p>
          <a:p>
            <a:pPr marL="201168" lvl="1" indent="0">
              <a:buNone/>
            </a:pPr>
            <a:r>
              <a:rPr lang="en-US" dirty="0"/>
              <a:t>2 – Conduct an interview with the community group – not the same one as the one you are working with for the final project. </a:t>
            </a:r>
          </a:p>
          <a:p>
            <a:pPr marL="201168" lvl="1" indent="0">
              <a:buNone/>
            </a:pPr>
            <a:r>
              <a:rPr lang="en-US" dirty="0"/>
              <a:t>3 – Write a blog post about the interview in the style of a mini research report. </a:t>
            </a:r>
          </a:p>
          <a:p>
            <a:pPr marL="201168" lvl="1" indent="0">
              <a:buNone/>
            </a:pPr>
            <a:endParaRPr lang="en-US" dirty="0"/>
          </a:p>
          <a:p>
            <a:pPr marL="201168" lvl="1" indent="0">
              <a:buNone/>
            </a:pPr>
            <a:r>
              <a:rPr lang="en-US" b="1" dirty="0"/>
              <a:t>Reports must include: </a:t>
            </a:r>
          </a:p>
          <a:p>
            <a:pPr lvl="1">
              <a:buFontTx/>
              <a:buChar char="-"/>
            </a:pPr>
            <a:r>
              <a:rPr lang="en-US" dirty="0"/>
              <a:t>An introduction of why this topic is important. Contextualize the group/topic by performing a literature review. Please incorporate at least 3 </a:t>
            </a:r>
            <a:r>
              <a:rPr lang="en-US"/>
              <a:t>external sources.</a:t>
            </a:r>
            <a:endParaRPr lang="en-US" dirty="0"/>
          </a:p>
          <a:p>
            <a:pPr lvl="1">
              <a:buFontTx/>
              <a:buChar char="-"/>
            </a:pPr>
            <a:r>
              <a:rPr lang="en-US" dirty="0"/>
              <a:t>A brief overview of the methodology used to conduct the interview. </a:t>
            </a:r>
          </a:p>
          <a:p>
            <a:pPr lvl="1">
              <a:buFontTx/>
              <a:buChar char="-"/>
            </a:pPr>
            <a:r>
              <a:rPr lang="en-US" dirty="0"/>
              <a:t>Report the findings of the interview. Summarize the interview. </a:t>
            </a:r>
          </a:p>
          <a:p>
            <a:pPr lvl="1">
              <a:buFontTx/>
              <a:buChar char="-"/>
            </a:pPr>
            <a:r>
              <a:rPr lang="en-US" dirty="0"/>
              <a:t>Provide a discussion linking the topics addresses in the introduction with the findings derived from the interview. </a:t>
            </a:r>
          </a:p>
          <a:p>
            <a:pPr lvl="1">
              <a:buFontTx/>
              <a:buChar char="-"/>
            </a:pPr>
            <a:endParaRPr lang="en-US" dirty="0"/>
          </a:p>
          <a:p>
            <a:pPr lvl="1">
              <a:buFontTx/>
              <a:buChar char="-"/>
            </a:pPr>
            <a:r>
              <a:rPr lang="en-US" b="1" i="1" dirty="0"/>
              <a:t>Please do not just write out the questions and provide answers, but write a research paper about your findings. </a:t>
            </a:r>
          </a:p>
        </p:txBody>
      </p:sp>
    </p:spTree>
    <p:extLst>
      <p:ext uri="{BB962C8B-B14F-4D97-AF65-F5344CB8AC3E}">
        <p14:creationId xmlns:p14="http://schemas.microsoft.com/office/powerpoint/2010/main" val="34338358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16</TotalTime>
  <Words>765</Words>
  <Application>Microsoft Office PowerPoint</Application>
  <PresentationFormat>Widescreen</PresentationFormat>
  <Paragraphs>68</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Calibri Light</vt:lpstr>
      <vt:lpstr>Retrospect</vt:lpstr>
      <vt:lpstr>Food and Sustainability</vt:lpstr>
      <vt:lpstr>Assignment Description</vt:lpstr>
      <vt:lpstr>Conference Report</vt:lpstr>
      <vt:lpstr>Conference Report: How to Write the Blog</vt:lpstr>
      <vt:lpstr>PowerPoint Presentation</vt:lpstr>
      <vt:lpstr>Research Report </vt:lpstr>
      <vt:lpstr>Research Report Format</vt:lpstr>
      <vt:lpstr>PowerPoint Presentation</vt:lpstr>
      <vt:lpstr>Interview with Community Group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and Sustainability</dc:title>
  <dc:creator>Erik Chevrier</dc:creator>
  <cp:lastModifiedBy>Erik Chevrier</cp:lastModifiedBy>
  <cp:revision>8</cp:revision>
  <dcterms:created xsi:type="dcterms:W3CDTF">2019-07-10T05:21:33Z</dcterms:created>
  <dcterms:modified xsi:type="dcterms:W3CDTF">2019-07-10T14:49:26Z</dcterms:modified>
</cp:coreProperties>
</file>