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341" r:id="rId2"/>
    <p:sldId id="349" r:id="rId3"/>
    <p:sldId id="279" r:id="rId4"/>
    <p:sldId id="282" r:id="rId5"/>
    <p:sldId id="281" r:id="rId6"/>
    <p:sldId id="280" r:id="rId7"/>
    <p:sldId id="283" r:id="rId8"/>
    <p:sldId id="350" r:id="rId9"/>
    <p:sldId id="299" r:id="rId10"/>
    <p:sldId id="346" r:id="rId11"/>
    <p:sldId id="347" r:id="rId12"/>
    <p:sldId id="348" r:id="rId13"/>
    <p:sldId id="323" r:id="rId14"/>
    <p:sldId id="325" r:id="rId15"/>
    <p:sldId id="328" r:id="rId16"/>
    <p:sldId id="268" r:id="rId17"/>
    <p:sldId id="266" r:id="rId18"/>
    <p:sldId id="267" r:id="rId19"/>
    <p:sldId id="326" r:id="rId20"/>
    <p:sldId id="322" r:id="rId21"/>
    <p:sldId id="257" r:id="rId22"/>
    <p:sldId id="34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2019-07-14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r7n_kQzts&amp;list=PLxeXiLu4E6R_zHJnnt8-Wlu_TpEUBcKx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playlist?list=PLxeXiLu4E6R_zHJnnt8-Wlu_TpEUBcKx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Kw6YjqSfM" TargetMode="External"/><Relationship Id="rId2" Type="http://schemas.openxmlformats.org/officeDocument/2006/relationships/hyperlink" Target="http://realfoodfilms.org/video/heros-sanctu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cN2aHclw3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.gc.ca/eng/programs-and-services/?id=1362151577626" TargetMode="External"/><Relationship Id="rId2" Type="http://schemas.openxmlformats.org/officeDocument/2006/relationships/hyperlink" Target="https://globalnews.ca/news/4417114/canadian-dairy-farmers-receive-250-million-boos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wPSDMUtNmk" TargetMode="External"/><Relationship Id="rId3" Type="http://schemas.openxmlformats.org/officeDocument/2006/relationships/hyperlink" Target="https://www.youtube.com/watch?v=ovKw6YjqSfM" TargetMode="External"/><Relationship Id="rId7" Type="http://schemas.openxmlformats.org/officeDocument/2006/relationships/hyperlink" Target="https://www.dow.com/en-us/about-dow/issues-and-challenges/agent-orange" TargetMode="External"/><Relationship Id="rId2" Type="http://schemas.openxmlformats.org/officeDocument/2006/relationships/hyperlink" Target="https://monsanto.com/company/media/statements/agent-orange-backgrou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.gov/rr/frd/Military_Law/pdf/Law-Reports_Vol-10.pdf" TargetMode="External"/><Relationship Id="rId5" Type="http://schemas.openxmlformats.org/officeDocument/2006/relationships/hyperlink" Target="https://www.youtube.com/watch?v=6nNFmzAOtJI" TargetMode="External"/><Relationship Id="rId10" Type="http://schemas.openxmlformats.org/officeDocument/2006/relationships/hyperlink" Target="https://www.youtube.com/watch?v=HsuUQzhP2Ds" TargetMode="External"/><Relationship Id="rId4" Type="http://schemas.openxmlformats.org/officeDocument/2006/relationships/hyperlink" Target="https://www.usatoday.com/story/news/2018/08/10/jury-orders-monsanto-pay-289-million-cancer-patient-roundup-lawsuit/962297002/" TargetMode="External"/><Relationship Id="rId9" Type="http://schemas.openxmlformats.org/officeDocument/2006/relationships/hyperlink" Target="https://www.youtube.com/watch?v=rJg19W8x_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01F9-449A-4D4B-A6D4-0E7DE42B5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and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3EAE3-5C95-4600-9344-0B44DA569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Food Culture and sustainability</a:t>
            </a:r>
            <a:br>
              <a:rPr lang="en-US" dirty="0"/>
            </a:br>
            <a:r>
              <a:rPr lang="en-US" dirty="0"/>
              <a:t>Erik Chevrier</a:t>
            </a:r>
            <a:br>
              <a:rPr lang="en-US" dirty="0"/>
            </a:br>
            <a:r>
              <a:rPr lang="en-US" dirty="0"/>
              <a:t>July 15</a:t>
            </a:r>
            <a:r>
              <a:rPr lang="en-US" baseline="30000" dirty="0"/>
              <a:t>th</a:t>
            </a:r>
            <a:r>
              <a:rPr lang="en-US" dirty="0"/>
              <a:t>, 2019</a:t>
            </a:r>
            <a:br>
              <a:rPr lang="en-US" dirty="0"/>
            </a:br>
            <a:r>
              <a:rPr lang="en-US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405911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D89F-95C5-47F2-B061-715EFB69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DA100-36A8-431A-8393-9710E6F4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Regarding  the reading: </a:t>
            </a:r>
          </a:p>
          <a:p>
            <a:r>
              <a:rPr lang="en-US" dirty="0"/>
              <a:t>Barilla Center for Food and Nutrition, &amp; Nierenberg, D., (2018) Nourished Planet: Sustainability in the Global Food System 3rd ed., Island Press. </a:t>
            </a:r>
            <a:br>
              <a:rPr lang="en-US" dirty="0"/>
            </a:br>
            <a:r>
              <a:rPr lang="en-CA" b="1" dirty="0"/>
              <a:t>Chapter 1 – Food for All (pp. 1 – 35)</a:t>
            </a:r>
            <a:endParaRPr lang="en-US" b="1" dirty="0"/>
          </a:p>
          <a:p>
            <a:r>
              <a:rPr lang="en-US" dirty="0"/>
              <a:t>Please summarize the chapter by addressing the following:  </a:t>
            </a:r>
          </a:p>
          <a:p>
            <a:r>
              <a:rPr lang="en-US" dirty="0"/>
              <a:t>(1) identify the central claim(s) or thesis(es) of the text articulated in the student’s own words (2) identify the supporting evidence for the claim(s) and the key concepts introduced</a:t>
            </a:r>
            <a:br>
              <a:rPr lang="en-US" dirty="0"/>
            </a:br>
            <a:r>
              <a:rPr lang="en-US" dirty="0"/>
              <a:t>(3) relate the text to other examples that support or contradict the central claim or thesis</a:t>
            </a:r>
            <a:br>
              <a:rPr lang="en-US" dirty="0"/>
            </a:br>
            <a:r>
              <a:rPr lang="en-US" dirty="0"/>
              <a:t>(4) according to the authors, what is a recipe for sustainable food? </a:t>
            </a:r>
            <a:br>
              <a:rPr lang="en-US" dirty="0"/>
            </a:br>
            <a:r>
              <a:rPr lang="en-US" dirty="0"/>
              <a:t>(5) according to the authors, what are the ingredients for sustainability? </a:t>
            </a:r>
            <a:br>
              <a:rPr lang="en-US" dirty="0"/>
            </a:br>
            <a:r>
              <a:rPr lang="en-US" dirty="0"/>
              <a:t>(6) according to the authors, what do we know about soil degradation? </a:t>
            </a:r>
            <a:br>
              <a:rPr lang="en-US" dirty="0"/>
            </a:br>
            <a:r>
              <a:rPr lang="en-US" dirty="0"/>
              <a:t>(7) according to the authors, what do they mean by food for all? </a:t>
            </a:r>
            <a:br>
              <a:rPr lang="en-US" dirty="0"/>
            </a:br>
            <a:r>
              <a:rPr lang="en-US" dirty="0"/>
              <a:t>(8) according to the authors, what are barriers to food access and affordability? </a:t>
            </a:r>
            <a:br>
              <a:rPr lang="en-US" dirty="0"/>
            </a:br>
            <a:r>
              <a:rPr lang="en-US" dirty="0"/>
              <a:t>(9) according to the authors, why are food prices precarious?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3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D89F-95C5-47F2-B061-715EFB69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DA100-36A8-431A-8393-9710E6F4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Regarding  the reading: </a:t>
            </a:r>
          </a:p>
          <a:p>
            <a:r>
              <a:rPr lang="en-US" dirty="0"/>
              <a:t>Barilla Center for Food and Nutrition, &amp; Nierenberg, D., (2018) Nourished Planet: Sustainability in the Global Food System 3rd ed., Island Press. </a:t>
            </a:r>
            <a:br>
              <a:rPr lang="en-US" dirty="0"/>
            </a:br>
            <a:r>
              <a:rPr lang="en-CA" b="1" dirty="0"/>
              <a:t>Chapter 2 – Food for Sustainable Growth (pp. 55 – 95)</a:t>
            </a:r>
            <a:endParaRPr lang="en-US" b="1" dirty="0"/>
          </a:p>
          <a:p>
            <a:r>
              <a:rPr lang="en-US" dirty="0"/>
              <a:t>Please summarize the chapter by addressing the following:  </a:t>
            </a:r>
          </a:p>
          <a:p>
            <a:r>
              <a:rPr lang="en-US" dirty="0"/>
              <a:t>(1) identify the central claim(s) or thesis(es) of the text articulated in the student’s own words (2) identify the supporting evidence for the claim(s) and the key concepts introduced</a:t>
            </a:r>
            <a:br>
              <a:rPr lang="en-US" dirty="0"/>
            </a:br>
            <a:r>
              <a:rPr lang="en-US" dirty="0"/>
              <a:t>(3) relate the text to other examples that support or contradict the central claim or thesis</a:t>
            </a:r>
            <a:br>
              <a:rPr lang="en-US" dirty="0"/>
            </a:br>
            <a:r>
              <a:rPr lang="en-US" dirty="0"/>
              <a:t>(4) according to the authors, what is the double food pyramid? </a:t>
            </a:r>
            <a:br>
              <a:rPr lang="en-US" dirty="0"/>
            </a:br>
            <a:r>
              <a:rPr lang="en-US" dirty="0"/>
              <a:t>(5) according to the authors, how do our diets affect the environment? </a:t>
            </a:r>
            <a:br>
              <a:rPr lang="en-US" dirty="0"/>
            </a:br>
            <a:r>
              <a:rPr lang="en-US" dirty="0"/>
              <a:t>(6) according to the authors, what is our environmental footprint (water, carbon, GHG, etc.)? </a:t>
            </a:r>
            <a:br>
              <a:rPr lang="en-US" dirty="0"/>
            </a:br>
            <a:r>
              <a:rPr lang="en-US" dirty="0"/>
              <a:t>(7) according to the authors, what is important about today’s water situation (supply, economy, etc.)? </a:t>
            </a:r>
            <a:br>
              <a:rPr lang="en-US" dirty="0"/>
            </a:br>
            <a:r>
              <a:rPr lang="en-US" dirty="0"/>
              <a:t>(8) according to the authors, what is important about soil loss and degradation? </a:t>
            </a:r>
            <a:br>
              <a:rPr lang="en-US" dirty="0"/>
            </a:br>
            <a:r>
              <a:rPr lang="en-US" dirty="0"/>
              <a:t>(9) according to the authors, what is important about food loss and food waste? </a:t>
            </a:r>
            <a:br>
              <a:rPr lang="en-US" dirty="0"/>
            </a:br>
            <a:r>
              <a:rPr lang="en-US" dirty="0"/>
              <a:t>(10) according to the authors, what is a sustainable agricultural system? </a:t>
            </a:r>
            <a:br>
              <a:rPr lang="en-US" dirty="0"/>
            </a:br>
            <a:r>
              <a:rPr lang="en-US" dirty="0"/>
              <a:t>(11) according to the authors, how do we revolutionize past practices and envision the future of farming? </a:t>
            </a:r>
          </a:p>
        </p:txBody>
      </p:sp>
    </p:spTree>
    <p:extLst>
      <p:ext uri="{BB962C8B-B14F-4D97-AF65-F5344CB8AC3E}">
        <p14:creationId xmlns:p14="http://schemas.microsoft.com/office/powerpoint/2010/main" val="150969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049B-4487-4C59-85FC-21F72034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572C-260F-4651-B283-A8994BD9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dirty="0"/>
              <a:t>Regarding  the reading: </a:t>
            </a:r>
          </a:p>
          <a:p>
            <a:r>
              <a:rPr lang="en-US" sz="2100" dirty="0"/>
              <a:t>Barilla Center for Food and Nutrition, &amp; Nierenberg, D., (2018) Nourished Planet: Sustainability in the Global Food System 3rd ed., Island Press. </a:t>
            </a:r>
            <a:br>
              <a:rPr lang="en-US" sz="2100" dirty="0"/>
            </a:br>
            <a:r>
              <a:rPr lang="en-CA" sz="2100" b="1" dirty="0"/>
              <a:t>Chapter 4 – Food for Culture (pp. 159 – 189). </a:t>
            </a:r>
            <a:endParaRPr lang="en-US" sz="2100" b="1" dirty="0"/>
          </a:p>
          <a:p>
            <a:r>
              <a:rPr lang="en-US" sz="2100" dirty="0"/>
              <a:t>Please summarize the chapter by addressing the following:  </a:t>
            </a:r>
          </a:p>
          <a:p>
            <a:r>
              <a:rPr lang="en-US" sz="2100" dirty="0"/>
              <a:t>(1) identify the central claim(s) or thesis(es) of the text articulated in the student’s own words (2) identify the supporting evidence for the claim(s) and the key concepts introduced</a:t>
            </a:r>
            <a:br>
              <a:rPr lang="en-US" sz="2100" dirty="0"/>
            </a:br>
            <a:r>
              <a:rPr lang="en-US" sz="2100" dirty="0"/>
              <a:t>(3) relate the text to other examples that support or contradict the central claim or thesis</a:t>
            </a:r>
            <a:br>
              <a:rPr lang="en-US" sz="2100" dirty="0"/>
            </a:br>
            <a:r>
              <a:rPr lang="en-US" sz="2100" dirty="0"/>
              <a:t>(4) according to the authors, how does food communicate meaning?  </a:t>
            </a:r>
            <a:br>
              <a:rPr lang="en-US" sz="2100" dirty="0"/>
            </a:br>
            <a:r>
              <a:rPr lang="en-US" sz="2100" dirty="0"/>
              <a:t>(5) according to the authors, what is the link between food and culture? </a:t>
            </a:r>
            <a:br>
              <a:rPr lang="en-US" sz="2100" dirty="0"/>
            </a:br>
            <a:r>
              <a:rPr lang="en-US" sz="2100" dirty="0"/>
              <a:t>(6) according to the authors, what is the Slow Food Movement? </a:t>
            </a:r>
            <a:br>
              <a:rPr lang="en-US" sz="2100" dirty="0"/>
            </a:br>
            <a:r>
              <a:rPr lang="en-US" sz="2100" dirty="0"/>
              <a:t>(7) according to the authors, what are the endangered foods worldwide and efforts to save them? </a:t>
            </a:r>
            <a:br>
              <a:rPr lang="en-US" sz="2100" dirty="0"/>
            </a:br>
            <a:r>
              <a:rPr lang="en-US" sz="2100" dirty="0"/>
              <a:t>(8) according to the authors, how does food relate to power? </a:t>
            </a:r>
            <a:br>
              <a:rPr lang="en-US" sz="2100" dirty="0"/>
            </a:br>
            <a:r>
              <a:rPr lang="en-US" sz="2100" dirty="0"/>
              <a:t>(9) according to the authors, why are indigenous foods important? </a:t>
            </a:r>
            <a:br>
              <a:rPr lang="en-US" sz="2100" dirty="0"/>
            </a:br>
            <a:r>
              <a:rPr lang="en-US" sz="2100" dirty="0"/>
              <a:t>(10) according to the authors, why is it important to have a diverse food system? </a:t>
            </a:r>
            <a:br>
              <a:rPr lang="en-US" sz="2100" dirty="0"/>
            </a:br>
            <a:r>
              <a:rPr lang="en-US" sz="2100" dirty="0"/>
              <a:t>(11) according to the authors, should we still eat meat? </a:t>
            </a:r>
            <a:br>
              <a:rPr lang="en-US" sz="2100" dirty="0"/>
            </a:br>
            <a:r>
              <a:rPr lang="en-US" sz="2100" dirty="0"/>
              <a:t>(12) according to the authors, what role do women play in food production? </a:t>
            </a:r>
            <a:br>
              <a:rPr lang="en-US" sz="2100" dirty="0"/>
            </a:br>
            <a:r>
              <a:rPr lang="en-US" sz="2100" dirty="0"/>
              <a:t>(13) according to the authors, what is the Mediterranean diet and how does it relate to other diets?</a:t>
            </a:r>
            <a:br>
              <a:rPr lang="en-US" sz="2100" dirty="0"/>
            </a:br>
            <a:r>
              <a:rPr lang="en-US" sz="2100" dirty="0"/>
              <a:t>(14) according to the authors, what can we take as an action plan to create real food system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D475-9448-473A-A052-0E0B19DD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Aristotle </a:t>
            </a:r>
            <a:br>
              <a:rPr lang="en-US" dirty="0"/>
            </a:br>
            <a:r>
              <a:rPr lang="en-CA" sz="1050" dirty="0"/>
              <a:t>Aristotle. Aristotle in 23 Volumes, Vol. 21, translated by H. Rackham. Cambridge, MA, Harvard University Press; London, William Heinemann Ltd. 1944.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09F7-DB9C-493C-8274-1007E88A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Chrematistics </a:t>
            </a:r>
            <a:r>
              <a:rPr lang="en-CA" dirty="0"/>
              <a:t>– art of acquisition – limitless accumulation unnatural and problematic</a:t>
            </a:r>
          </a:p>
          <a:p>
            <a:r>
              <a:rPr lang="en-CA" sz="2400" b="1" dirty="0"/>
              <a:t>Oikonomia </a:t>
            </a:r>
            <a:r>
              <a:rPr lang="en-CA" dirty="0"/>
              <a:t>– management of the household – true form of 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256F-4087-4CA0-B7C9-504E1233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Karl Polanyi</a:t>
            </a:r>
            <a:br>
              <a:rPr lang="en-US" dirty="0"/>
            </a:br>
            <a:r>
              <a:rPr lang="en-CA" sz="1200" i="1" dirty="0"/>
              <a:t>Polanyi, K. (2001) The Great Transformation; The Political and Economic Origins of Our Time, Beacon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CA5E-D9C7-4CC7-812C-C345CC79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economic practices:</a:t>
            </a:r>
          </a:p>
          <a:p>
            <a:pPr lvl="1"/>
            <a:r>
              <a:rPr lang="en-US" dirty="0"/>
              <a:t>Markets (exchange)</a:t>
            </a:r>
          </a:p>
          <a:p>
            <a:pPr lvl="1"/>
            <a:r>
              <a:rPr lang="en-US" dirty="0"/>
              <a:t>Household economy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Reciprocity</a:t>
            </a:r>
          </a:p>
        </p:txBody>
      </p:sp>
    </p:spTree>
    <p:extLst>
      <p:ext uri="{BB962C8B-B14F-4D97-AF65-F5344CB8AC3E}">
        <p14:creationId xmlns:p14="http://schemas.microsoft.com/office/powerpoint/2010/main" val="200179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EF33-3866-4C46-B7F7-0907B7AC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Economic Politics for Our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BF70-9521-46B4-9F81-419C0F55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Economy as a site of difference</a:t>
            </a:r>
          </a:p>
          <a:p>
            <a:pPr lvl="1"/>
            <a:r>
              <a:rPr lang="en-US" dirty="0"/>
              <a:t>Performing diverse economies</a:t>
            </a:r>
          </a:p>
          <a:p>
            <a:r>
              <a:rPr lang="en-US" dirty="0"/>
              <a:t>Genealogy of Diverse Economy Research</a:t>
            </a:r>
          </a:p>
          <a:p>
            <a:pPr lvl="1"/>
            <a:r>
              <a:rPr lang="en-US" dirty="0">
                <a:hlinkClick r:id="rId2"/>
              </a:rPr>
              <a:t>Katherine Gibson Interview</a:t>
            </a:r>
            <a:endParaRPr lang="en-US" dirty="0"/>
          </a:p>
          <a:p>
            <a:r>
              <a:rPr lang="en-US" dirty="0"/>
              <a:t>A Performative Ontological Politics</a:t>
            </a:r>
          </a:p>
          <a:p>
            <a:r>
              <a:rPr lang="en-US" dirty="0"/>
              <a:t>Expanding the Scope of Participatory Action 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9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9399-37A4-4DF8-97C6-A7B0EB47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– Take back the Economy </a:t>
            </a:r>
            <a:br>
              <a:rPr lang="en-US" dirty="0"/>
            </a:br>
            <a:r>
              <a:rPr lang="en-US" dirty="0"/>
              <a:t>Gibson Graham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89DB-74C6-4394-9984-38EC2EF2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Katherine Gibson Interview Playlist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92EBD-E0A7-4775-9164-21D90EFE0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809538"/>
            <a:ext cx="3579223" cy="43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– Take back the Economy </a:t>
            </a:r>
            <a:br>
              <a:rPr lang="en-US" dirty="0"/>
            </a:br>
            <a:r>
              <a:rPr lang="en-US" dirty="0"/>
              <a:t>Gibson Graham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7160-73FC-48C8-9177-4CB86B9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Envisioning Real Utopias</a:t>
            </a:r>
            <a:br>
              <a:rPr lang="en-US" sz="4900" dirty="0"/>
            </a:br>
            <a:r>
              <a:rPr lang="en-US" sz="4900" dirty="0"/>
              <a:t>Erik Olin Wright</a:t>
            </a:r>
            <a:br>
              <a:rPr lang="en-US" sz="700" dirty="0"/>
            </a:br>
            <a:r>
              <a:rPr lang="en-CA" sz="1200" i="1" dirty="0"/>
              <a:t>Olin Wright, E. (2010) Envisioning Real Utopias, Verso</a:t>
            </a:r>
            <a:endParaRPr lang="en-US" sz="4400" dirty="0"/>
          </a:p>
        </p:txBody>
      </p:sp>
      <p:pic>
        <p:nvPicPr>
          <p:cNvPr id="4" name="Content Placeholder 3" descr="multiple pathways to social empowerment">
            <a:extLst>
              <a:ext uri="{FF2B5EF4-FFF2-40B4-BE49-F238E27FC236}">
                <a16:creationId xmlns:a16="http://schemas.microsoft.com/office/drawing/2014/main" id="{E49BF62C-3D41-4000-8FA1-FA86FC8094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9" y="1878326"/>
            <a:ext cx="5783942" cy="440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0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0B4E9-487A-4FBC-9A57-758E3F9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RECAP – Three Systems of an Economy – John Pierce 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Pearce, J. (2009) Social Economy: Engaging as a Third System, In Amin, A. The Social Economy; International Perspectives on Economic Solidarity, p. 26. </a:t>
            </a:r>
          </a:p>
        </p:txBody>
      </p:sp>
      <p:pic>
        <p:nvPicPr>
          <p:cNvPr id="4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1D02214-6CA5-44BC-B08C-7034E77DD9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"/>
          <a:stretch/>
        </p:blipFill>
        <p:spPr bwMode="auto">
          <a:xfrm>
            <a:off x="1" y="10"/>
            <a:ext cx="6096000" cy="6857990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4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B63D-B4C8-4ECC-B53A-D6FBB913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Identify a Problem With Our Current Food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AC5D-67FC-463B-B566-E3B4DBCA8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Large agrochemical companies are extracting almost all of the profits from Canadian farmers. To compensate, the Canadian government subsidizes farming.</a:t>
            </a:r>
          </a:p>
          <a:p>
            <a:r>
              <a:rPr lang="en-US" dirty="0"/>
              <a:t>2 – Only a handful of large seed and agrochemical companies own most of the market. </a:t>
            </a:r>
          </a:p>
          <a:p>
            <a:r>
              <a:rPr lang="en-US" dirty="0"/>
              <a:t>3 – Most of these corporations have directly caused the death of millions of people. </a:t>
            </a:r>
          </a:p>
          <a:p>
            <a:endParaRPr lang="en-US" dirty="0"/>
          </a:p>
          <a:p>
            <a:r>
              <a:rPr lang="en-US" dirty="0"/>
              <a:t>Solution – We need to become food sovereign by taking control of our own food economy locally!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1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4AA3-9846-459A-8BB2-E99E40F2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EDF1D-3422-45F4-91C4-72C8935E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1" y="1846263"/>
            <a:ext cx="7970023" cy="4022725"/>
          </a:xfrm>
        </p:spPr>
      </p:pic>
    </p:spTree>
    <p:extLst>
      <p:ext uri="{BB962C8B-B14F-4D97-AF65-F5344CB8AC3E}">
        <p14:creationId xmlns:p14="http://schemas.microsoft.com/office/powerpoint/2010/main" val="274048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0F3-F1DE-4AEE-9AE2-340F1A89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Vandana Shiva?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237D-D163-454A-93CF-3B60B0970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Hero’s Sanctuary</a:t>
            </a:r>
            <a:endParaRPr lang="en-CA" dirty="0">
              <a:hlinkClick r:id="rId3"/>
            </a:endParaRPr>
          </a:p>
          <a:p>
            <a:r>
              <a:rPr lang="en-US" dirty="0">
                <a:hlinkClick r:id="rId4"/>
              </a:rPr>
              <a:t>Vandana Shiva on Food Sovereignty at Concordia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ADCC-9C74-4359-BD7D-1780D547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 Regarding Project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46B86-5A15-4215-9364-7D6EB166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/>
              <a:t>everything going? </a:t>
            </a:r>
          </a:p>
        </p:txBody>
      </p:sp>
    </p:spTree>
    <p:extLst>
      <p:ext uri="{BB962C8B-B14F-4D97-AF65-F5344CB8AC3E}">
        <p14:creationId xmlns:p14="http://schemas.microsoft.com/office/powerpoint/2010/main" val="87667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6394-BF07-4FF5-99F3-3107C3A2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/>
              <a:t>Advancing Agriculture by Destroying Farms? The State of Agriculture in Canada </a:t>
            </a:r>
            <a:r>
              <a:rPr lang="en-CA" sz="1000" dirty="0" err="1"/>
              <a:t>Qualman</a:t>
            </a:r>
            <a:r>
              <a:rPr lang="en-CA" sz="10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000" b="1" dirty="0"/>
              <a:t>Food Sovereignty in Canada: Creating Just and Sustainable Food Systems</a:t>
            </a:r>
            <a:r>
              <a:rPr lang="en-CA" sz="1000" dirty="0"/>
              <a:t>, Fernwood Publishing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D07E1A-579F-4183-8144-F88EE333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788160"/>
            <a:ext cx="4936309" cy="4387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549831-97E7-45F4-8716-01736981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20" y="1788160"/>
            <a:ext cx="5530786" cy="44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5F0A-12B2-4737-9A40-BF9468A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9E597-76A6-4A15-AE2A-81E7D602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5" y="1807027"/>
            <a:ext cx="6250624" cy="4412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0A150-ED90-4369-ADBF-24D2DB8E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9" y="1807027"/>
            <a:ext cx="4522796" cy="45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4B39E-516B-4D16-8F5F-914D2637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5" y="1875292"/>
            <a:ext cx="5076196" cy="44432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25D1E-EF30-45B2-B9F3-6A593FF4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5292"/>
            <a:ext cx="3785235" cy="423462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F26A4-48CA-436C-B516-4ED434F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E02B9-357D-4CE8-A370-0859662A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2" y="1874646"/>
            <a:ext cx="4872572" cy="43730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BF480-4F96-4723-893E-87A4E596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54" y="1925446"/>
            <a:ext cx="5551726" cy="35754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B5A1E-7084-4ECF-A523-51554C7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8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9B67-71A6-4857-8642-12041F2E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Drain on taxpayers:</a:t>
            </a:r>
          </a:p>
          <a:p>
            <a:pPr lvl="1"/>
            <a:r>
              <a:rPr lang="en-US" dirty="0"/>
              <a:t>Canadian taxpayers have provided 3 – 4 billion dollars per year, $67 billion (about 8000$ per household) to agri-business transnationals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Canadian tax payers continue to subsidize agriculture, large portions of these subsidies produce food that is exported. </a:t>
            </a:r>
          </a:p>
          <a:p>
            <a:pPr marL="201168" lvl="1" indent="0">
              <a:buNone/>
            </a:pPr>
            <a:br>
              <a:rPr lang="en-US" dirty="0"/>
            </a:br>
            <a:r>
              <a:rPr lang="en-US" dirty="0"/>
              <a:t>Example: </a:t>
            </a:r>
            <a:r>
              <a:rPr lang="en-US" dirty="0">
                <a:hlinkClick r:id="rId2"/>
              </a:rPr>
              <a:t>Dairy farmers get $250 million</a:t>
            </a:r>
            <a:endParaRPr lang="en-US" dirty="0"/>
          </a:p>
          <a:p>
            <a:pPr marL="201168" lvl="1" indent="0">
              <a:buNone/>
            </a:pPr>
            <a:r>
              <a:rPr lang="en-US" dirty="0">
                <a:hlinkClick r:id="rId3"/>
              </a:rPr>
              <a:t>Farm subsidies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C55172-45E6-4976-98D8-9E92B796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9CB57E-3FE9-4C2B-BB01-797F498E5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360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58119-7844-4270-9FF8-88385D18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Only A Few Large Corporations Own Most of the Agrochemical Market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https://cban.ca/gmos/issues/corporate-control/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647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FBC0-D43F-4B7A-A44C-CEB4EB05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Companies of War, Destruction and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0204-AD50-494F-BE01-078880F5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These are a few examples:</a:t>
            </a:r>
          </a:p>
          <a:p>
            <a:r>
              <a:rPr lang="en-US" dirty="0">
                <a:hlinkClick r:id="rId2"/>
              </a:rPr>
              <a:t>Monsanto still uses chemicals that were used to kill people, but in our food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Is Round-Up safe to drink?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Farmer won lawsuit against Monsanto – Glyphosate causes cancer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The World According to Monsanto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Monsanto is now owned by Bayer who used to be part of I.G. </a:t>
            </a:r>
            <a:r>
              <a:rPr lang="en-US" dirty="0" err="1">
                <a:hlinkClick r:id="rId6"/>
              </a:rPr>
              <a:t>Farben</a:t>
            </a:r>
            <a:r>
              <a:rPr lang="en-US" dirty="0">
                <a:hlinkClick r:id="rId6"/>
              </a:rPr>
              <a:t>, manufacturing poisonous gas (Zyklon B) for concentration camps during the World War. </a:t>
            </a:r>
            <a:endParaRPr lang="en-US" dirty="0"/>
          </a:p>
          <a:p>
            <a:pPr lvl="1"/>
            <a:r>
              <a:rPr lang="en-US" dirty="0"/>
              <a:t>BASF was also part of IG </a:t>
            </a:r>
            <a:r>
              <a:rPr lang="en-US" dirty="0" err="1"/>
              <a:t>Farben</a:t>
            </a:r>
            <a:r>
              <a:rPr lang="en-US" dirty="0"/>
              <a:t>. </a:t>
            </a:r>
          </a:p>
          <a:p>
            <a:r>
              <a:rPr lang="en-US" dirty="0">
                <a:hlinkClick r:id="rId7"/>
              </a:rPr>
              <a:t>Dow Chemical Invented Agent Orange</a:t>
            </a:r>
            <a:endParaRPr lang="en-US" dirty="0">
              <a:hlinkClick r:id=""/>
            </a:endParaRPr>
          </a:p>
          <a:p>
            <a:r>
              <a:rPr lang="en-US" dirty="0"/>
              <a:t>BASF was also part of </a:t>
            </a:r>
            <a:r>
              <a:rPr lang="en-US" dirty="0">
                <a:hlinkClick r:id="rId6"/>
              </a:rPr>
              <a:t>IG Farben </a:t>
            </a:r>
            <a:r>
              <a:rPr lang="en-US" dirty="0"/>
              <a:t>a company who worked with the Nazis and tested chemicals and drugs on people including Zyklon B</a:t>
            </a:r>
          </a:p>
          <a:p>
            <a:r>
              <a:rPr lang="en-US" dirty="0"/>
              <a:t>Dow Chemical now owns Union Carbide who was responsible for a large devastating explosion in Bhopal, India: </a:t>
            </a:r>
            <a:endParaRPr lang="en-CA" b="1" dirty="0"/>
          </a:p>
          <a:p>
            <a:pPr lvl="1"/>
            <a:r>
              <a:rPr lang="en-CA" dirty="0">
                <a:hlinkClick r:id="rId8"/>
              </a:rPr>
              <a:t>The Bhopal disaster: Toxic legacy</a:t>
            </a:r>
            <a:endParaRPr lang="en-CA" dirty="0"/>
          </a:p>
          <a:p>
            <a:pPr lvl="1"/>
            <a:r>
              <a:rPr lang="en-US" dirty="0">
                <a:hlinkClick r:id="rId9"/>
              </a:rPr>
              <a:t>One Night in Bhopal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The Bhopal Disaster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439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1760</TotalTime>
  <Words>757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Food and Sustainability</vt:lpstr>
      <vt:lpstr>Let’s Identify a Problem With Our Current Food System</vt:lpstr>
      <vt:lpstr> 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     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Only A Few Large Corporations Own Most of the Agrochemical Market https://cban.ca/gmos/issues/corporate-control/</vt:lpstr>
      <vt:lpstr>Companies of War, Destruction and Death</vt:lpstr>
      <vt:lpstr>Reading Review</vt:lpstr>
      <vt:lpstr>Reading Review</vt:lpstr>
      <vt:lpstr>Reading Review</vt:lpstr>
      <vt:lpstr>Aristotle  Aristotle. Aristotle in 23 Volumes, Vol. 21, translated by H. Rackham. Cambridge, MA, Harvard University Press; London, William Heinemann Ltd. 1944. </vt:lpstr>
      <vt:lpstr>Karl Polanyi Polanyi, K. (2001) The Great Transformation; The Political and Economic Origins of Our Time, Beacon Press</vt:lpstr>
      <vt:lpstr>An Economic Politics for Our Times</vt:lpstr>
      <vt:lpstr>RECAP – Take back the Economy  Gibson Graham  Gibson-Graham, J.K., Cameron, J., Healy, S. (2013) Take Back the Economy: An Ethical Guide for Transforming Communities, University of Minnesota Press </vt:lpstr>
      <vt:lpstr>RECAP – Take back the Economy  Gibson Graham  Gibson-Graham, J.K., Cameron, J., Healy, S. (2013) Take Back the Economy: An Ethical Guide for Transforming Communities, University of Minnesota Press </vt:lpstr>
      <vt:lpstr>Envisioning Real Utopias Erik Olin Wright Olin Wright, E. (2010) Envisioning Real Utopias, Verso</vt:lpstr>
      <vt:lpstr>RECAP – Three Systems of an Economy – John Pierce  Pearce, J. (2009) Social Economy: Engaging as a Third System, In Amin, A. The Social Economy; International Perspectives on Economic Solidarity, p. 26. </vt:lpstr>
      <vt:lpstr>Living Economies – Vandana Shiva</vt:lpstr>
      <vt:lpstr>Who is Vandana Shiva?</vt:lpstr>
      <vt:lpstr>Check in Regarding Project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134</cp:revision>
  <dcterms:created xsi:type="dcterms:W3CDTF">2016-08-29T02:04:56Z</dcterms:created>
  <dcterms:modified xsi:type="dcterms:W3CDTF">2019-07-15T04:03:29Z</dcterms:modified>
</cp:coreProperties>
</file>