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341" r:id="rId2"/>
    <p:sldId id="350" r:id="rId3"/>
    <p:sldId id="351" r:id="rId4"/>
    <p:sldId id="285" r:id="rId5"/>
    <p:sldId id="324" r:id="rId6"/>
    <p:sldId id="35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8" autoAdjust="0"/>
    <p:restoredTop sz="94660"/>
  </p:normalViewPr>
  <p:slideViewPr>
    <p:cSldViewPr snapToGrid="0">
      <p:cViewPr>
        <p:scale>
          <a:sx n="88" d="100"/>
          <a:sy n="88" d="100"/>
        </p:scale>
        <p:origin x="80" y="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2019-07-22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9249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2019-07-22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523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2019-07-22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99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2019-07-22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3276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2019-07-22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1957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2019-07-22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40644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2019-07-22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21365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2019-07-22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6941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2019-07-22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9371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21842BA-7EFE-4E94-BF70-CCD5482705EF}" type="datetimeFigureOut">
              <a:rPr lang="en-CA" smtClean="0"/>
              <a:t>2019-07-22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35219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2019-07-22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2386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21842BA-7EFE-4E94-BF70-CCD5482705EF}" type="datetimeFigureOut">
              <a:rPr lang="en-CA" smtClean="0"/>
              <a:t>2019-07-22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2822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X9dV9zCN-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E01F9-449A-4D4B-A6D4-0E7DE42B5C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Food and Sustainability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53EAE3-5C95-4600-9344-0B44DA5698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History of Food, Sustainability and capitalism</a:t>
            </a:r>
            <a:br>
              <a:rPr lang="en-US" dirty="0"/>
            </a:br>
            <a:r>
              <a:rPr lang="en-US" dirty="0"/>
              <a:t>Erik Chevrier</a:t>
            </a:r>
            <a:br>
              <a:rPr lang="en-US" dirty="0"/>
            </a:br>
            <a:r>
              <a:rPr lang="en-US" dirty="0"/>
              <a:t>July 22</a:t>
            </a:r>
            <a:r>
              <a:rPr lang="en-US" baseline="30000" dirty="0"/>
              <a:t>th</a:t>
            </a:r>
            <a:r>
              <a:rPr lang="en-US" dirty="0"/>
              <a:t>, 2019</a:t>
            </a:r>
            <a:br>
              <a:rPr lang="en-US" dirty="0"/>
            </a:br>
            <a:r>
              <a:rPr lang="en-US" dirty="0"/>
              <a:t>www.erikchevrier.ca</a:t>
            </a:r>
          </a:p>
        </p:txBody>
      </p:sp>
    </p:spTree>
    <p:extLst>
      <p:ext uri="{BB962C8B-B14F-4D97-AF65-F5344CB8AC3E}">
        <p14:creationId xmlns:p14="http://schemas.microsoft.com/office/powerpoint/2010/main" val="4059113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B223E-441F-4980-9DB2-DE5C57165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Reading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C7069-0F47-43CF-A8D4-7907EC793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Please put away your books. You make keep out your notes. </a:t>
            </a:r>
          </a:p>
          <a:p>
            <a:r>
              <a:rPr lang="en-US" dirty="0"/>
              <a:t>Regarding  the reading: </a:t>
            </a:r>
          </a:p>
          <a:p>
            <a:r>
              <a:rPr lang="en-US" b="1" dirty="0"/>
              <a:t>Holt-Gimenez, E. (2017) A Foodie’s Guide to Capitalism: Understanding the Political Economy of What We Eat, Monthly Review Press, New York. </a:t>
            </a:r>
          </a:p>
          <a:p>
            <a:r>
              <a:rPr lang="en-US" b="1" dirty="0"/>
              <a:t>Chapter 1 – How our Capitalist Food System Came to Be (pp. 23 – 56) </a:t>
            </a:r>
          </a:p>
          <a:p>
            <a:r>
              <a:rPr lang="en-US" dirty="0"/>
              <a:t>You have 10 minutes to summarize the chapter by addressing the following:  </a:t>
            </a:r>
          </a:p>
          <a:p>
            <a:r>
              <a:rPr lang="en-US" dirty="0"/>
              <a:t>(1) identify the central claim(s) or thesis(es) of the text articulated in the student’s own words (2) identify the supporting evidence for the claim(s) and the key concepts introduced</a:t>
            </a:r>
            <a:br>
              <a:rPr lang="en-US" dirty="0"/>
            </a:br>
            <a:r>
              <a:rPr lang="en-US" dirty="0"/>
              <a:t>(3) relate the text to other examples that support or contradict the central claim or thesis</a:t>
            </a:r>
            <a:br>
              <a:rPr lang="en-US" dirty="0"/>
            </a:br>
            <a:r>
              <a:rPr lang="en-US" dirty="0"/>
              <a:t>(4) please describe the food regimes mentioned by Eric Holt-</a:t>
            </a:r>
            <a:r>
              <a:rPr lang="en-US" dirty="0" err="1"/>
              <a:t>Giminez</a:t>
            </a:r>
            <a:r>
              <a:rPr lang="en-US" dirty="0"/>
              <a:t>.  </a:t>
            </a:r>
            <a:br>
              <a:rPr lang="en-US" dirty="0"/>
            </a:br>
            <a:r>
              <a:rPr lang="en-US" dirty="0"/>
              <a:t>(5) according to Eric Holt-</a:t>
            </a:r>
            <a:r>
              <a:rPr lang="en-US" dirty="0" err="1"/>
              <a:t>Giminez</a:t>
            </a:r>
            <a:r>
              <a:rPr lang="en-US" dirty="0"/>
              <a:t>, what do the following terms mean: parity, capital, enclosure.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180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5315E-F6DA-48A5-9E97-8B3848D97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0E8FD-0C8C-4DBB-8B1F-A7AA32EFD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>
                <a:hlinkClick r:id="rId2"/>
              </a:rPr>
              <a:t>Food movements, climate resilience, social change – Eric Holt-Gimenez</a:t>
            </a:r>
            <a:endParaRPr lang="en-CA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190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F9194-DA33-4B21-8840-CA77D2806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Capitalism?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570B1-E993-4BC5-9A5B-A1F5A8C61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features of a economic, social and political system does capitalism have? 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729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F9194-DA33-4B21-8840-CA77D2806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Capitalism?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570B1-E993-4BC5-9A5B-A1F5A8C61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Markets</a:t>
            </a:r>
            <a:br>
              <a:rPr lang="en-US" dirty="0"/>
            </a:br>
            <a:r>
              <a:rPr lang="en-US" dirty="0"/>
              <a:t>Profit</a:t>
            </a:r>
            <a:br>
              <a:rPr lang="en-US" dirty="0"/>
            </a:br>
            <a:r>
              <a:rPr lang="en-US" dirty="0"/>
              <a:t>Private ownership of the means of production</a:t>
            </a:r>
            <a:br>
              <a:rPr lang="en-US" dirty="0"/>
            </a:br>
            <a:r>
              <a:rPr lang="en-US" dirty="0"/>
              <a:t>Money based system</a:t>
            </a:r>
            <a:br>
              <a:rPr lang="en-US" dirty="0"/>
            </a:br>
            <a:r>
              <a:rPr lang="en-US" dirty="0"/>
              <a:t>‘Self-regulating’ financial markets</a:t>
            </a:r>
            <a:br>
              <a:rPr lang="en-US" dirty="0"/>
            </a:br>
            <a:r>
              <a:rPr lang="en-US" dirty="0"/>
              <a:t>Private property</a:t>
            </a:r>
            <a:br>
              <a:rPr lang="en-US" dirty="0"/>
            </a:br>
            <a:r>
              <a:rPr lang="en-US" dirty="0"/>
              <a:t>Alienation</a:t>
            </a:r>
            <a:br>
              <a:rPr lang="en-US" dirty="0"/>
            </a:br>
            <a:r>
              <a:rPr lang="en-US" dirty="0"/>
              <a:t>Exploitation</a:t>
            </a:r>
            <a:br>
              <a:rPr lang="en-US" dirty="0"/>
            </a:br>
            <a:r>
              <a:rPr lang="en-US" dirty="0"/>
              <a:t>Wage Labour</a:t>
            </a:r>
            <a:br>
              <a:rPr lang="en-US" dirty="0"/>
            </a:br>
            <a:r>
              <a:rPr lang="en-US" dirty="0"/>
              <a:t>Externalities</a:t>
            </a:r>
            <a:br>
              <a:rPr lang="en-US" dirty="0"/>
            </a:br>
            <a:r>
              <a:rPr lang="en-US" dirty="0"/>
              <a:t>Expendable work force</a:t>
            </a:r>
            <a:br>
              <a:rPr lang="en-US" dirty="0"/>
            </a:br>
            <a:r>
              <a:rPr lang="en-US" dirty="0"/>
              <a:t>Inequality</a:t>
            </a:r>
            <a:br>
              <a:rPr lang="en-US" dirty="0"/>
            </a:br>
            <a:r>
              <a:rPr lang="en-US" dirty="0"/>
              <a:t>Advertising</a:t>
            </a:r>
            <a:br>
              <a:rPr lang="en-US" dirty="0"/>
            </a:br>
            <a:r>
              <a:rPr lang="en-US" dirty="0"/>
              <a:t>Consumerism</a:t>
            </a:r>
            <a:br>
              <a:rPr lang="en-US" dirty="0"/>
            </a:br>
            <a:r>
              <a:rPr lang="en-US" dirty="0"/>
              <a:t>Firms</a:t>
            </a:r>
            <a:br>
              <a:rPr lang="en-US" dirty="0"/>
            </a:br>
            <a:r>
              <a:rPr lang="en-US" dirty="0"/>
              <a:t>Institutions</a:t>
            </a:r>
            <a:br>
              <a:rPr lang="en-US" dirty="0"/>
            </a:br>
            <a:r>
              <a:rPr lang="en-US" dirty="0"/>
              <a:t>Imperialism</a:t>
            </a:r>
            <a:br>
              <a:rPr lang="en-US" dirty="0"/>
            </a:br>
            <a:r>
              <a:rPr lang="en-US" dirty="0"/>
              <a:t>Colonialism</a:t>
            </a:r>
            <a:br>
              <a:rPr lang="en-US" dirty="0"/>
            </a:br>
            <a:r>
              <a:rPr lang="en-US" dirty="0"/>
              <a:t>Exchange</a:t>
            </a:r>
            <a:br>
              <a:rPr lang="en-US" dirty="0"/>
            </a:br>
            <a:r>
              <a:rPr lang="en-US" dirty="0"/>
              <a:t>Free (non-slave) labour</a:t>
            </a:r>
            <a:br>
              <a:rPr lang="en-US" dirty="0"/>
            </a:br>
            <a:r>
              <a:rPr lang="en-US" dirty="0"/>
              <a:t>Cycles and crisis </a:t>
            </a:r>
            <a:br>
              <a:rPr lang="en-US" dirty="0"/>
            </a:br>
            <a:r>
              <a:rPr lang="en-US" dirty="0"/>
              <a:t>Growth</a:t>
            </a:r>
            <a:br>
              <a:rPr lang="en-US" dirty="0"/>
            </a:br>
            <a:r>
              <a:rPr lang="en-US" dirty="0"/>
              <a:t>Competition</a:t>
            </a:r>
            <a:br>
              <a:rPr lang="en-US" dirty="0"/>
            </a:br>
            <a:r>
              <a:rPr lang="en-US" dirty="0"/>
              <a:t>Limited democracy (usually representational) </a:t>
            </a:r>
          </a:p>
        </p:txBody>
      </p:sp>
    </p:spTree>
    <p:extLst>
      <p:ext uri="{BB962C8B-B14F-4D97-AF65-F5344CB8AC3E}">
        <p14:creationId xmlns:p14="http://schemas.microsoft.com/office/powerpoint/2010/main" val="1658701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D9297-8400-460B-9F3B-F2E2095D3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Capital?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87CD3-4B20-4D99-878F-1097B1ABF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Value in motion</a:t>
            </a:r>
          </a:p>
          <a:p>
            <a:r>
              <a:rPr lang="en-US" dirty="0"/>
              <a:t>Value in search of more value</a:t>
            </a:r>
          </a:p>
          <a:p>
            <a:r>
              <a:rPr lang="en-US" dirty="0"/>
              <a:t>Something that stores value</a:t>
            </a:r>
          </a:p>
          <a:p>
            <a:r>
              <a:rPr lang="en-US" dirty="0"/>
              <a:t>Something that represents value</a:t>
            </a:r>
          </a:p>
          <a:p>
            <a:r>
              <a:rPr lang="en-US" dirty="0"/>
              <a:t>An asset</a:t>
            </a:r>
          </a:p>
          <a:p>
            <a:r>
              <a:rPr lang="en-US" dirty="0"/>
              <a:t>A third (equivalent) commodity to facilitate bartering – i.e. money</a:t>
            </a:r>
          </a:p>
          <a:p>
            <a:r>
              <a:rPr lang="en-US" dirty="0"/>
              <a:t>It’s value is realized via it’s exchangeability on the market</a:t>
            </a:r>
          </a:p>
          <a:p>
            <a:br>
              <a:rPr lang="en-US" dirty="0"/>
            </a:br>
            <a:r>
              <a:rPr lang="en-US" dirty="0"/>
              <a:t>C-C</a:t>
            </a:r>
            <a:br>
              <a:rPr lang="en-US" dirty="0"/>
            </a:br>
            <a:r>
              <a:rPr lang="en-US" dirty="0"/>
              <a:t>C-M-C </a:t>
            </a:r>
            <a:br>
              <a:rPr lang="en-US" dirty="0"/>
            </a:br>
            <a:r>
              <a:rPr lang="en-US" dirty="0"/>
              <a:t>M-C-M’</a:t>
            </a:r>
            <a:br>
              <a:rPr lang="en-US" dirty="0"/>
            </a:br>
            <a:r>
              <a:rPr lang="en-US" dirty="0"/>
              <a:t>M-M’</a:t>
            </a:r>
          </a:p>
        </p:txBody>
      </p:sp>
    </p:spTree>
    <p:extLst>
      <p:ext uri="{BB962C8B-B14F-4D97-AF65-F5344CB8AC3E}">
        <p14:creationId xmlns:p14="http://schemas.microsoft.com/office/powerpoint/2010/main" val="266021178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1998</TotalTime>
  <Words>215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Calibri</vt:lpstr>
      <vt:lpstr>Calibri Light</vt:lpstr>
      <vt:lpstr>Retrospect</vt:lpstr>
      <vt:lpstr>Food and Sustainability</vt:lpstr>
      <vt:lpstr>New Reading Discussion</vt:lpstr>
      <vt:lpstr>Video</vt:lpstr>
      <vt:lpstr>What is Capitalism? </vt:lpstr>
      <vt:lpstr>What is Capitalism? </vt:lpstr>
      <vt:lpstr>What is Capital?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Edible Activism!</dc:title>
  <dc:creator>Erik Chevrier</dc:creator>
  <cp:lastModifiedBy>Erik Chevrier</cp:lastModifiedBy>
  <cp:revision>159</cp:revision>
  <dcterms:created xsi:type="dcterms:W3CDTF">2016-08-29T02:04:56Z</dcterms:created>
  <dcterms:modified xsi:type="dcterms:W3CDTF">2019-07-22T15:07:58Z</dcterms:modified>
</cp:coreProperties>
</file>