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256" r:id="rId2"/>
    <p:sldId id="272" r:id="rId3"/>
    <p:sldId id="273" r:id="rId4"/>
    <p:sldId id="301" r:id="rId5"/>
    <p:sldId id="257" r:id="rId6"/>
    <p:sldId id="298" r:id="rId7"/>
    <p:sldId id="304" r:id="rId8"/>
    <p:sldId id="303" r:id="rId9"/>
    <p:sldId id="282" r:id="rId10"/>
    <p:sldId id="302" r:id="rId11"/>
    <p:sldId id="267" r:id="rId12"/>
    <p:sldId id="283"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88" autoAdjust="0"/>
    <p:restoredTop sz="94660"/>
  </p:normalViewPr>
  <p:slideViewPr>
    <p:cSldViewPr snapToGrid="0">
      <p:cViewPr varScale="1">
        <p:scale>
          <a:sx n="88" d="100"/>
          <a:sy n="88" d="100"/>
        </p:scale>
        <p:origin x="80" y="3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2019-07-03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9249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2019-07-03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25232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2019-07-03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28998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2019-07-03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053276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21842BA-7EFE-4E94-BF70-CCD5482705EF}" type="datetimeFigureOut">
              <a:rPr lang="en-CA" smtClean="0"/>
              <a:t>2019-07-03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1957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21842BA-7EFE-4E94-BF70-CCD5482705EF}" type="datetimeFigureOut">
              <a:rPr lang="en-CA" smtClean="0"/>
              <a:t>2019-07-03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1406445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21842BA-7EFE-4E94-BF70-CCD5482705EF}" type="datetimeFigureOut">
              <a:rPr lang="en-CA" smtClean="0"/>
              <a:t>2019-07-03</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13213657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21842BA-7EFE-4E94-BF70-CCD5482705EF}" type="datetimeFigureOut">
              <a:rPr lang="en-CA" smtClean="0"/>
              <a:t>2019-07-03</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496941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21842BA-7EFE-4E94-BF70-CCD5482705EF}" type="datetimeFigureOut">
              <a:rPr lang="en-CA" smtClean="0"/>
              <a:t>2019-07-03</a:t>
            </a:fld>
            <a:endParaRPr lang="en-CA"/>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839371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21842BA-7EFE-4E94-BF70-CCD5482705EF}" type="datetimeFigureOut">
              <a:rPr lang="en-CA" smtClean="0"/>
              <a:t>2019-07-03</a:t>
            </a:fld>
            <a:endParaRPr lang="en-CA"/>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CA"/>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2E8C5B3-70D6-4FAB-BB21-E17DB9DB3569}" type="slidenum">
              <a:rPr lang="en-CA" smtClean="0"/>
              <a:t>‹#›</a:t>
            </a:fld>
            <a:endParaRPr lang="en-CA"/>
          </a:p>
        </p:txBody>
      </p:sp>
    </p:spTree>
    <p:extLst>
      <p:ext uri="{BB962C8B-B14F-4D97-AF65-F5344CB8AC3E}">
        <p14:creationId xmlns:p14="http://schemas.microsoft.com/office/powerpoint/2010/main" val="299352193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21842BA-7EFE-4E94-BF70-CCD5482705EF}" type="datetimeFigureOut">
              <a:rPr lang="en-CA" smtClean="0"/>
              <a:t>2019-07-03</a:t>
            </a:fld>
            <a:endParaRPr lang="en-CA"/>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242386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21842BA-7EFE-4E94-BF70-CCD5482705EF}" type="datetimeFigureOut">
              <a:rPr lang="en-CA" smtClean="0"/>
              <a:t>2019-07-03</a:t>
            </a:fld>
            <a:endParaRPr lang="en-CA"/>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CA"/>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2E8C5B3-70D6-4FAB-BB21-E17DB9DB3569}" type="slidenum">
              <a:rPr lang="en-CA" smtClean="0"/>
              <a:t>‹#›</a:t>
            </a:fld>
            <a:endParaRPr lang="en-CA"/>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2822672"/>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onsanto.com/company/media/statements/agent-orange-background/" TargetMode="External"/><Relationship Id="rId7" Type="http://schemas.openxmlformats.org/officeDocument/2006/relationships/hyperlink" Target="https://www.loc.gov/rr/frd/Military_Law/pdf/Law-Reports_Vol-10.pdf" TargetMode="External"/><Relationship Id="rId2" Type="http://schemas.openxmlformats.org/officeDocument/2006/relationships/hyperlink" Target="https://monsanto.com/company/articles/corporate-responsibility-magazine-names-monsanto-one-100-best-corporate-citizens-2018/" TargetMode="External"/><Relationship Id="rId1" Type="http://schemas.openxmlformats.org/officeDocument/2006/relationships/slideLayout" Target="../slideLayouts/slideLayout2.xml"/><Relationship Id="rId6" Type="http://schemas.openxmlformats.org/officeDocument/2006/relationships/hyperlink" Target="https://www.youtube.com/watch?v=6nNFmzAOtJI" TargetMode="External"/><Relationship Id="rId5" Type="http://schemas.openxmlformats.org/officeDocument/2006/relationships/hyperlink" Target="https://www.usatoday.com/story/news/2018/08/10/jury-orders-monsanto-pay-289-million-cancer-patient-roundup-lawsuit/962297002/" TargetMode="External"/><Relationship Id="rId4" Type="http://schemas.openxmlformats.org/officeDocument/2006/relationships/hyperlink" Target="https://www.youtube.com/watch?v=ovKw6YjqSfM"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youtube.com/watch?v=ovKw6YjqSfM" TargetMode="External"/><Relationship Id="rId2" Type="http://schemas.openxmlformats.org/officeDocument/2006/relationships/hyperlink" Target="http://realfoodfilms.org/video/heros-sanctuary/" TargetMode="External"/><Relationship Id="rId1" Type="http://schemas.openxmlformats.org/officeDocument/2006/relationships/slideLayout" Target="../slideLayouts/slideLayout2.xml"/><Relationship Id="rId4" Type="http://schemas.openxmlformats.org/officeDocument/2006/relationships/hyperlink" Target="https://www.youtube.com/watch?v=zfOSFaaLx_o"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concordiafoodgroups.ca/"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concordiafoodgroups.ca/"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a:t>Food and Sustainability</a:t>
            </a:r>
          </a:p>
        </p:txBody>
      </p:sp>
      <p:sp>
        <p:nvSpPr>
          <p:cNvPr id="3" name="Subtitle 2"/>
          <p:cNvSpPr>
            <a:spLocks noGrp="1"/>
          </p:cNvSpPr>
          <p:nvPr>
            <p:ph type="subTitle" idx="1"/>
          </p:nvPr>
        </p:nvSpPr>
        <p:spPr/>
        <p:txBody>
          <a:bodyPr>
            <a:normAutofit fontScale="85000" lnSpcReduction="20000"/>
          </a:bodyPr>
          <a:lstStyle/>
          <a:p>
            <a:r>
              <a:rPr lang="en-CA" dirty="0"/>
              <a:t>Introduction to the Campus/Community Food Organizations</a:t>
            </a:r>
          </a:p>
          <a:p>
            <a:r>
              <a:rPr lang="en-CA" dirty="0"/>
              <a:t>Erik Chevrier</a:t>
            </a:r>
          </a:p>
          <a:p>
            <a:r>
              <a:rPr lang="en-CA" dirty="0"/>
              <a:t>July 3</a:t>
            </a:r>
            <a:r>
              <a:rPr lang="en-CA" baseline="30000" dirty="0"/>
              <a:t>rd</a:t>
            </a:r>
            <a:r>
              <a:rPr lang="en-CA" dirty="0"/>
              <a:t>, 2019</a:t>
            </a:r>
          </a:p>
        </p:txBody>
      </p:sp>
    </p:spTree>
    <p:extLst>
      <p:ext uri="{BB962C8B-B14F-4D97-AF65-F5344CB8AC3E}">
        <p14:creationId xmlns:p14="http://schemas.microsoft.com/office/powerpoint/2010/main" val="91860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FA9E7-02A7-4892-8177-965E6A9361FA}"/>
              </a:ext>
            </a:extLst>
          </p:cNvPr>
          <p:cNvSpPr>
            <a:spLocks noGrp="1"/>
          </p:cNvSpPr>
          <p:nvPr>
            <p:ph type="title"/>
          </p:nvPr>
        </p:nvSpPr>
        <p:spPr/>
        <p:txBody>
          <a:bodyPr>
            <a:normAutofit/>
          </a:bodyPr>
          <a:lstStyle/>
          <a:p>
            <a:r>
              <a:rPr lang="en-US" dirty="0"/>
              <a:t>Corporate Social Responsibility? </a:t>
            </a:r>
          </a:p>
        </p:txBody>
      </p:sp>
      <p:sp>
        <p:nvSpPr>
          <p:cNvPr id="3" name="Content Placeholder 2">
            <a:extLst>
              <a:ext uri="{FF2B5EF4-FFF2-40B4-BE49-F238E27FC236}">
                <a16:creationId xmlns:a16="http://schemas.microsoft.com/office/drawing/2014/main" id="{C3F09875-38C4-485C-89B9-006F1C2B29F5}"/>
              </a:ext>
            </a:extLst>
          </p:cNvPr>
          <p:cNvSpPr>
            <a:spLocks noGrp="1"/>
          </p:cNvSpPr>
          <p:nvPr>
            <p:ph idx="1"/>
          </p:nvPr>
        </p:nvSpPr>
        <p:spPr/>
        <p:txBody>
          <a:bodyPr>
            <a:normAutofit lnSpcReduction="10000"/>
          </a:bodyPr>
          <a:lstStyle/>
          <a:p>
            <a:r>
              <a:rPr lang="en-US" dirty="0">
                <a:hlinkClick r:id="rId2"/>
              </a:rPr>
              <a:t>Monsanto is recognized as a socially responsible company</a:t>
            </a:r>
            <a:endParaRPr lang="en-US" dirty="0"/>
          </a:p>
          <a:p>
            <a:r>
              <a:rPr lang="en-US" dirty="0">
                <a:hlinkClick r:id="rId3"/>
              </a:rPr>
              <a:t>Monsanto still uses chemicals that were used to kill people, but in our food</a:t>
            </a:r>
            <a:endParaRPr lang="en-US" dirty="0"/>
          </a:p>
          <a:p>
            <a:r>
              <a:rPr lang="en-US" dirty="0">
                <a:hlinkClick r:id="rId4"/>
              </a:rPr>
              <a:t>Is Round-Up safe to drink? </a:t>
            </a:r>
            <a:endParaRPr lang="en-US" dirty="0"/>
          </a:p>
          <a:p>
            <a:r>
              <a:rPr lang="en-US" dirty="0">
                <a:hlinkClick r:id="rId5"/>
              </a:rPr>
              <a:t>Farmer won lawsuit against Monsanto – Glyphosate causes cancer</a:t>
            </a:r>
            <a:endParaRPr lang="en-US" dirty="0"/>
          </a:p>
          <a:p>
            <a:r>
              <a:rPr lang="en-US" dirty="0">
                <a:hlinkClick r:id="rId6"/>
              </a:rPr>
              <a:t>The World According to Monsanto</a:t>
            </a:r>
            <a:endParaRPr lang="en-US" dirty="0"/>
          </a:p>
          <a:p>
            <a:r>
              <a:rPr lang="en-US" dirty="0">
                <a:hlinkClick r:id="rId7"/>
              </a:rPr>
              <a:t>Monsanto is now owned by Bayer who used to be part of I.G. Farben, manufacturing poisonous gas for concentration camps during the World War. </a:t>
            </a:r>
            <a:endParaRPr lang="en-US" dirty="0"/>
          </a:p>
          <a:p>
            <a:endParaRPr lang="en-US" dirty="0"/>
          </a:p>
          <a:p>
            <a:r>
              <a:rPr lang="en-US" dirty="0"/>
              <a:t>What does corporate responsibility really mean? </a:t>
            </a:r>
          </a:p>
          <a:p>
            <a:pPr lvl="1"/>
            <a:r>
              <a:rPr lang="en-US" dirty="0"/>
              <a:t>Environmental Social Governance (ESG) scores</a:t>
            </a:r>
          </a:p>
        </p:txBody>
      </p:sp>
    </p:spTree>
    <p:extLst>
      <p:ext uri="{BB962C8B-B14F-4D97-AF65-F5344CB8AC3E}">
        <p14:creationId xmlns:p14="http://schemas.microsoft.com/office/powerpoint/2010/main" val="26628404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Videos</a:t>
            </a:r>
          </a:p>
        </p:txBody>
      </p:sp>
      <p:sp>
        <p:nvSpPr>
          <p:cNvPr id="3" name="Content Placeholder 2"/>
          <p:cNvSpPr>
            <a:spLocks noGrp="1"/>
          </p:cNvSpPr>
          <p:nvPr>
            <p:ph idx="1"/>
          </p:nvPr>
        </p:nvSpPr>
        <p:spPr/>
        <p:txBody>
          <a:bodyPr/>
          <a:lstStyle/>
          <a:p>
            <a:pPr marL="0" indent="0">
              <a:buNone/>
            </a:pPr>
            <a:r>
              <a:rPr lang="en-CA" dirty="0">
                <a:hlinkClick r:id="rId2"/>
              </a:rPr>
              <a:t>Hero’s Sanctuary</a:t>
            </a:r>
            <a:endParaRPr lang="en-CA" dirty="0">
              <a:hlinkClick r:id="rId3"/>
            </a:endParaRPr>
          </a:p>
          <a:p>
            <a:pPr marL="0" indent="0">
              <a:buNone/>
            </a:pPr>
            <a:endParaRPr lang="en-CA" dirty="0">
              <a:hlinkClick r:id="rId3"/>
            </a:endParaRPr>
          </a:p>
          <a:p>
            <a:pPr marL="0" indent="0">
              <a:buNone/>
            </a:pPr>
            <a:r>
              <a:rPr lang="en-CA" sz="2800" dirty="0"/>
              <a:t>What’s wrong with Industrial Food? </a:t>
            </a:r>
          </a:p>
          <a:p>
            <a:pPr marL="0" indent="0">
              <a:buNone/>
            </a:pPr>
            <a:r>
              <a:rPr lang="en-CA" dirty="0">
                <a:hlinkClick r:id="rId4"/>
              </a:rPr>
              <a:t>The World According to Monsanto</a:t>
            </a:r>
            <a:endParaRPr lang="en-CA" dirty="0">
              <a:hlinkClick r:id="rId3"/>
            </a:endParaRPr>
          </a:p>
          <a:p>
            <a:pPr marL="0" indent="0">
              <a:buNone/>
            </a:pPr>
            <a:r>
              <a:rPr lang="en-CA" dirty="0">
                <a:hlinkClick r:id="rId3"/>
              </a:rPr>
              <a:t>Monsanto Lobbyist</a:t>
            </a:r>
          </a:p>
        </p:txBody>
      </p:sp>
    </p:spTree>
    <p:extLst>
      <p:ext uri="{BB962C8B-B14F-4D97-AF65-F5344CB8AC3E}">
        <p14:creationId xmlns:p14="http://schemas.microsoft.com/office/powerpoint/2010/main" val="22422165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or Concerns?</a:t>
            </a:r>
          </a:p>
        </p:txBody>
      </p:sp>
      <p:sp>
        <p:nvSpPr>
          <p:cNvPr id="3" name="Content Placeholder 2"/>
          <p:cNvSpPr>
            <a:spLocks noGrp="1"/>
          </p:cNvSpPr>
          <p:nvPr>
            <p:ph idx="1"/>
          </p:nvPr>
        </p:nvSpPr>
        <p:spPr/>
        <p:txBody>
          <a:bodyPr>
            <a:normAutofit fontScale="92500" lnSpcReduction="10000"/>
          </a:bodyPr>
          <a:lstStyle/>
          <a:p>
            <a:r>
              <a:rPr lang="en-US" sz="3600" dirty="0"/>
              <a:t>Thanks!</a:t>
            </a:r>
          </a:p>
          <a:p>
            <a:r>
              <a:rPr lang="en-US" sz="3600" dirty="0"/>
              <a:t>Have a great day!</a:t>
            </a:r>
          </a:p>
          <a:p>
            <a:endParaRPr lang="en-US" sz="3600" dirty="0"/>
          </a:p>
          <a:p>
            <a:r>
              <a:rPr lang="en-US" sz="3600" dirty="0"/>
              <a:t>Homework – Go Check Out Le </a:t>
            </a:r>
            <a:r>
              <a:rPr lang="en-US" sz="3600" dirty="0" err="1"/>
              <a:t>Frigo</a:t>
            </a:r>
            <a:r>
              <a:rPr lang="en-US" sz="3600" dirty="0"/>
              <a:t> Vert!</a:t>
            </a:r>
          </a:p>
          <a:p>
            <a:r>
              <a:rPr lang="en-US" sz="3600" dirty="0"/>
              <a:t>1440 Mackay St</a:t>
            </a:r>
          </a:p>
          <a:p>
            <a:endParaRPr lang="en-US" sz="3600" dirty="0"/>
          </a:p>
          <a:p>
            <a:r>
              <a:rPr lang="en-US" sz="3600" dirty="0"/>
              <a:t>Food for next week: </a:t>
            </a:r>
          </a:p>
          <a:p>
            <a:endParaRPr lang="en-US" sz="3600" dirty="0"/>
          </a:p>
        </p:txBody>
      </p:sp>
    </p:spTree>
    <p:extLst>
      <p:ext uri="{BB962C8B-B14F-4D97-AF65-F5344CB8AC3E}">
        <p14:creationId xmlns:p14="http://schemas.microsoft.com/office/powerpoint/2010/main" val="1856412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Deadline for Proposal</a:t>
            </a:r>
          </a:p>
        </p:txBody>
      </p:sp>
      <p:graphicFrame>
        <p:nvGraphicFramePr>
          <p:cNvPr id="7" name="Content Placeholder 6">
            <a:extLst>
              <a:ext uri="{FF2B5EF4-FFF2-40B4-BE49-F238E27FC236}">
                <a16:creationId xmlns:a16="http://schemas.microsoft.com/office/drawing/2014/main" id="{3994AAB7-8941-45C6-A833-1850E4544FEC}"/>
              </a:ext>
            </a:extLst>
          </p:cNvPr>
          <p:cNvGraphicFramePr>
            <a:graphicFrameLocks noGrp="1"/>
          </p:cNvGraphicFramePr>
          <p:nvPr>
            <p:ph idx="1"/>
            <p:extLst>
              <p:ext uri="{D42A27DB-BD31-4B8C-83A1-F6EECF244321}">
                <p14:modId xmlns:p14="http://schemas.microsoft.com/office/powerpoint/2010/main" val="376148610"/>
              </p:ext>
            </p:extLst>
          </p:nvPr>
        </p:nvGraphicFramePr>
        <p:xfrm>
          <a:off x="1097281" y="2068286"/>
          <a:ext cx="10058401" cy="3454398"/>
        </p:xfrm>
        <a:graphic>
          <a:graphicData uri="http://schemas.openxmlformats.org/drawingml/2006/table">
            <a:tbl>
              <a:tblPr firstRow="1" firstCol="1" bandRow="1">
                <a:tableStyleId>{5C22544A-7EE6-4342-B048-85BDC9FD1C3A}</a:tableStyleId>
              </a:tblPr>
              <a:tblGrid>
                <a:gridCol w="2423453">
                  <a:extLst>
                    <a:ext uri="{9D8B030D-6E8A-4147-A177-3AD203B41FA5}">
                      <a16:colId xmlns:a16="http://schemas.microsoft.com/office/drawing/2014/main" val="2874502721"/>
                    </a:ext>
                  </a:extLst>
                </a:gridCol>
                <a:gridCol w="3452884">
                  <a:extLst>
                    <a:ext uri="{9D8B030D-6E8A-4147-A177-3AD203B41FA5}">
                      <a16:colId xmlns:a16="http://schemas.microsoft.com/office/drawing/2014/main" val="2373415300"/>
                    </a:ext>
                  </a:extLst>
                </a:gridCol>
                <a:gridCol w="4182064">
                  <a:extLst>
                    <a:ext uri="{9D8B030D-6E8A-4147-A177-3AD203B41FA5}">
                      <a16:colId xmlns:a16="http://schemas.microsoft.com/office/drawing/2014/main" val="973476619"/>
                    </a:ext>
                  </a:extLst>
                </a:gridCol>
              </a:tblGrid>
              <a:tr h="366483">
                <a:tc>
                  <a:txBody>
                    <a:bodyPr/>
                    <a:lstStyle/>
                    <a:p>
                      <a:pPr marL="0" marR="0">
                        <a:spcBef>
                          <a:spcPts val="0"/>
                        </a:spcBef>
                        <a:spcAft>
                          <a:spcPts val="0"/>
                        </a:spcAft>
                      </a:pPr>
                      <a:r>
                        <a:rPr lang="en-US" sz="1200">
                          <a:effectLst/>
                          <a:uFill>
                            <a:solidFill>
                              <a:srgbClr val="000000"/>
                            </a:solidFill>
                          </a:uFill>
                        </a:rPr>
                        <a:t>Assignments </a:t>
                      </a:r>
                      <a:endParaRPr lang="en-US" sz="12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68580" marR="68580" marT="0" marB="0" anchor="b"/>
                </a:tc>
                <a:tc>
                  <a:txBody>
                    <a:bodyPr/>
                    <a:lstStyle/>
                    <a:p>
                      <a:pPr marL="0" marR="0">
                        <a:spcBef>
                          <a:spcPts val="0"/>
                        </a:spcBef>
                        <a:spcAft>
                          <a:spcPts val="0"/>
                        </a:spcAft>
                      </a:pPr>
                      <a:r>
                        <a:rPr lang="en-US" sz="1200">
                          <a:effectLst/>
                          <a:uFill>
                            <a:solidFill>
                              <a:srgbClr val="000000"/>
                            </a:solidFill>
                          </a:uFill>
                        </a:rPr>
                        <a:t>Due Date</a:t>
                      </a:r>
                      <a:endParaRPr lang="en-US" sz="12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68580" marR="68580" marT="0" marB="0" anchor="b"/>
                </a:tc>
                <a:tc>
                  <a:txBody>
                    <a:bodyPr/>
                    <a:lstStyle/>
                    <a:p>
                      <a:pPr marL="0" marR="0">
                        <a:spcBef>
                          <a:spcPts val="0"/>
                        </a:spcBef>
                        <a:spcAft>
                          <a:spcPts val="0"/>
                        </a:spcAft>
                      </a:pPr>
                      <a:r>
                        <a:rPr lang="en-US" sz="1200">
                          <a:effectLst/>
                          <a:uFill>
                            <a:solidFill>
                              <a:srgbClr val="000000"/>
                            </a:solidFill>
                          </a:uFill>
                        </a:rPr>
                        <a:t>Grade Weight </a:t>
                      </a:r>
                      <a:endParaRPr lang="en-US" sz="12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68580" marR="68580" marT="0" marB="0" anchor="b"/>
                </a:tc>
                <a:extLst>
                  <a:ext uri="{0D108BD9-81ED-4DB2-BD59-A6C34878D82A}">
                    <a16:rowId xmlns:a16="http://schemas.microsoft.com/office/drawing/2014/main" val="8102584"/>
                  </a:ext>
                </a:extLst>
              </a:tr>
              <a:tr h="342839">
                <a:tc>
                  <a:txBody>
                    <a:bodyPr/>
                    <a:lstStyle/>
                    <a:p>
                      <a:pPr marL="0" marR="0">
                        <a:spcBef>
                          <a:spcPts val="0"/>
                        </a:spcBef>
                        <a:spcAft>
                          <a:spcPts val="0"/>
                        </a:spcAft>
                      </a:pPr>
                      <a:r>
                        <a:rPr lang="en-US" sz="1200">
                          <a:effectLst/>
                          <a:uFill>
                            <a:solidFill>
                              <a:srgbClr val="000000"/>
                            </a:solidFill>
                          </a:uFill>
                        </a:rPr>
                        <a:t>Participation </a:t>
                      </a:r>
                      <a:endParaRPr lang="en-US" sz="12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68580" marR="68580" marT="0" marB="0" anchor="b"/>
                </a:tc>
                <a:tc>
                  <a:txBody>
                    <a:bodyPr/>
                    <a:lstStyle/>
                    <a:p>
                      <a:pPr marL="0" marR="0">
                        <a:spcBef>
                          <a:spcPts val="0"/>
                        </a:spcBef>
                        <a:spcAft>
                          <a:spcPts val="0"/>
                        </a:spcAft>
                      </a:pPr>
                      <a:r>
                        <a:rPr lang="en-US" sz="1200" dirty="0">
                          <a:effectLst/>
                          <a:uFill>
                            <a:solidFill>
                              <a:srgbClr val="000000"/>
                            </a:solidFill>
                          </a:uFill>
                        </a:rPr>
                        <a:t>Ongoing</a:t>
                      </a:r>
                      <a:endParaRPr lang="en-US" sz="1200" dirty="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68580" marR="68580" marT="0" marB="0" anchor="b"/>
                </a:tc>
                <a:tc>
                  <a:txBody>
                    <a:bodyPr/>
                    <a:lstStyle/>
                    <a:p>
                      <a:pPr marL="0" marR="0" algn="r">
                        <a:spcBef>
                          <a:spcPts val="0"/>
                        </a:spcBef>
                        <a:spcAft>
                          <a:spcPts val="0"/>
                        </a:spcAft>
                      </a:pPr>
                      <a:r>
                        <a:rPr lang="en-US" sz="1200">
                          <a:effectLst/>
                          <a:uFill>
                            <a:solidFill>
                              <a:srgbClr val="000000"/>
                            </a:solidFill>
                          </a:uFill>
                        </a:rPr>
                        <a:t>10</a:t>
                      </a:r>
                      <a:endParaRPr lang="en-US" sz="12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68580" marR="68580" marT="0" marB="0" anchor="b"/>
                </a:tc>
                <a:extLst>
                  <a:ext uri="{0D108BD9-81ED-4DB2-BD59-A6C34878D82A}">
                    <a16:rowId xmlns:a16="http://schemas.microsoft.com/office/drawing/2014/main" val="3350324128"/>
                  </a:ext>
                </a:extLst>
              </a:tr>
              <a:tr h="680949">
                <a:tc>
                  <a:txBody>
                    <a:bodyPr/>
                    <a:lstStyle/>
                    <a:p>
                      <a:pPr marL="0" marR="0">
                        <a:spcBef>
                          <a:spcPts val="0"/>
                        </a:spcBef>
                        <a:spcAft>
                          <a:spcPts val="0"/>
                        </a:spcAft>
                      </a:pPr>
                      <a:r>
                        <a:rPr lang="en-US" sz="1200">
                          <a:effectLst/>
                          <a:uFill>
                            <a:solidFill>
                              <a:srgbClr val="000000"/>
                            </a:solidFill>
                          </a:uFill>
                        </a:rPr>
                        <a:t>Action Research Project Proposal</a:t>
                      </a:r>
                      <a:endParaRPr lang="en-US" sz="12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68580" marR="68580" marT="0" marB="0" anchor="b"/>
                </a:tc>
                <a:tc>
                  <a:txBody>
                    <a:bodyPr/>
                    <a:lstStyle/>
                    <a:p>
                      <a:pPr marL="0" marR="0">
                        <a:spcBef>
                          <a:spcPts val="0"/>
                        </a:spcBef>
                        <a:spcAft>
                          <a:spcPts val="0"/>
                        </a:spcAft>
                      </a:pPr>
                      <a:r>
                        <a:rPr lang="en-US" sz="1200" b="1" dirty="0">
                          <a:effectLst/>
                          <a:uFill>
                            <a:solidFill>
                              <a:srgbClr val="000000"/>
                            </a:solidFill>
                          </a:uFill>
                        </a:rPr>
                        <a:t>Due July 15th </a:t>
                      </a:r>
                      <a:endParaRPr lang="en-US" sz="1200" b="1" dirty="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68580" marR="68580" marT="0" marB="0" anchor="b"/>
                </a:tc>
                <a:tc>
                  <a:txBody>
                    <a:bodyPr/>
                    <a:lstStyle/>
                    <a:p>
                      <a:pPr marL="0" marR="0" algn="r">
                        <a:spcBef>
                          <a:spcPts val="0"/>
                        </a:spcBef>
                        <a:spcAft>
                          <a:spcPts val="0"/>
                        </a:spcAft>
                      </a:pPr>
                      <a:r>
                        <a:rPr lang="en-US" sz="1200">
                          <a:effectLst/>
                          <a:uFill>
                            <a:solidFill>
                              <a:srgbClr val="000000"/>
                            </a:solidFill>
                          </a:uFill>
                        </a:rPr>
                        <a:t>15</a:t>
                      </a:r>
                      <a:endParaRPr lang="en-US" sz="12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68580" marR="68580" marT="0" marB="0" anchor="b"/>
                </a:tc>
                <a:extLst>
                  <a:ext uri="{0D108BD9-81ED-4DB2-BD59-A6C34878D82A}">
                    <a16:rowId xmlns:a16="http://schemas.microsoft.com/office/drawing/2014/main" val="1659030926"/>
                  </a:ext>
                </a:extLst>
              </a:tr>
              <a:tr h="680949">
                <a:tc>
                  <a:txBody>
                    <a:bodyPr/>
                    <a:lstStyle/>
                    <a:p>
                      <a:pPr marL="0" marR="0">
                        <a:spcBef>
                          <a:spcPts val="0"/>
                        </a:spcBef>
                        <a:spcAft>
                          <a:spcPts val="0"/>
                        </a:spcAft>
                      </a:pPr>
                      <a:r>
                        <a:rPr lang="en-US" sz="1200">
                          <a:effectLst/>
                          <a:uFill>
                            <a:solidFill>
                              <a:srgbClr val="000000"/>
                            </a:solidFill>
                          </a:uFill>
                        </a:rPr>
                        <a:t>Action Research Project</a:t>
                      </a:r>
                      <a:endParaRPr lang="en-US" sz="12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68580" marR="68580" marT="0" marB="0" anchor="b"/>
                </a:tc>
                <a:tc>
                  <a:txBody>
                    <a:bodyPr/>
                    <a:lstStyle/>
                    <a:p>
                      <a:pPr marL="0" marR="0">
                        <a:spcBef>
                          <a:spcPts val="0"/>
                        </a:spcBef>
                        <a:spcAft>
                          <a:spcPts val="0"/>
                        </a:spcAft>
                      </a:pPr>
                      <a:r>
                        <a:rPr lang="en-US" sz="1200" dirty="0">
                          <a:effectLst/>
                          <a:uFill>
                            <a:solidFill>
                              <a:srgbClr val="000000"/>
                            </a:solidFill>
                          </a:uFill>
                        </a:rPr>
                        <a:t>August 13th </a:t>
                      </a:r>
                      <a:endParaRPr lang="en-US" sz="1200" dirty="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68580" marR="68580" marT="0" marB="0" anchor="b"/>
                </a:tc>
                <a:tc>
                  <a:txBody>
                    <a:bodyPr/>
                    <a:lstStyle/>
                    <a:p>
                      <a:pPr marL="0" marR="0" algn="r">
                        <a:spcBef>
                          <a:spcPts val="0"/>
                        </a:spcBef>
                        <a:spcAft>
                          <a:spcPts val="0"/>
                        </a:spcAft>
                      </a:pPr>
                      <a:r>
                        <a:rPr lang="en-US" sz="1200">
                          <a:effectLst/>
                          <a:uFill>
                            <a:solidFill>
                              <a:srgbClr val="000000"/>
                            </a:solidFill>
                          </a:uFill>
                        </a:rPr>
                        <a:t>30</a:t>
                      </a:r>
                      <a:endParaRPr lang="en-US" sz="12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68580" marR="68580" marT="0" marB="0" anchor="b"/>
                </a:tc>
                <a:extLst>
                  <a:ext uri="{0D108BD9-81ED-4DB2-BD59-A6C34878D82A}">
                    <a16:rowId xmlns:a16="http://schemas.microsoft.com/office/drawing/2014/main" val="1450718549"/>
                  </a:ext>
                </a:extLst>
              </a:tr>
              <a:tr h="342839">
                <a:tc>
                  <a:txBody>
                    <a:bodyPr/>
                    <a:lstStyle/>
                    <a:p>
                      <a:pPr marL="0" marR="0">
                        <a:spcBef>
                          <a:spcPts val="0"/>
                        </a:spcBef>
                        <a:spcAft>
                          <a:spcPts val="0"/>
                        </a:spcAft>
                      </a:pPr>
                      <a:r>
                        <a:rPr lang="en-US" sz="1200" dirty="0">
                          <a:effectLst/>
                          <a:uFill>
                            <a:solidFill>
                              <a:srgbClr val="000000"/>
                            </a:solidFill>
                          </a:uFill>
                        </a:rPr>
                        <a:t>Food Blog 1</a:t>
                      </a:r>
                      <a:endParaRPr lang="en-US" sz="1200" dirty="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68580" marR="68580" marT="0" marB="0" anchor="b"/>
                </a:tc>
                <a:tc>
                  <a:txBody>
                    <a:bodyPr/>
                    <a:lstStyle/>
                    <a:p>
                      <a:pPr marL="0" marR="0">
                        <a:spcBef>
                          <a:spcPts val="0"/>
                        </a:spcBef>
                        <a:spcAft>
                          <a:spcPts val="0"/>
                        </a:spcAft>
                      </a:pPr>
                      <a:r>
                        <a:rPr lang="en-US" sz="1200">
                          <a:effectLst/>
                          <a:uFill>
                            <a:solidFill>
                              <a:srgbClr val="000000"/>
                            </a:solidFill>
                          </a:uFill>
                        </a:rPr>
                        <a:t>July 24th </a:t>
                      </a:r>
                      <a:endParaRPr lang="en-US" sz="12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68580" marR="68580" marT="0" marB="0" anchor="b"/>
                </a:tc>
                <a:tc>
                  <a:txBody>
                    <a:bodyPr/>
                    <a:lstStyle/>
                    <a:p>
                      <a:pPr marL="0" marR="0" algn="r">
                        <a:spcBef>
                          <a:spcPts val="0"/>
                        </a:spcBef>
                        <a:spcAft>
                          <a:spcPts val="0"/>
                        </a:spcAft>
                      </a:pPr>
                      <a:r>
                        <a:rPr lang="en-US" sz="1200">
                          <a:effectLst/>
                          <a:uFill>
                            <a:solidFill>
                              <a:srgbClr val="000000"/>
                            </a:solidFill>
                          </a:uFill>
                        </a:rPr>
                        <a:t>15</a:t>
                      </a:r>
                      <a:endParaRPr lang="en-US" sz="12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68580" marR="68580" marT="0" marB="0" anchor="b"/>
                </a:tc>
                <a:extLst>
                  <a:ext uri="{0D108BD9-81ED-4DB2-BD59-A6C34878D82A}">
                    <a16:rowId xmlns:a16="http://schemas.microsoft.com/office/drawing/2014/main" val="843048555"/>
                  </a:ext>
                </a:extLst>
              </a:tr>
              <a:tr h="342839">
                <a:tc>
                  <a:txBody>
                    <a:bodyPr/>
                    <a:lstStyle/>
                    <a:p>
                      <a:pPr marL="0" marR="0">
                        <a:spcBef>
                          <a:spcPts val="0"/>
                        </a:spcBef>
                        <a:spcAft>
                          <a:spcPts val="0"/>
                        </a:spcAft>
                      </a:pPr>
                      <a:r>
                        <a:rPr lang="en-US" sz="1200">
                          <a:effectLst/>
                          <a:uFill>
                            <a:solidFill>
                              <a:srgbClr val="000000"/>
                            </a:solidFill>
                          </a:uFill>
                        </a:rPr>
                        <a:t>Cooking Project</a:t>
                      </a:r>
                      <a:endParaRPr lang="en-US" sz="12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68580" marR="68580" marT="0" marB="0" anchor="b"/>
                </a:tc>
                <a:tc>
                  <a:txBody>
                    <a:bodyPr/>
                    <a:lstStyle/>
                    <a:p>
                      <a:pPr marL="0" marR="0">
                        <a:spcBef>
                          <a:spcPts val="0"/>
                        </a:spcBef>
                        <a:spcAft>
                          <a:spcPts val="0"/>
                        </a:spcAft>
                      </a:pPr>
                      <a:r>
                        <a:rPr lang="en-US" sz="1200">
                          <a:effectLst/>
                          <a:uFill>
                            <a:solidFill>
                              <a:srgbClr val="000000"/>
                            </a:solidFill>
                          </a:uFill>
                        </a:rPr>
                        <a:t>Report Due August 12</a:t>
                      </a:r>
                      <a:r>
                        <a:rPr lang="en-US" sz="1200" baseline="30000">
                          <a:effectLst/>
                          <a:uFill>
                            <a:solidFill>
                              <a:srgbClr val="000000"/>
                            </a:solidFill>
                          </a:uFill>
                        </a:rPr>
                        <a:t>th</a:t>
                      </a:r>
                      <a:r>
                        <a:rPr lang="en-US" sz="1200">
                          <a:effectLst/>
                          <a:uFill>
                            <a:solidFill>
                              <a:srgbClr val="000000"/>
                            </a:solidFill>
                          </a:uFill>
                        </a:rPr>
                        <a:t>  </a:t>
                      </a:r>
                      <a:endParaRPr lang="en-US" sz="12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68580" marR="68580" marT="0" marB="0" anchor="b"/>
                </a:tc>
                <a:tc>
                  <a:txBody>
                    <a:bodyPr/>
                    <a:lstStyle/>
                    <a:p>
                      <a:pPr marL="0" marR="0" algn="r">
                        <a:spcBef>
                          <a:spcPts val="0"/>
                        </a:spcBef>
                        <a:spcAft>
                          <a:spcPts val="0"/>
                        </a:spcAft>
                      </a:pPr>
                      <a:r>
                        <a:rPr lang="en-US" sz="1200">
                          <a:effectLst/>
                          <a:uFill>
                            <a:solidFill>
                              <a:srgbClr val="000000"/>
                            </a:solidFill>
                          </a:uFill>
                        </a:rPr>
                        <a:t>15</a:t>
                      </a:r>
                      <a:endParaRPr lang="en-US" sz="12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68580" marR="68580" marT="0" marB="0" anchor="b"/>
                </a:tc>
                <a:extLst>
                  <a:ext uri="{0D108BD9-81ED-4DB2-BD59-A6C34878D82A}">
                    <a16:rowId xmlns:a16="http://schemas.microsoft.com/office/drawing/2014/main" val="122390809"/>
                  </a:ext>
                </a:extLst>
              </a:tr>
              <a:tr h="342839">
                <a:tc>
                  <a:txBody>
                    <a:bodyPr/>
                    <a:lstStyle/>
                    <a:p>
                      <a:pPr marL="0" marR="0">
                        <a:spcBef>
                          <a:spcPts val="0"/>
                        </a:spcBef>
                        <a:spcAft>
                          <a:spcPts val="0"/>
                        </a:spcAft>
                      </a:pPr>
                      <a:r>
                        <a:rPr lang="en-US" sz="1200">
                          <a:effectLst/>
                          <a:uFill>
                            <a:solidFill>
                              <a:srgbClr val="000000"/>
                            </a:solidFill>
                          </a:uFill>
                        </a:rPr>
                        <a:t>Reading Response</a:t>
                      </a:r>
                      <a:endParaRPr lang="en-US" sz="12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68580" marR="68580" marT="0" marB="0" anchor="b"/>
                </a:tc>
                <a:tc>
                  <a:txBody>
                    <a:bodyPr/>
                    <a:lstStyle/>
                    <a:p>
                      <a:pPr marL="0" marR="0">
                        <a:spcBef>
                          <a:spcPts val="0"/>
                        </a:spcBef>
                        <a:spcAft>
                          <a:spcPts val="0"/>
                        </a:spcAft>
                      </a:pPr>
                      <a:r>
                        <a:rPr lang="en-US" sz="1200">
                          <a:effectLst/>
                          <a:uFill>
                            <a:solidFill>
                              <a:srgbClr val="000000"/>
                            </a:solidFill>
                          </a:uFill>
                        </a:rPr>
                        <a:t>4 Randomly Chosen Classes </a:t>
                      </a:r>
                      <a:endParaRPr lang="en-US" sz="12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68580" marR="68580" marT="0" marB="0" anchor="b"/>
                </a:tc>
                <a:tc>
                  <a:txBody>
                    <a:bodyPr/>
                    <a:lstStyle/>
                    <a:p>
                      <a:pPr marL="0" marR="0" algn="r">
                        <a:spcBef>
                          <a:spcPts val="0"/>
                        </a:spcBef>
                        <a:spcAft>
                          <a:spcPts val="0"/>
                        </a:spcAft>
                      </a:pPr>
                      <a:r>
                        <a:rPr lang="en-US" sz="1200">
                          <a:effectLst/>
                          <a:uFill>
                            <a:solidFill>
                              <a:srgbClr val="000000"/>
                            </a:solidFill>
                          </a:uFill>
                        </a:rPr>
                        <a:t>(Best 3/4 = 5 Points Each)               15</a:t>
                      </a:r>
                      <a:endParaRPr lang="en-US" sz="12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68580" marR="68580" marT="0" marB="0" anchor="b"/>
                </a:tc>
                <a:extLst>
                  <a:ext uri="{0D108BD9-81ED-4DB2-BD59-A6C34878D82A}">
                    <a16:rowId xmlns:a16="http://schemas.microsoft.com/office/drawing/2014/main" val="2530785284"/>
                  </a:ext>
                </a:extLst>
              </a:tr>
              <a:tr h="354661">
                <a:tc>
                  <a:txBody>
                    <a:bodyPr/>
                    <a:lstStyle/>
                    <a:p>
                      <a:pPr marL="0" marR="0">
                        <a:spcBef>
                          <a:spcPts val="0"/>
                        </a:spcBef>
                        <a:spcAft>
                          <a:spcPts val="0"/>
                        </a:spcAft>
                      </a:pPr>
                      <a:r>
                        <a:rPr lang="en-US" sz="1200">
                          <a:effectLst/>
                          <a:uFill>
                            <a:solidFill>
                              <a:srgbClr val="000000"/>
                            </a:solidFill>
                          </a:uFill>
                        </a:rPr>
                        <a:t> </a:t>
                      </a:r>
                      <a:endParaRPr lang="en-US" sz="12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68580" marR="68580" marT="0" marB="0" anchor="b"/>
                </a:tc>
                <a:tc>
                  <a:txBody>
                    <a:bodyPr/>
                    <a:lstStyle/>
                    <a:p>
                      <a:pPr marL="0" marR="0">
                        <a:spcBef>
                          <a:spcPts val="0"/>
                        </a:spcBef>
                        <a:spcAft>
                          <a:spcPts val="0"/>
                        </a:spcAft>
                      </a:pPr>
                      <a:r>
                        <a:rPr lang="en-US" sz="1200">
                          <a:effectLst/>
                          <a:uFill>
                            <a:solidFill>
                              <a:srgbClr val="000000"/>
                            </a:solidFill>
                          </a:uFill>
                        </a:rPr>
                        <a:t> </a:t>
                      </a:r>
                      <a:endParaRPr lang="en-US" sz="12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68580" marR="68580" marT="0" marB="0" anchor="b"/>
                </a:tc>
                <a:tc>
                  <a:txBody>
                    <a:bodyPr/>
                    <a:lstStyle/>
                    <a:p>
                      <a:pPr marL="0" marR="0">
                        <a:spcBef>
                          <a:spcPts val="0"/>
                        </a:spcBef>
                        <a:spcAft>
                          <a:spcPts val="0"/>
                        </a:spcAft>
                      </a:pPr>
                      <a:r>
                        <a:rPr lang="en-US" sz="1200" dirty="0">
                          <a:effectLst/>
                          <a:uFill>
                            <a:solidFill>
                              <a:srgbClr val="000000"/>
                            </a:solidFill>
                          </a:uFill>
                        </a:rPr>
                        <a:t>Total 100%</a:t>
                      </a:r>
                      <a:endParaRPr lang="en-US" sz="1200" dirty="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68580" marR="68580" marT="0" marB="0" anchor="b"/>
                </a:tc>
                <a:extLst>
                  <a:ext uri="{0D108BD9-81ED-4DB2-BD59-A6C34878D82A}">
                    <a16:rowId xmlns:a16="http://schemas.microsoft.com/office/drawing/2014/main" val="2993700943"/>
                  </a:ext>
                </a:extLst>
              </a:tr>
            </a:tbl>
          </a:graphicData>
        </a:graphic>
      </p:graphicFrame>
    </p:spTree>
    <p:extLst>
      <p:ext uri="{BB962C8B-B14F-4D97-AF65-F5344CB8AC3E}">
        <p14:creationId xmlns:p14="http://schemas.microsoft.com/office/powerpoint/2010/main" val="2679249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 Assignments</a:t>
            </a:r>
          </a:p>
        </p:txBody>
      </p:sp>
      <p:sp>
        <p:nvSpPr>
          <p:cNvPr id="3" name="Content Placeholder 2"/>
          <p:cNvSpPr>
            <a:spLocks noGrp="1"/>
          </p:cNvSpPr>
          <p:nvPr>
            <p:ph idx="1"/>
          </p:nvPr>
        </p:nvSpPr>
        <p:spPr/>
        <p:txBody>
          <a:bodyPr>
            <a:normAutofit fontScale="85000" lnSpcReduction="10000"/>
          </a:bodyPr>
          <a:lstStyle/>
          <a:p>
            <a:r>
              <a:rPr lang="en-US" b="1" dirty="0"/>
              <a:t>Participation:</a:t>
            </a:r>
            <a:r>
              <a:rPr lang="en-US" dirty="0"/>
              <a:t> The participation grade is based on attendance, involvement in in discussions, participation in classroom activities and supplemental tasks (i.e. you will grow a plant from seed and will inform classmates about your experience with the plant). As an assignment, students will cook a meal to share with the class. Students can bring food on more than one occasion to improve their participation grade. </a:t>
            </a:r>
          </a:p>
          <a:p>
            <a:r>
              <a:rPr lang="en-US" b="1" dirty="0"/>
              <a:t>Action Research Project:</a:t>
            </a:r>
            <a:r>
              <a:rPr lang="en-US" dirty="0"/>
              <a:t> The objective of this assignment is to give students hands on experience with transformative food movements. Students will perform an action-based research project by creating a food project and/or participating with an already existing community food initiative at Concordia University or in the community at large. Students may participate in a group project and submit the report as a group. Students will be evaluated based on the depth of their involvement with the project, clearly reporting the project, and an oral presentation of the project. Students are encouraged to contribute to the Concordia Food Groups Research Project (</a:t>
            </a:r>
            <a:r>
              <a:rPr lang="en-US" u="sng" dirty="0">
                <a:hlinkClick r:id="rId2"/>
              </a:rPr>
              <a:t>www.concordiafoodgroups.ca</a:t>
            </a:r>
            <a:r>
              <a:rPr lang="en-US" dirty="0"/>
              <a:t>). </a:t>
            </a:r>
          </a:p>
          <a:p>
            <a:r>
              <a:rPr lang="en-US" b="1" dirty="0"/>
              <a:t>Action Research Project Proposal:</a:t>
            </a:r>
            <a:r>
              <a:rPr lang="en-US" dirty="0"/>
              <a:t> Students will write a proposal for the action research project they want to partake in. Students may participate in a group project and submit the proposal as a group. Students must (1) identify a food group to participate with or a food project to create, (2) outline a specific timeline for the project, (3) summarize their role in the project, (4) describe how you intend to write their final report, (5) link the topic to class readings and other food issues. </a:t>
            </a:r>
          </a:p>
          <a:p>
            <a:endParaRPr lang="en-US" dirty="0"/>
          </a:p>
        </p:txBody>
      </p:sp>
    </p:spTree>
    <p:extLst>
      <p:ext uri="{BB962C8B-B14F-4D97-AF65-F5344CB8AC3E}">
        <p14:creationId xmlns:p14="http://schemas.microsoft.com/office/powerpoint/2010/main" val="812566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5522D-3890-4573-976C-3E4779F92135}"/>
              </a:ext>
            </a:extLst>
          </p:cNvPr>
          <p:cNvSpPr>
            <a:spLocks noGrp="1"/>
          </p:cNvSpPr>
          <p:nvPr>
            <p:ph type="title"/>
          </p:nvPr>
        </p:nvSpPr>
        <p:spPr/>
        <p:txBody>
          <a:bodyPr/>
          <a:lstStyle/>
          <a:p>
            <a:r>
              <a:rPr lang="en-US" dirty="0"/>
              <a:t>Review – Assignments</a:t>
            </a:r>
          </a:p>
        </p:txBody>
      </p:sp>
      <p:sp>
        <p:nvSpPr>
          <p:cNvPr id="3" name="Content Placeholder 2">
            <a:extLst>
              <a:ext uri="{FF2B5EF4-FFF2-40B4-BE49-F238E27FC236}">
                <a16:creationId xmlns:a16="http://schemas.microsoft.com/office/drawing/2014/main" id="{FD7B6BED-77B8-4005-A7E1-C81A70E3C15B}"/>
              </a:ext>
            </a:extLst>
          </p:cNvPr>
          <p:cNvSpPr>
            <a:spLocks noGrp="1"/>
          </p:cNvSpPr>
          <p:nvPr>
            <p:ph idx="1"/>
          </p:nvPr>
        </p:nvSpPr>
        <p:spPr/>
        <p:txBody>
          <a:bodyPr>
            <a:normAutofit fontScale="77500" lnSpcReduction="20000"/>
          </a:bodyPr>
          <a:lstStyle/>
          <a:p>
            <a:r>
              <a:rPr lang="en-US" b="1" dirty="0"/>
              <a:t>Blog Posts:</a:t>
            </a:r>
            <a:r>
              <a:rPr lang="en-US" dirty="0"/>
              <a:t> Students will write a blog posts of about 600 words for the </a:t>
            </a:r>
            <a:r>
              <a:rPr lang="en-US" u="sng" dirty="0">
                <a:hlinkClick r:id="rId2"/>
              </a:rPr>
              <a:t>www.concordiafoodgroups.ca</a:t>
            </a:r>
            <a:r>
              <a:rPr lang="en-US" dirty="0"/>
              <a:t> website. For the first blog post students can (1) attend a food related conference organized by a community group or participate in an ‘action’ related to food and/or sustainability and write about the conference/action, (2) interview a community group and make the findings available via </a:t>
            </a:r>
            <a:r>
              <a:rPr lang="en-US" u="sng" dirty="0">
                <a:hlinkClick r:id="rId2"/>
              </a:rPr>
              <a:t>www.concordiafoodgroups.ca</a:t>
            </a:r>
            <a:r>
              <a:rPr lang="en-US" dirty="0"/>
              <a:t> (3) produce a brief research report (with five sources) about a food related topic that is approved by me (Erik Chevrier). Blog posts must critically analyze the topic in a clear, concise, informative, and interesting manner and should link the topic/conference/interview to the class readings. The blog must address an appropriate audience and make sure the information is conveyed to this audience based on their level of knowledge of the subject matter. Students with video production skills can produce a video instead of a blog, however this must also be approved by me (Erik Chevrier).</a:t>
            </a:r>
          </a:p>
          <a:p>
            <a:r>
              <a:rPr lang="en-US" b="1" dirty="0"/>
              <a:t>Cooking Project: </a:t>
            </a:r>
            <a:r>
              <a:rPr lang="en-US" dirty="0"/>
              <a:t>Students must prepare at least one meal to bring and share with the class. Students will write a short blog of about 600 words about the practices, attitudes, and beliefs as well as the networks and institutions surrounding the production, distribution, and consumption of the food item they prepared. They will also include the recipe. </a:t>
            </a:r>
          </a:p>
          <a:p>
            <a:r>
              <a:rPr lang="en-US" b="1" dirty="0"/>
              <a:t>Reading Responses:</a:t>
            </a:r>
            <a:r>
              <a:rPr lang="en-US" dirty="0"/>
              <a:t> Students will be asked four times (randomly), at the beginning of class, to summarize the chapter that was assigned for that class. The objective of this assignment is to make sure students are reading the required material. Students may use (only) hand written notes to help them write their summaries. Material written via computer will NOT be allowed. Students will also NOT be allowed to look at the readings. Three of the four best responses will be counted. The summaries should (1) identify the central claim(s) or thesis(es) of the text articulated in the student’s own words, (2) identify the supporting evidence for the claim(s) and the key concepts introduced, (3) relate the text to other examples that support or contradict the central claim or thesis. </a:t>
            </a:r>
          </a:p>
          <a:p>
            <a:endParaRPr lang="en-US" dirty="0"/>
          </a:p>
        </p:txBody>
      </p:sp>
    </p:spTree>
    <p:extLst>
      <p:ext uri="{BB962C8B-B14F-4D97-AF65-F5344CB8AC3E}">
        <p14:creationId xmlns:p14="http://schemas.microsoft.com/office/powerpoint/2010/main" val="1589421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Introduction – Let’s Talk About Food</a:t>
            </a:r>
          </a:p>
        </p:txBody>
      </p:sp>
      <p:sp>
        <p:nvSpPr>
          <p:cNvPr id="3" name="Content Placeholder 2"/>
          <p:cNvSpPr>
            <a:spLocks noGrp="1"/>
          </p:cNvSpPr>
          <p:nvPr>
            <p:ph idx="1"/>
          </p:nvPr>
        </p:nvSpPr>
        <p:spPr/>
        <p:txBody>
          <a:bodyPr>
            <a:normAutofit/>
          </a:bodyPr>
          <a:lstStyle/>
          <a:p>
            <a:pPr marL="0" indent="0">
              <a:buNone/>
            </a:pPr>
            <a:r>
              <a:rPr lang="en-CA" dirty="0"/>
              <a:t>What is your name? </a:t>
            </a:r>
          </a:p>
          <a:p>
            <a:pPr marL="0" indent="0">
              <a:buNone/>
            </a:pPr>
            <a:r>
              <a:rPr lang="en-CA" dirty="0"/>
              <a:t>What’s your favorite food? Why?</a:t>
            </a:r>
          </a:p>
          <a:p>
            <a:pPr marL="0" indent="0">
              <a:buNone/>
            </a:pPr>
            <a:r>
              <a:rPr lang="en-CA" dirty="0"/>
              <a:t>What kind of food do you NOT like? Why not?</a:t>
            </a:r>
          </a:p>
          <a:p>
            <a:pPr marL="0" indent="0">
              <a:buNone/>
            </a:pPr>
            <a:r>
              <a:rPr lang="en-CA" dirty="0"/>
              <a:t>Do you have any food allergies?</a:t>
            </a:r>
          </a:p>
          <a:p>
            <a:pPr marL="0" indent="0">
              <a:buNone/>
            </a:pPr>
            <a:r>
              <a:rPr lang="en-CA" dirty="0"/>
              <a:t>Do you have any dietary needs (vegan, vegetarian etc.)?</a:t>
            </a:r>
          </a:p>
          <a:p>
            <a:pPr marL="0" indent="0">
              <a:buNone/>
            </a:pPr>
            <a:r>
              <a:rPr lang="en-CA" dirty="0"/>
              <a:t>Do you have experience producing food (gardening, farming, etc.)?</a:t>
            </a:r>
          </a:p>
          <a:p>
            <a:pPr marL="0" indent="0">
              <a:buNone/>
            </a:pPr>
            <a:r>
              <a:rPr lang="en-CA" dirty="0"/>
              <a:t>Do you have experience transforming/processing food (cooking)?</a:t>
            </a:r>
          </a:p>
          <a:p>
            <a:pPr marL="0" indent="0">
              <a:buNone/>
            </a:pPr>
            <a:r>
              <a:rPr lang="en-CA" dirty="0"/>
              <a:t>Do you have experience storing food (canning, fermenting, etc.)?</a:t>
            </a:r>
          </a:p>
          <a:p>
            <a:pPr marL="0" indent="0">
              <a:buNone/>
            </a:pPr>
            <a:r>
              <a:rPr lang="en-CA" dirty="0"/>
              <a:t>What do you know about food waste management? </a:t>
            </a:r>
          </a:p>
        </p:txBody>
      </p:sp>
    </p:spTree>
    <p:extLst>
      <p:ext uri="{BB962C8B-B14F-4D97-AF65-F5344CB8AC3E}">
        <p14:creationId xmlns:p14="http://schemas.microsoft.com/office/powerpoint/2010/main" val="16142264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43DAA-19A8-4153-9EF8-815AF2A0A39E}"/>
              </a:ext>
            </a:extLst>
          </p:cNvPr>
          <p:cNvSpPr>
            <a:spLocks noGrp="1"/>
          </p:cNvSpPr>
          <p:nvPr>
            <p:ph type="title"/>
          </p:nvPr>
        </p:nvSpPr>
        <p:spPr/>
        <p:txBody>
          <a:bodyPr/>
          <a:lstStyle/>
          <a:p>
            <a:r>
              <a:rPr lang="en-US" dirty="0"/>
              <a:t>Discussion about the Cooking Project</a:t>
            </a:r>
          </a:p>
        </p:txBody>
      </p:sp>
      <p:sp>
        <p:nvSpPr>
          <p:cNvPr id="3" name="Content Placeholder 2">
            <a:extLst>
              <a:ext uri="{FF2B5EF4-FFF2-40B4-BE49-F238E27FC236}">
                <a16:creationId xmlns:a16="http://schemas.microsoft.com/office/drawing/2014/main" id="{FD0FFFBD-F0E5-45B2-8C75-D7E8AA12FF68}"/>
              </a:ext>
            </a:extLst>
          </p:cNvPr>
          <p:cNvSpPr>
            <a:spLocks noGrp="1"/>
          </p:cNvSpPr>
          <p:nvPr>
            <p:ph idx="1"/>
          </p:nvPr>
        </p:nvSpPr>
        <p:spPr/>
        <p:txBody>
          <a:bodyPr/>
          <a:lstStyle/>
          <a:p>
            <a:r>
              <a:rPr lang="en-US" dirty="0"/>
              <a:t>We will all take turns cooking and bringing food for our fellow classmates. </a:t>
            </a:r>
          </a:p>
          <a:p>
            <a:pPr lvl="1"/>
            <a:r>
              <a:rPr lang="en-US" dirty="0"/>
              <a:t>We will cook once for the project but you can cook more to improve your participation grade</a:t>
            </a:r>
          </a:p>
          <a:p>
            <a:pPr lvl="1"/>
            <a:r>
              <a:rPr lang="en-US" dirty="0"/>
              <a:t>We need to manage waste (no excessive garbage and we need to clean up the room)</a:t>
            </a:r>
          </a:p>
          <a:p>
            <a:pPr lvl="1"/>
            <a:r>
              <a:rPr lang="en-US" dirty="0"/>
              <a:t>We should respect people’s dietary needs (I suggest we do vegetarian or vegan items)</a:t>
            </a:r>
          </a:p>
          <a:p>
            <a:pPr lvl="1"/>
            <a:r>
              <a:rPr lang="en-US" dirty="0"/>
              <a:t>You shouldn’t spend much money</a:t>
            </a:r>
          </a:p>
          <a:p>
            <a:pPr lvl="1"/>
            <a:r>
              <a:rPr lang="en-US" dirty="0"/>
              <a:t>We will discuss who will prepare food for the next class every week</a:t>
            </a:r>
          </a:p>
          <a:p>
            <a:pPr lvl="1"/>
            <a:r>
              <a:rPr lang="en-US" dirty="0"/>
              <a:t>If there are issues why you cannot participate, please come see me (financial, or other) </a:t>
            </a:r>
          </a:p>
          <a:p>
            <a:pPr marL="201168" lvl="1" indent="0">
              <a:buNone/>
            </a:pPr>
            <a:endParaRPr lang="en-US" dirty="0"/>
          </a:p>
          <a:p>
            <a:pPr lvl="1"/>
            <a:r>
              <a:rPr lang="en-US" dirty="0"/>
              <a:t>The report can be submitted on August 12</a:t>
            </a:r>
            <a:r>
              <a:rPr lang="en-US" baseline="30000" dirty="0"/>
              <a:t>th, </a:t>
            </a:r>
            <a:r>
              <a:rPr lang="en-US" dirty="0"/>
              <a:t>2019.</a:t>
            </a:r>
          </a:p>
        </p:txBody>
      </p:sp>
    </p:spTree>
    <p:extLst>
      <p:ext uri="{BB962C8B-B14F-4D97-AF65-F5344CB8AC3E}">
        <p14:creationId xmlns:p14="http://schemas.microsoft.com/office/powerpoint/2010/main" val="1901675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5D39E-A005-4520-AE24-B74AE7638D84}"/>
              </a:ext>
            </a:extLst>
          </p:cNvPr>
          <p:cNvSpPr>
            <a:spLocks noGrp="1"/>
          </p:cNvSpPr>
          <p:nvPr>
            <p:ph type="title"/>
          </p:nvPr>
        </p:nvSpPr>
        <p:spPr/>
        <p:txBody>
          <a:bodyPr/>
          <a:lstStyle/>
          <a:p>
            <a:r>
              <a:rPr lang="en-US" dirty="0"/>
              <a:t>What Consequences Does Your Diet Sustain? </a:t>
            </a:r>
          </a:p>
        </p:txBody>
      </p:sp>
      <p:sp>
        <p:nvSpPr>
          <p:cNvPr id="3" name="Content Placeholder 2">
            <a:extLst>
              <a:ext uri="{FF2B5EF4-FFF2-40B4-BE49-F238E27FC236}">
                <a16:creationId xmlns:a16="http://schemas.microsoft.com/office/drawing/2014/main" id="{A01FFA7D-5C24-4D12-AC21-1208DF0B1006}"/>
              </a:ext>
            </a:extLst>
          </p:cNvPr>
          <p:cNvSpPr>
            <a:spLocks noGrp="1"/>
          </p:cNvSpPr>
          <p:nvPr>
            <p:ph idx="1"/>
          </p:nvPr>
        </p:nvSpPr>
        <p:spPr/>
        <p:txBody>
          <a:bodyPr>
            <a:normAutofit fontScale="92500" lnSpcReduction="20000"/>
          </a:bodyPr>
          <a:lstStyle/>
          <a:p>
            <a:r>
              <a:rPr lang="en-US" dirty="0"/>
              <a:t>What are some consequences (positive &amp; negative; intended &amp; unintended) that are sustained because of your diet? </a:t>
            </a:r>
          </a:p>
          <a:p>
            <a:r>
              <a:rPr lang="en-US" dirty="0"/>
              <a:t>Address levels different levels of involvement: </a:t>
            </a:r>
          </a:p>
          <a:p>
            <a:pPr lvl="1"/>
            <a:r>
              <a:rPr lang="en-US" dirty="0"/>
              <a:t>Social </a:t>
            </a:r>
          </a:p>
          <a:p>
            <a:pPr lvl="1"/>
            <a:r>
              <a:rPr lang="en-US" dirty="0"/>
              <a:t>Political</a:t>
            </a:r>
          </a:p>
          <a:p>
            <a:pPr lvl="1"/>
            <a:r>
              <a:rPr lang="en-US" dirty="0"/>
              <a:t>Individual</a:t>
            </a:r>
          </a:p>
          <a:p>
            <a:pPr lvl="1"/>
            <a:endParaRPr lang="en-US" dirty="0"/>
          </a:p>
          <a:p>
            <a:r>
              <a:rPr lang="en-US" dirty="0"/>
              <a:t>Address a variety of consequences: </a:t>
            </a:r>
          </a:p>
          <a:p>
            <a:pPr lvl="1"/>
            <a:r>
              <a:rPr lang="en-US" dirty="0"/>
              <a:t>Social</a:t>
            </a:r>
          </a:p>
          <a:p>
            <a:pPr lvl="1"/>
            <a:r>
              <a:rPr lang="en-US" dirty="0"/>
              <a:t>Political</a:t>
            </a:r>
          </a:p>
          <a:p>
            <a:pPr lvl="1"/>
            <a:r>
              <a:rPr lang="en-US" dirty="0"/>
              <a:t>Economic</a:t>
            </a:r>
          </a:p>
          <a:p>
            <a:pPr lvl="1"/>
            <a:r>
              <a:rPr lang="en-US" dirty="0"/>
              <a:t>Individual</a:t>
            </a:r>
          </a:p>
          <a:p>
            <a:pPr lvl="1"/>
            <a:r>
              <a:rPr lang="en-US" dirty="0"/>
              <a:t>Cultural</a:t>
            </a:r>
          </a:p>
          <a:p>
            <a:pPr lvl="1"/>
            <a:r>
              <a:rPr lang="en-US" dirty="0"/>
              <a:t>Environmental</a:t>
            </a:r>
          </a:p>
          <a:p>
            <a:pPr lvl="1"/>
            <a:endParaRPr lang="en-US" dirty="0"/>
          </a:p>
        </p:txBody>
      </p:sp>
    </p:spTree>
    <p:extLst>
      <p:ext uri="{BB962C8B-B14F-4D97-AF65-F5344CB8AC3E}">
        <p14:creationId xmlns:p14="http://schemas.microsoft.com/office/powerpoint/2010/main" val="3649295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50FF4-725F-4AE2-91D5-B727790D7BB2}"/>
              </a:ext>
            </a:extLst>
          </p:cNvPr>
          <p:cNvSpPr>
            <a:spLocks noGrp="1"/>
          </p:cNvSpPr>
          <p:nvPr>
            <p:ph type="title"/>
          </p:nvPr>
        </p:nvSpPr>
        <p:spPr/>
        <p:txBody>
          <a:bodyPr/>
          <a:lstStyle/>
          <a:p>
            <a:r>
              <a:rPr lang="en-US" dirty="0"/>
              <a:t>Practice Reading Response</a:t>
            </a:r>
          </a:p>
        </p:txBody>
      </p:sp>
      <p:sp>
        <p:nvSpPr>
          <p:cNvPr id="3" name="Content Placeholder 2">
            <a:extLst>
              <a:ext uri="{FF2B5EF4-FFF2-40B4-BE49-F238E27FC236}">
                <a16:creationId xmlns:a16="http://schemas.microsoft.com/office/drawing/2014/main" id="{DEBFABF3-321E-4A83-92C4-2406F9A1B21A}"/>
              </a:ext>
            </a:extLst>
          </p:cNvPr>
          <p:cNvSpPr>
            <a:spLocks noGrp="1"/>
          </p:cNvSpPr>
          <p:nvPr>
            <p:ph idx="1"/>
          </p:nvPr>
        </p:nvSpPr>
        <p:spPr/>
        <p:txBody>
          <a:bodyPr/>
          <a:lstStyle/>
          <a:p>
            <a:r>
              <a:rPr lang="en-US" b="1" dirty="0"/>
              <a:t>Reading Responses:</a:t>
            </a:r>
            <a:r>
              <a:rPr lang="en-US" dirty="0"/>
              <a:t> Students will be asked four times (randomly), at the beginning of class, to summarize the chapter that was assigned for that class. The objective of this assignment is to make sure students are reading the required material. Students may use (only) hand written notes to help them write their summaries. Material written via computer will NOT be allowed. Students will also NOT be allowed to look at the readings. Three of the four best responses will be counted. </a:t>
            </a:r>
          </a:p>
          <a:p>
            <a:r>
              <a:rPr lang="en-US" dirty="0"/>
              <a:t>The summaries should (1) identify the central claim(s) or thesis(es) of the text articulated in the student’s own words, (2) identify the supporting evidence for the claim(s) and the key concepts introduced, (3) relate the text to other examples that support or contradict the central claim or thesis. </a:t>
            </a:r>
          </a:p>
          <a:p>
            <a:endParaRPr lang="en-US" dirty="0"/>
          </a:p>
        </p:txBody>
      </p:sp>
    </p:spTree>
    <p:extLst>
      <p:ext uri="{BB962C8B-B14F-4D97-AF65-F5344CB8AC3E}">
        <p14:creationId xmlns:p14="http://schemas.microsoft.com/office/powerpoint/2010/main" val="188644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What do you know about industrial food?</a:t>
            </a:r>
          </a:p>
        </p:txBody>
      </p:sp>
      <p:sp>
        <p:nvSpPr>
          <p:cNvPr id="3" name="Content Placeholder 2"/>
          <p:cNvSpPr>
            <a:spLocks noGrp="1"/>
          </p:cNvSpPr>
          <p:nvPr>
            <p:ph idx="1"/>
          </p:nvPr>
        </p:nvSpPr>
        <p:spPr/>
        <p:txBody>
          <a:bodyPr/>
          <a:lstStyle/>
          <a:p>
            <a:r>
              <a:rPr lang="en-US" dirty="0"/>
              <a:t>What is your current level of knowledge about industrial producing, processing, distribution and waste management? </a:t>
            </a:r>
          </a:p>
          <a:p>
            <a:r>
              <a:rPr lang="en-US" dirty="0"/>
              <a:t>What are positive and negative consequences (externalities) of industrial food practices? Please provide sources for evidence of claims if any are made.</a:t>
            </a:r>
          </a:p>
          <a:p>
            <a:r>
              <a:rPr lang="en-US" dirty="0"/>
              <a:t>What are your current food practices regarding industrial food? </a:t>
            </a:r>
          </a:p>
          <a:p>
            <a:pPr lvl="1"/>
            <a:r>
              <a:rPr lang="en-US" dirty="0"/>
              <a:t>Do you eat at restaurants a lot?</a:t>
            </a:r>
          </a:p>
          <a:p>
            <a:pPr lvl="1"/>
            <a:r>
              <a:rPr lang="en-US" dirty="0"/>
              <a:t>Do you regularly buy already processed food items at the grocery store instead of untransformed ingredients? </a:t>
            </a:r>
          </a:p>
          <a:p>
            <a:pPr lvl="1"/>
            <a:r>
              <a:rPr lang="en-US" dirty="0"/>
              <a:t>Do you buy factory farmed meat (if you consume meat)? </a:t>
            </a:r>
          </a:p>
          <a:p>
            <a:pPr lvl="1"/>
            <a:r>
              <a:rPr lang="en-US" dirty="0"/>
              <a:t>Do you buy GMO and mass produced monoculture farmed vegetables?</a:t>
            </a:r>
          </a:p>
          <a:p>
            <a:pPr lvl="1"/>
            <a:r>
              <a:rPr lang="en-US" dirty="0"/>
              <a:t>Do you buy foods with pesticides or organic produce?</a:t>
            </a:r>
          </a:p>
          <a:p>
            <a:pPr lvl="1"/>
            <a:r>
              <a:rPr lang="en-US" dirty="0"/>
              <a:t>How important are the above questions to you?</a:t>
            </a:r>
          </a:p>
        </p:txBody>
      </p:sp>
    </p:spTree>
    <p:extLst>
      <p:ext uri="{BB962C8B-B14F-4D97-AF65-F5344CB8AC3E}">
        <p14:creationId xmlns:p14="http://schemas.microsoft.com/office/powerpoint/2010/main" val="3290573804"/>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1416</TotalTime>
  <Words>1479</Words>
  <Application>Microsoft Office PowerPoint</Application>
  <PresentationFormat>Widescreen</PresentationFormat>
  <Paragraphs>108</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 Unicode MS</vt:lpstr>
      <vt:lpstr>Calibri</vt:lpstr>
      <vt:lpstr>Calibri Light</vt:lpstr>
      <vt:lpstr>Retrospect</vt:lpstr>
      <vt:lpstr>Food and Sustainability</vt:lpstr>
      <vt:lpstr>New Deadline for Proposal</vt:lpstr>
      <vt:lpstr>Review – Assignments</vt:lpstr>
      <vt:lpstr>Review – Assignments</vt:lpstr>
      <vt:lpstr>Introduction – Let’s Talk About Food</vt:lpstr>
      <vt:lpstr>Discussion about the Cooking Project</vt:lpstr>
      <vt:lpstr>What Consequences Does Your Diet Sustain? </vt:lpstr>
      <vt:lpstr>Practice Reading Response</vt:lpstr>
      <vt:lpstr>What do you know about industrial food?</vt:lpstr>
      <vt:lpstr>Corporate Social Responsibility? </vt:lpstr>
      <vt:lpstr>Videos</vt:lpstr>
      <vt:lpstr>Questions or Concerns?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Edible Activism!</dc:title>
  <dc:creator>Erik Chevrier</dc:creator>
  <cp:lastModifiedBy>Erik Chevrier</cp:lastModifiedBy>
  <cp:revision>100</cp:revision>
  <dcterms:created xsi:type="dcterms:W3CDTF">2016-08-29T02:04:56Z</dcterms:created>
  <dcterms:modified xsi:type="dcterms:W3CDTF">2019-07-03T15:22:10Z</dcterms:modified>
</cp:coreProperties>
</file>