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341" r:id="rId2"/>
    <p:sldId id="342" r:id="rId3"/>
    <p:sldId id="329" r:id="rId4"/>
    <p:sldId id="325" r:id="rId5"/>
    <p:sldId id="323" r:id="rId6"/>
    <p:sldId id="324" r:id="rId7"/>
    <p:sldId id="328" r:id="rId8"/>
    <p:sldId id="268" r:id="rId9"/>
    <p:sldId id="266" r:id="rId10"/>
    <p:sldId id="267" r:id="rId11"/>
    <p:sldId id="326" r:id="rId12"/>
    <p:sldId id="257" r:id="rId13"/>
    <p:sldId id="261" r:id="rId14"/>
    <p:sldId id="322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8" autoAdjust="0"/>
    <p:restoredTop sz="94660"/>
  </p:normalViewPr>
  <p:slideViewPr>
    <p:cSldViewPr snapToGrid="0">
      <p:cViewPr varScale="1">
        <p:scale>
          <a:sx n="88" d="100"/>
          <a:sy n="88" d="100"/>
        </p:scale>
        <p:origin x="80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2019-07-08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9249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2019-07-08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523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2019-07-08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99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2019-07-08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3276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2019-07-08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1957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2019-07-08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40644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2019-07-08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21365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2019-07-08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6941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2019-07-08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9371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21842BA-7EFE-4E94-BF70-CCD5482705EF}" type="datetimeFigureOut">
              <a:rPr lang="en-CA" smtClean="0"/>
              <a:t>2019-07-08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35219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2019-07-08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2386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21842BA-7EFE-4E94-BF70-CCD5482705EF}" type="datetimeFigureOut">
              <a:rPr lang="en-CA" smtClean="0"/>
              <a:t>2019-07-08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282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vKw6YjqSfM" TargetMode="External"/><Relationship Id="rId2" Type="http://schemas.openxmlformats.org/officeDocument/2006/relationships/hyperlink" Target="http://realfoodfilms.org/video/heros-sanctuary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6cN2aHclw3I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Ar7n_kQzts&amp;list=PLxeXiLu4E6R_zHJnnt8-Wlu_TpEUBcKx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playlist?list=PLxeXiLu4E6R_zHJnnt8-Wlu_TpEUBcKx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E01F9-449A-4D4B-A6D4-0E7DE42B5C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Food and Sustainability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53EAE3-5C95-4600-9344-0B44DA5698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Erik Chevrier</a:t>
            </a:r>
            <a:br>
              <a:rPr lang="en-US" dirty="0"/>
            </a:br>
            <a:r>
              <a:rPr lang="en-US" dirty="0"/>
              <a:t>July 8</a:t>
            </a:r>
            <a:r>
              <a:rPr lang="en-US" baseline="30000" dirty="0"/>
              <a:t>th</a:t>
            </a:r>
            <a:r>
              <a:rPr lang="en-US" dirty="0"/>
              <a:t>, 2019</a:t>
            </a:r>
            <a:br>
              <a:rPr lang="en-US" dirty="0"/>
            </a:br>
            <a:r>
              <a:rPr lang="en-US" dirty="0"/>
              <a:t>www.erikchevrier.ca</a:t>
            </a:r>
          </a:p>
        </p:txBody>
      </p:sp>
    </p:spTree>
    <p:extLst>
      <p:ext uri="{BB962C8B-B14F-4D97-AF65-F5344CB8AC3E}">
        <p14:creationId xmlns:p14="http://schemas.microsoft.com/office/powerpoint/2010/main" val="4059113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87160-73FC-48C8-9177-4CB86B9EE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/>
              <a:t>Envisioning Real Utopias</a:t>
            </a:r>
            <a:br>
              <a:rPr lang="en-US" sz="4900" dirty="0"/>
            </a:br>
            <a:r>
              <a:rPr lang="en-US" sz="4900" dirty="0"/>
              <a:t>Erik Olin Wright</a:t>
            </a:r>
            <a:br>
              <a:rPr lang="en-US" sz="700" dirty="0"/>
            </a:br>
            <a:r>
              <a:rPr lang="en-CA" sz="1200" i="1" dirty="0"/>
              <a:t>Olin Wright, E. (2010) Envisioning Real Utopias, Verso</a:t>
            </a:r>
            <a:endParaRPr lang="en-US" sz="4400" dirty="0"/>
          </a:p>
        </p:txBody>
      </p:sp>
      <p:pic>
        <p:nvPicPr>
          <p:cNvPr id="4" name="Content Placeholder 3" descr="multiple pathways to social empowerment">
            <a:extLst>
              <a:ext uri="{FF2B5EF4-FFF2-40B4-BE49-F238E27FC236}">
                <a16:creationId xmlns:a16="http://schemas.microsoft.com/office/drawing/2014/main" id="{E49BF62C-3D41-4000-8FA1-FA86FC8094A2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509" y="1878326"/>
            <a:ext cx="5783942" cy="44068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3900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5C8D2C1-DA83-420D-9635-D52CE066B5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34F74C9-6A0B-409E-AD1C-45B58BE91B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5486A9D-1265-4B57-91E6-68E666B97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F452A527-3631-41ED-858D-3777A7D14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F0B4E9-487A-4FBC-9A57-758E3F9FD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0000" y="639097"/>
            <a:ext cx="4813072" cy="36860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RECAP – Three Systems of an Economy – John Pierce </a:t>
            </a:r>
            <a:b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Pearce, J. (2009) Social Economy: Engaging as a Third System, In Amin, A. The Social Economy; International Perspectives on Economic Solidarity, p. 26. </a:t>
            </a:r>
          </a:p>
        </p:txBody>
      </p:sp>
      <p:pic>
        <p:nvPicPr>
          <p:cNvPr id="4" name="Picture 4" descr="A close up of a piece of paper&#10;&#10;Description generated with high confidence">
            <a:extLst>
              <a:ext uri="{FF2B5EF4-FFF2-40B4-BE49-F238E27FC236}">
                <a16:creationId xmlns:a16="http://schemas.microsoft.com/office/drawing/2014/main" id="{41D02214-6CA5-44BC-B08C-7034E77DD95F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81"/>
          <a:stretch/>
        </p:blipFill>
        <p:spPr bwMode="auto">
          <a:xfrm>
            <a:off x="1" y="10"/>
            <a:ext cx="6096000" cy="6857990"/>
          </a:xfrm>
          <a:prstGeom prst="rect">
            <a:avLst/>
          </a:prstGeom>
          <a:solidFill>
            <a:srgbClr val="FFFFFF">
              <a:alpha val="0"/>
            </a:srgbClr>
          </a:solidFill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28A9C89-B313-458F-9C85-515930A51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805053" y="4343400"/>
            <a:ext cx="438912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4746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8E0F3-F1DE-4AEE-9AE2-340F1A896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Vandana Shiva?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7237D-D163-454A-93CF-3B60B0970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>
                <a:hlinkClick r:id="rId2"/>
              </a:rPr>
              <a:t>Hero’s Sanctuary</a:t>
            </a:r>
            <a:endParaRPr lang="en-CA" dirty="0">
              <a:hlinkClick r:id="rId3"/>
            </a:endParaRPr>
          </a:p>
          <a:p>
            <a:r>
              <a:rPr lang="en-US" dirty="0">
                <a:hlinkClick r:id="rId4"/>
              </a:rPr>
              <a:t>Vandana Shiva on Food Sovereignty at Concordia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497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8D21A-F6DA-4C14-8A01-36C0A2B64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Living Economies – Vandana Shiva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20CD01-4FB5-4F3C-B7A3-92D15DD91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Earth democracy </a:t>
            </a:r>
            <a:r>
              <a:rPr lang="en-US" i="1" dirty="0"/>
              <a:t>refers to every being having equal access to the earth’s resources that make life possible; this access is assured by recognizing the importance of the other two economies: nature’s economy and the sustenance economy</a:t>
            </a:r>
            <a:r>
              <a:rPr lang="en-US" dirty="0"/>
              <a:t>.</a:t>
            </a:r>
          </a:p>
          <a:p>
            <a:r>
              <a:rPr lang="en-US" dirty="0"/>
              <a:t>Economy and ecology derive from oikos – household</a:t>
            </a:r>
            <a:br>
              <a:rPr lang="en-US" dirty="0"/>
            </a:br>
            <a:r>
              <a:rPr lang="en-US" dirty="0"/>
              <a:t>Economy derives from the Latin word </a:t>
            </a:r>
            <a:r>
              <a:rPr lang="en-US" dirty="0" err="1"/>
              <a:t>oeconomia</a:t>
            </a:r>
            <a:r>
              <a:rPr lang="en-US" dirty="0"/>
              <a:t> meaning household management</a:t>
            </a:r>
          </a:p>
          <a:p>
            <a:endParaRPr lang="en-US" sz="2400" b="1" dirty="0"/>
          </a:p>
          <a:p>
            <a:r>
              <a:rPr lang="en-US" sz="2400" b="1" dirty="0"/>
              <a:t>Three types of economies: markets – nature – sustenance</a:t>
            </a: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479280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74AA3-9846-459A-8BB2-E99E40F2C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Living Economies – Vandana Shiva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D7EDF1D-3422-45F4-91C4-72C8935E01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1151" y="1846263"/>
            <a:ext cx="7970023" cy="4022725"/>
          </a:xfrm>
        </p:spPr>
      </p:pic>
    </p:spTree>
    <p:extLst>
      <p:ext uri="{BB962C8B-B14F-4D97-AF65-F5344CB8AC3E}">
        <p14:creationId xmlns:p14="http://schemas.microsoft.com/office/powerpoint/2010/main" val="2740482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C1C31-2143-4B95-B4E0-573187D12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Economy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53680-E66A-46E8-AAF4-F4F014A68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course provides an overview of what an economy is in order to understand how food economies function. </a:t>
            </a:r>
          </a:p>
        </p:txBody>
      </p:sp>
    </p:spTree>
    <p:extLst>
      <p:ext uri="{BB962C8B-B14F-4D97-AF65-F5344CB8AC3E}">
        <p14:creationId xmlns:p14="http://schemas.microsoft.com/office/powerpoint/2010/main" val="1612903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22">
            <a:extLst>
              <a:ext uri="{FF2B5EF4-FFF2-40B4-BE49-F238E27FC236}">
                <a16:creationId xmlns:a16="http://schemas.microsoft.com/office/drawing/2014/main" id="{4E4490D0-3672-446A-AC12-B4830333B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" name="Rectangle 24">
            <a:extLst>
              <a:ext uri="{FF2B5EF4-FFF2-40B4-BE49-F238E27FC236}">
                <a16:creationId xmlns:a16="http://schemas.microsoft.com/office/drawing/2014/main" id="{39CB82C2-DF65-4EC1-8280-F201D50F5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9" name="Straight Connector 26">
            <a:extLst>
              <a:ext uri="{FF2B5EF4-FFF2-40B4-BE49-F238E27FC236}">
                <a16:creationId xmlns:a16="http://schemas.microsoft.com/office/drawing/2014/main" id="{7E1D4427-852B-4B37-8E76-0E9F1810B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40" name="Rectangle 28">
            <a:extLst>
              <a:ext uri="{FF2B5EF4-FFF2-40B4-BE49-F238E27FC236}">
                <a16:creationId xmlns:a16="http://schemas.microsoft.com/office/drawing/2014/main" id="{FA4CD5CB-D209-4D70-8CA4-629731C59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ED36CF-D944-4014-983C-C1BA62CA5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1110" y="639097"/>
            <a:ext cx="3401961" cy="36860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600">
                <a:solidFill>
                  <a:schemeClr val="tx1">
                    <a:lumMod val="85000"/>
                    <a:lumOff val="15000"/>
                  </a:schemeClr>
                </a:solidFill>
              </a:rPr>
              <a:t>Ecological Systems Theory of Development</a:t>
            </a:r>
          </a:p>
        </p:txBody>
      </p:sp>
      <p:pic>
        <p:nvPicPr>
          <p:cNvPr id="7" name="Content Placeholder 3" descr="http://keats.kcl.ac.uk/pluginfile.php/737715/mod_resource/content/1/images/pic007.jpg">
            <a:extLst>
              <a:ext uri="{FF2B5EF4-FFF2-40B4-BE49-F238E27FC236}">
                <a16:creationId xmlns:a16="http://schemas.microsoft.com/office/drawing/2014/main" id="{BE5F6421-6E0E-4DC6-8BF9-FC30E822A7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983" y="640081"/>
            <a:ext cx="5016249" cy="5054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1" name="Straight Connector 30">
            <a:extLst>
              <a:ext uri="{FF2B5EF4-FFF2-40B4-BE49-F238E27FC236}">
                <a16:creationId xmlns:a16="http://schemas.microsoft.com/office/drawing/2014/main" id="{5C6A2BAE-B461-4B55-8E1F-0722ABDD1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209305" y="4343400"/>
            <a:ext cx="32004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32">
            <a:extLst>
              <a:ext uri="{FF2B5EF4-FFF2-40B4-BE49-F238E27FC236}">
                <a16:creationId xmlns:a16="http://schemas.microsoft.com/office/drawing/2014/main" id="{B4C27B90-DF2B-4D00-BA07-18ED774CD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" name="Rectangle 34">
            <a:extLst>
              <a:ext uri="{FF2B5EF4-FFF2-40B4-BE49-F238E27FC236}">
                <a16:creationId xmlns:a16="http://schemas.microsoft.com/office/drawing/2014/main" id="{593ACC25-C262-417A-8AA9-0641C772B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07734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A256F-4087-4CA0-B7C9-504E1233B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Karl Polanyi</a:t>
            </a:r>
            <a:br>
              <a:rPr lang="en-US" dirty="0"/>
            </a:br>
            <a:r>
              <a:rPr lang="en-CA" sz="1200" i="1" dirty="0"/>
              <a:t>Polanyi, K. (2001) The Great Transformation; The Political and Economic Origins of Our Time, Beacon Press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8CA5E-D9C7-4CC7-812C-C345CC79F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Types of economic practices:</a:t>
            </a:r>
          </a:p>
          <a:p>
            <a:pPr lvl="1"/>
            <a:r>
              <a:rPr lang="en-US" dirty="0"/>
              <a:t>Markets (exchange)</a:t>
            </a:r>
          </a:p>
          <a:p>
            <a:pPr lvl="1"/>
            <a:r>
              <a:rPr lang="en-US" dirty="0"/>
              <a:t>Household economy</a:t>
            </a:r>
          </a:p>
          <a:p>
            <a:pPr lvl="1"/>
            <a:r>
              <a:rPr lang="en-US" dirty="0"/>
              <a:t>Redistribution</a:t>
            </a:r>
          </a:p>
          <a:p>
            <a:pPr lvl="1"/>
            <a:r>
              <a:rPr lang="en-US" dirty="0"/>
              <a:t>Reciprocity</a:t>
            </a:r>
          </a:p>
        </p:txBody>
      </p:sp>
    </p:spTree>
    <p:extLst>
      <p:ext uri="{BB962C8B-B14F-4D97-AF65-F5344CB8AC3E}">
        <p14:creationId xmlns:p14="http://schemas.microsoft.com/office/powerpoint/2010/main" val="2001794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5D475-9448-473A-A052-0E0B19DD3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RECAP – Aristotle </a:t>
            </a:r>
            <a:br>
              <a:rPr lang="en-US" dirty="0"/>
            </a:br>
            <a:r>
              <a:rPr lang="en-CA" sz="1050" dirty="0"/>
              <a:t>Aristotle. Aristotle in 23 Volumes, Vol. 21, translated by H. Rackham. Cambridge, MA, Harvard University Press; London, William Heinemann Ltd. 1944.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509F7-DB9C-493C-8274-1007E88AA3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400" b="1" dirty="0"/>
              <a:t>Chrematistics </a:t>
            </a:r>
            <a:r>
              <a:rPr lang="en-CA" dirty="0"/>
              <a:t>– art of acquisition – limitless accumulation unnatural and problematic</a:t>
            </a:r>
          </a:p>
          <a:p>
            <a:r>
              <a:rPr lang="en-CA" sz="2400" b="1" dirty="0"/>
              <a:t>Oikonomia </a:t>
            </a:r>
            <a:r>
              <a:rPr lang="en-CA" dirty="0"/>
              <a:t>– management of the household – true form of an economy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190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73AE6-F8D3-436D-A233-D4177CB59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– Karl Marx</a:t>
            </a:r>
            <a:br>
              <a:rPr lang="en-US" dirty="0"/>
            </a:br>
            <a:r>
              <a:rPr lang="en-CA" sz="1800" i="1" dirty="0"/>
              <a:t>Marx, K. Capital Volume 1, Penguin Classics.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BB645-B8A7-449F-8236-362FC2A2D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C – C </a:t>
            </a:r>
            <a:r>
              <a:rPr lang="en-US" dirty="0"/>
              <a:t>– </a:t>
            </a:r>
            <a:r>
              <a:rPr lang="en-US" sz="1800" dirty="0"/>
              <a:t>Basic barter </a:t>
            </a:r>
            <a:br>
              <a:rPr lang="en-US" dirty="0"/>
            </a:br>
            <a:r>
              <a:rPr lang="en-US" sz="2400" b="1" dirty="0"/>
              <a:t>C – M – C </a:t>
            </a:r>
            <a:r>
              <a:rPr lang="en-US" dirty="0"/>
              <a:t>– </a:t>
            </a:r>
            <a:r>
              <a:rPr lang="en-US" sz="1800" dirty="0"/>
              <a:t>The way classical economists viewed basic barter with money</a:t>
            </a:r>
            <a:br>
              <a:rPr lang="en-US" sz="1800" dirty="0"/>
            </a:br>
            <a:r>
              <a:rPr lang="en-US" sz="2400" b="1" dirty="0"/>
              <a:t>M – C – M’ </a:t>
            </a:r>
            <a:r>
              <a:rPr lang="en-US" dirty="0"/>
              <a:t>– </a:t>
            </a:r>
            <a:r>
              <a:rPr lang="en-US" sz="1800" dirty="0"/>
              <a:t>What really happens when barter systems incorporate money – Limitless accumulation</a:t>
            </a:r>
            <a:br>
              <a:rPr lang="en-US" dirty="0"/>
            </a:br>
            <a:r>
              <a:rPr lang="en-US" sz="2400" b="1" dirty="0"/>
              <a:t>M – M’ </a:t>
            </a:r>
            <a:r>
              <a:rPr lang="en-US" dirty="0"/>
              <a:t>– Usury capital system – Limitless accumulation</a:t>
            </a:r>
          </a:p>
        </p:txBody>
      </p:sp>
    </p:spTree>
    <p:extLst>
      <p:ext uri="{BB962C8B-B14F-4D97-AF65-F5344CB8AC3E}">
        <p14:creationId xmlns:p14="http://schemas.microsoft.com/office/powerpoint/2010/main" val="3714932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FEF33-3866-4C46-B7F7-0907B7ACF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Economic Politics for Our Times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2BF70-9521-46B4-9F81-419C0F55E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Economy as a site of difference</a:t>
            </a:r>
          </a:p>
          <a:p>
            <a:pPr lvl="1"/>
            <a:r>
              <a:rPr lang="en-US" dirty="0"/>
              <a:t>Performing diverse economies</a:t>
            </a:r>
          </a:p>
          <a:p>
            <a:r>
              <a:rPr lang="en-US" dirty="0"/>
              <a:t>Genealogy of Diverse Economy Research</a:t>
            </a:r>
          </a:p>
          <a:p>
            <a:pPr lvl="1"/>
            <a:r>
              <a:rPr lang="en-US" dirty="0">
                <a:hlinkClick r:id="rId2"/>
              </a:rPr>
              <a:t>Katherine Gibson Interview</a:t>
            </a:r>
            <a:endParaRPr lang="en-US" dirty="0"/>
          </a:p>
          <a:p>
            <a:r>
              <a:rPr lang="en-US" dirty="0"/>
              <a:t>A Performative Ontological Politics</a:t>
            </a:r>
          </a:p>
          <a:p>
            <a:r>
              <a:rPr lang="en-US" dirty="0"/>
              <a:t>Expanding the Scope of Participatory Action Research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How does this apply to geography and urban planning? </a:t>
            </a:r>
          </a:p>
          <a:p>
            <a:endParaRPr lang="en-US" dirty="0"/>
          </a:p>
          <a:p>
            <a:pPr marL="201168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395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09399-37A4-4DF8-97C6-A7B0EB474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RECAP – Take back the Economy </a:t>
            </a:r>
            <a:br>
              <a:rPr lang="en-US" dirty="0"/>
            </a:br>
            <a:r>
              <a:rPr lang="en-US" dirty="0"/>
              <a:t>Gibson Graham</a:t>
            </a:r>
            <a:r>
              <a:rPr lang="en-US" sz="1200" dirty="0"/>
              <a:t> </a:t>
            </a:r>
            <a:br>
              <a:rPr lang="en-US" sz="1200" dirty="0"/>
            </a:br>
            <a:r>
              <a:rPr lang="en-US" sz="1200" i="1" dirty="0"/>
              <a:t>Gibson-Graham, J.K., Cameron, J., Healy, S. (2013) Take Back the Economy: An Ethical Guide for Transforming Communities, University of Minnesota Press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889DB-74C6-4394-9984-38EC2EF21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Katherine Gibson Interview Playlist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0492EBD-E0A7-4775-9164-21D90EFE0D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6457" y="1809538"/>
            <a:ext cx="3579223" cy="4397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302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4DDD9-BF0C-4101-A605-8191950AB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RECAP – Take back the Economy </a:t>
            </a:r>
            <a:br>
              <a:rPr lang="en-US" dirty="0"/>
            </a:br>
            <a:r>
              <a:rPr lang="en-US" dirty="0"/>
              <a:t>Gibson Graham </a:t>
            </a:r>
            <a:br>
              <a:rPr lang="en-US" dirty="0"/>
            </a:br>
            <a:r>
              <a:rPr lang="en-US" sz="1200" i="1" dirty="0"/>
              <a:t>Gibson-Graham, J.K., Cameron, J., Healy, S. (2013) Take Back the Economy: An Ethical Guide for Transforming Communities, University of Minnesota Press 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17871B2-43AB-4F5C-B397-B1C43F612C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3162" y="1846263"/>
            <a:ext cx="8086001" cy="4022725"/>
          </a:xfrm>
        </p:spPr>
      </p:pic>
    </p:spTree>
    <p:extLst>
      <p:ext uri="{BB962C8B-B14F-4D97-AF65-F5344CB8AC3E}">
        <p14:creationId xmlns:p14="http://schemas.microsoft.com/office/powerpoint/2010/main" val="21038172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1637</TotalTime>
  <Words>229</Words>
  <Application>Microsoft Office PowerPoint</Application>
  <PresentationFormat>Widescreen</PresentationFormat>
  <Paragraphs>40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Calibri</vt:lpstr>
      <vt:lpstr>Calibri Light</vt:lpstr>
      <vt:lpstr>Retrospect</vt:lpstr>
      <vt:lpstr>Food and Sustainability</vt:lpstr>
      <vt:lpstr>What is an Economy</vt:lpstr>
      <vt:lpstr>Ecological Systems Theory of Development</vt:lpstr>
      <vt:lpstr>Karl Polanyi Polanyi, K. (2001) The Great Transformation; The Political and Economic Origins of Our Time, Beacon Press</vt:lpstr>
      <vt:lpstr>RECAP – Aristotle  Aristotle. Aristotle in 23 Volumes, Vol. 21, translated by H. Rackham. Cambridge, MA, Harvard University Press; London, William Heinemann Ltd. 1944. </vt:lpstr>
      <vt:lpstr>RECAP – Karl Marx Marx, K. Capital Volume 1, Penguin Classics. </vt:lpstr>
      <vt:lpstr>An Economic Politics for Our Times</vt:lpstr>
      <vt:lpstr>RECAP – Take back the Economy  Gibson Graham  Gibson-Graham, J.K., Cameron, J., Healy, S. (2013) Take Back the Economy: An Ethical Guide for Transforming Communities, University of Minnesota Press </vt:lpstr>
      <vt:lpstr>RECAP – Take back the Economy  Gibson Graham  Gibson-Graham, J.K., Cameron, J., Healy, S. (2013) Take Back the Economy: An Ethical Guide for Transforming Communities, University of Minnesota Press </vt:lpstr>
      <vt:lpstr>Envisioning Real Utopias Erik Olin Wright Olin Wright, E. (2010) Envisioning Real Utopias, Verso</vt:lpstr>
      <vt:lpstr>RECAP – Three Systems of an Economy – John Pierce  Pearce, J. (2009) Social Economy: Engaging as a Third System, In Amin, A. The Social Economy; International Perspectives on Economic Solidarity, p. 26. </vt:lpstr>
      <vt:lpstr>Who is Vandana Shiva?</vt:lpstr>
      <vt:lpstr>Living Economies – Vandana Shiva</vt:lpstr>
      <vt:lpstr>Living Economies – Vandana Shiva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Edible Activism!</dc:title>
  <dc:creator>Erik Chevrier</dc:creator>
  <cp:lastModifiedBy>Erik Chevrier</cp:lastModifiedBy>
  <cp:revision>117</cp:revision>
  <dcterms:created xsi:type="dcterms:W3CDTF">2016-08-29T02:04:56Z</dcterms:created>
  <dcterms:modified xsi:type="dcterms:W3CDTF">2019-07-08T15:15:42Z</dcterms:modified>
</cp:coreProperties>
</file>