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41" r:id="rId2"/>
    <p:sldId id="342" r:id="rId3"/>
    <p:sldId id="329" r:id="rId4"/>
    <p:sldId id="325" r:id="rId5"/>
    <p:sldId id="323" r:id="rId6"/>
    <p:sldId id="324" r:id="rId7"/>
    <p:sldId id="328" r:id="rId8"/>
    <p:sldId id="268" r:id="rId9"/>
    <p:sldId id="266" r:id="rId10"/>
    <p:sldId id="267" r:id="rId11"/>
    <p:sldId id="326" r:id="rId12"/>
    <p:sldId id="257" r:id="rId13"/>
    <p:sldId id="261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2019-07-08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vKw6YjqSfM" TargetMode="External"/><Relationship Id="rId2" Type="http://schemas.openxmlformats.org/officeDocument/2006/relationships/hyperlink" Target="http://realfoodfilms.org/video/heros-sanctua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cN2aHclw3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r7n_kQzts&amp;list=PLxeXiLu4E6R_zHJnnt8-Wlu_TpEUBcKx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playlist?list=PLxeXiLu4E6R_zHJnnt8-Wlu_TpEUBcKx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01F9-449A-4D4B-A6D4-0E7DE42B5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and 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EAE3-5C95-4600-9344-0B44DA5698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Erik Chevrier</a:t>
            </a:r>
            <a:br>
              <a:rPr lang="en-US" dirty="0"/>
            </a:br>
            <a:r>
              <a:rPr lang="en-US" dirty="0"/>
              <a:t>July 8</a:t>
            </a:r>
            <a:r>
              <a:rPr lang="en-US" baseline="30000" dirty="0"/>
              <a:t>th</a:t>
            </a:r>
            <a:r>
              <a:rPr lang="en-US" dirty="0"/>
              <a:t>, 2019</a:t>
            </a:r>
            <a:br>
              <a:rPr lang="en-US" dirty="0"/>
            </a:br>
            <a:r>
              <a:rPr lang="en-US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405911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87160-73FC-48C8-9177-4CB86B9E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Envisioning Real Utopias</a:t>
            </a:r>
            <a:br>
              <a:rPr lang="en-US" sz="4900" dirty="0"/>
            </a:br>
            <a:r>
              <a:rPr lang="en-US" sz="4900" dirty="0"/>
              <a:t>Erik Olin Wright</a:t>
            </a:r>
            <a:br>
              <a:rPr lang="en-US" sz="700" dirty="0"/>
            </a:br>
            <a:r>
              <a:rPr lang="en-CA" sz="1200" i="1" dirty="0"/>
              <a:t>Olin Wright, E. (2010) Envisioning Real Utopias, Verso</a:t>
            </a:r>
            <a:endParaRPr lang="en-US" sz="4400" dirty="0"/>
          </a:p>
        </p:txBody>
      </p:sp>
      <p:pic>
        <p:nvPicPr>
          <p:cNvPr id="4" name="Content Placeholder 3" descr="multiple pathways to social empowerment">
            <a:extLst>
              <a:ext uri="{FF2B5EF4-FFF2-40B4-BE49-F238E27FC236}">
                <a16:creationId xmlns:a16="http://schemas.microsoft.com/office/drawing/2014/main" id="{E49BF62C-3D41-4000-8FA1-FA86FC8094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09" y="1878326"/>
            <a:ext cx="5783942" cy="4406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900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0B4E9-487A-4FBC-9A57-758E3F9F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RECAP – Three Systems of an Economy – John Pierce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Pearce, J. (2009) Social Economy: Engaging as a Third System, In Amin, A. The Social Economy; International Perspectives on Economic Solidarity, p. 26. </a:t>
            </a:r>
          </a:p>
        </p:txBody>
      </p:sp>
      <p:pic>
        <p:nvPicPr>
          <p:cNvPr id="4" name="Picture 4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41D02214-6CA5-44BC-B08C-7034E77DD95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74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E0F3-F1DE-4AEE-9AE2-340F1A8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Vandana Shiva?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7237D-D163-454A-93CF-3B60B0970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Hero’s Sanctuary</a:t>
            </a:r>
            <a:endParaRPr lang="en-CA" dirty="0">
              <a:hlinkClick r:id="rId3"/>
            </a:endParaRPr>
          </a:p>
          <a:p>
            <a:r>
              <a:rPr lang="en-US" dirty="0">
                <a:hlinkClick r:id="rId4"/>
              </a:rPr>
              <a:t>Vandana Shiva on Food Sovereignty at Concordia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9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D21A-F6DA-4C14-8A01-36C0A2B6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0CD01-4FB5-4F3C-B7A3-92D15DD9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Earth democracy </a:t>
            </a:r>
            <a:r>
              <a:rPr lang="en-US" i="1" dirty="0"/>
              <a:t>refers to every being having equal access to the earth’s resources that make life possible; this access is assured by recognizing the importance of the other two economies: nature’s economy and the sustenance economy</a:t>
            </a:r>
            <a:r>
              <a:rPr lang="en-US" dirty="0"/>
              <a:t>.</a:t>
            </a:r>
          </a:p>
          <a:p>
            <a:r>
              <a:rPr lang="en-US" dirty="0"/>
              <a:t>Economy and ecology derive from oikos – household</a:t>
            </a:r>
            <a:br>
              <a:rPr lang="en-US" dirty="0"/>
            </a:br>
            <a:r>
              <a:rPr lang="en-US" dirty="0"/>
              <a:t>Economy derives from the Latin word </a:t>
            </a:r>
            <a:r>
              <a:rPr lang="en-US" dirty="0" err="1"/>
              <a:t>oeconomia</a:t>
            </a:r>
            <a:r>
              <a:rPr lang="en-US" dirty="0"/>
              <a:t> meaning household management</a:t>
            </a:r>
          </a:p>
          <a:p>
            <a:endParaRPr lang="en-US" sz="2400" b="1" dirty="0"/>
          </a:p>
          <a:p>
            <a:r>
              <a:rPr lang="en-US" sz="2400" b="1" dirty="0"/>
              <a:t>Three types of economies: markets – nature – sustenance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79280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4AA3-9846-459A-8BB2-E99E40F2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7EDF1D-3422-45F4-91C4-72C8935E0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51" y="1846263"/>
            <a:ext cx="7970023" cy="4022725"/>
          </a:xfrm>
        </p:spPr>
      </p:pic>
    </p:spTree>
    <p:extLst>
      <p:ext uri="{BB962C8B-B14F-4D97-AF65-F5344CB8AC3E}">
        <p14:creationId xmlns:p14="http://schemas.microsoft.com/office/powerpoint/2010/main" val="274048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1C31-2143-4B95-B4E0-573187D1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3680-E66A-46E8-AAF4-F4F014A6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provides an overview of what an economy is in order to understand how food economies function. </a:t>
            </a:r>
          </a:p>
        </p:txBody>
      </p:sp>
    </p:spTree>
    <p:extLst>
      <p:ext uri="{BB962C8B-B14F-4D97-AF65-F5344CB8AC3E}">
        <p14:creationId xmlns:p14="http://schemas.microsoft.com/office/powerpoint/2010/main" val="161290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2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9" name="Straight Connector 2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28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D36CF-D944-4014-983C-C1BA62CA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Ecological Systems Theory of Development</a:t>
            </a:r>
          </a:p>
        </p:txBody>
      </p:sp>
      <p:pic>
        <p:nvPicPr>
          <p:cNvPr id="7" name="Content Placeholder 3" descr="http://keats.kcl.ac.uk/pluginfile.php/737715/mod_resource/content/1/images/pic007.jpg">
            <a:extLst>
              <a:ext uri="{FF2B5EF4-FFF2-40B4-BE49-F238E27FC236}">
                <a16:creationId xmlns:a16="http://schemas.microsoft.com/office/drawing/2014/main" id="{BE5F6421-6E0E-4DC6-8BF9-FC30E822A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983" y="640081"/>
            <a:ext cx="5016249" cy="505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30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2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4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773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256F-4087-4CA0-B7C9-504E1233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Karl Polanyi</a:t>
            </a:r>
            <a:br>
              <a:rPr lang="en-US" dirty="0"/>
            </a:br>
            <a:r>
              <a:rPr lang="en-CA" sz="1200" i="1" dirty="0"/>
              <a:t>Polanyi, K. (2001) The Great Transformation; The Political and Economic Origins of Our Time, Beacon Press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CA5E-D9C7-4CC7-812C-C345CC79F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economic practices:</a:t>
            </a:r>
          </a:p>
          <a:p>
            <a:pPr lvl="1"/>
            <a:r>
              <a:rPr lang="en-US" dirty="0"/>
              <a:t>Markets (exchange)</a:t>
            </a:r>
          </a:p>
          <a:p>
            <a:pPr lvl="1"/>
            <a:r>
              <a:rPr lang="en-US" dirty="0"/>
              <a:t>Household economy</a:t>
            </a:r>
          </a:p>
          <a:p>
            <a:pPr lvl="1"/>
            <a:r>
              <a:rPr lang="en-US" dirty="0"/>
              <a:t>Redistribution</a:t>
            </a:r>
          </a:p>
          <a:p>
            <a:pPr lvl="1"/>
            <a:r>
              <a:rPr lang="en-US" dirty="0"/>
              <a:t>Reciprocity</a:t>
            </a:r>
          </a:p>
        </p:txBody>
      </p:sp>
    </p:spTree>
    <p:extLst>
      <p:ext uri="{BB962C8B-B14F-4D97-AF65-F5344CB8AC3E}">
        <p14:creationId xmlns:p14="http://schemas.microsoft.com/office/powerpoint/2010/main" val="200179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D475-9448-473A-A052-0E0B19DD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– Aristotle </a:t>
            </a:r>
            <a:br>
              <a:rPr lang="en-US" dirty="0"/>
            </a:br>
            <a:r>
              <a:rPr lang="en-CA" sz="1050" dirty="0"/>
              <a:t>Aristotle. Aristotle in 23 Volumes, Vol. 21, translated by H. Rackham. Cambridge, MA, Harvard University Press; London, William Heinemann Ltd. 1944.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09F7-DB9C-493C-8274-1007E88AA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="1" dirty="0"/>
              <a:t>Chrematistics </a:t>
            </a:r>
            <a:r>
              <a:rPr lang="en-CA" dirty="0"/>
              <a:t>– art of acquisition – limitless accumulation unnatural and problematic</a:t>
            </a:r>
          </a:p>
          <a:p>
            <a:r>
              <a:rPr lang="en-CA" sz="2400" b="1" dirty="0"/>
              <a:t>Oikonomia </a:t>
            </a:r>
            <a:r>
              <a:rPr lang="en-CA" dirty="0"/>
              <a:t>– management of the household – true form of an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3AE6-F8D3-436D-A233-D4177CB5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Karl Marx</a:t>
            </a:r>
            <a:br>
              <a:rPr lang="en-US" dirty="0"/>
            </a:br>
            <a:r>
              <a:rPr lang="en-CA" sz="1800" i="1" dirty="0"/>
              <a:t>Marx, K. Capital Volume 1, Penguin Classics.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BB645-B8A7-449F-8236-362FC2A2D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 – C </a:t>
            </a:r>
            <a:r>
              <a:rPr lang="en-US" dirty="0"/>
              <a:t>– </a:t>
            </a:r>
            <a:r>
              <a:rPr lang="en-US" sz="1800" dirty="0"/>
              <a:t>Basic barter </a:t>
            </a:r>
            <a:br>
              <a:rPr lang="en-US" dirty="0"/>
            </a:br>
            <a:r>
              <a:rPr lang="en-US" sz="2400" b="1" dirty="0"/>
              <a:t>C – M – C </a:t>
            </a:r>
            <a:r>
              <a:rPr lang="en-US" dirty="0"/>
              <a:t>– </a:t>
            </a:r>
            <a:r>
              <a:rPr lang="en-US" sz="1800" dirty="0"/>
              <a:t>The way classical economists viewed basic barter with money</a:t>
            </a:r>
            <a:br>
              <a:rPr lang="en-US" sz="1800" dirty="0"/>
            </a:br>
            <a:r>
              <a:rPr lang="en-US" sz="2400" b="1" dirty="0"/>
              <a:t>M – C – M’ </a:t>
            </a:r>
            <a:r>
              <a:rPr lang="en-US" dirty="0"/>
              <a:t>– </a:t>
            </a:r>
            <a:r>
              <a:rPr lang="en-US" sz="1800" dirty="0"/>
              <a:t>What really happens when barter systems incorporate money – Limitless accumulation</a:t>
            </a:r>
            <a:br>
              <a:rPr lang="en-US" dirty="0"/>
            </a:br>
            <a:r>
              <a:rPr lang="en-US" sz="2400" b="1" dirty="0"/>
              <a:t>M – M’ </a:t>
            </a:r>
            <a:r>
              <a:rPr lang="en-US" dirty="0"/>
              <a:t>– Usury capital system – Limitless accumulation</a:t>
            </a:r>
          </a:p>
        </p:txBody>
      </p:sp>
    </p:spTree>
    <p:extLst>
      <p:ext uri="{BB962C8B-B14F-4D97-AF65-F5344CB8AC3E}">
        <p14:creationId xmlns:p14="http://schemas.microsoft.com/office/powerpoint/2010/main" val="371493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EF33-3866-4C46-B7F7-0907B7AC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Economic Politics for Our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2BF70-9521-46B4-9F81-419C0F55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Economy as a site of difference</a:t>
            </a:r>
          </a:p>
          <a:p>
            <a:pPr lvl="1"/>
            <a:r>
              <a:rPr lang="en-US" dirty="0"/>
              <a:t>Performing diverse economies</a:t>
            </a:r>
          </a:p>
          <a:p>
            <a:r>
              <a:rPr lang="en-US" dirty="0"/>
              <a:t>Genealogy of Diverse Economy Research</a:t>
            </a:r>
          </a:p>
          <a:p>
            <a:pPr lvl="1"/>
            <a:r>
              <a:rPr lang="en-US" dirty="0">
                <a:hlinkClick r:id="rId2"/>
              </a:rPr>
              <a:t>Katherine Gibson Interview</a:t>
            </a:r>
            <a:endParaRPr lang="en-US" dirty="0"/>
          </a:p>
          <a:p>
            <a:r>
              <a:rPr lang="en-US" dirty="0"/>
              <a:t>A Performative Ontological Politics</a:t>
            </a:r>
          </a:p>
          <a:p>
            <a:r>
              <a:rPr lang="en-US" dirty="0"/>
              <a:t>Expanding the Scope of Participatory Action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does this apply to geography and urban planning? </a:t>
            </a:r>
          </a:p>
          <a:p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9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9399-37A4-4DF8-97C6-A7B0EB47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– Take back the Economy </a:t>
            </a:r>
            <a:br>
              <a:rPr lang="en-US" dirty="0"/>
            </a:br>
            <a:r>
              <a:rPr lang="en-US" dirty="0"/>
              <a:t>Gibson Graham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889DB-74C6-4394-9984-38EC2EF21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Katherine Gibson Interview Playlist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92EBD-E0A7-4775-9164-21D90EFE0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7" y="1809538"/>
            <a:ext cx="3579223" cy="439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0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– Take back the Economy </a:t>
            </a:r>
            <a:br>
              <a:rPr lang="en-US" dirty="0"/>
            </a:br>
            <a:r>
              <a:rPr lang="en-US" dirty="0"/>
              <a:t>Gibson Graham </a:t>
            </a:r>
            <a:br>
              <a:rPr lang="en-US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103817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1637</TotalTime>
  <Words>229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Food and Sustainability</vt:lpstr>
      <vt:lpstr>What is an Economy</vt:lpstr>
      <vt:lpstr>Ecological Systems Theory of Development</vt:lpstr>
      <vt:lpstr>Karl Polanyi Polanyi, K. (2001) The Great Transformation; The Political and Economic Origins of Our Time, Beacon Press</vt:lpstr>
      <vt:lpstr>RECAP – Aristotle  Aristotle. Aristotle in 23 Volumes, Vol. 21, translated by H. Rackham. Cambridge, MA, Harvard University Press; London, William Heinemann Ltd. 1944. </vt:lpstr>
      <vt:lpstr>RECAP – Karl Marx Marx, K. Capital Volume 1, Penguin Classics. </vt:lpstr>
      <vt:lpstr>An Economic Politics for Our Times</vt:lpstr>
      <vt:lpstr>RECAP – Take back the Economy  Gibson Graham  Gibson-Graham, J.K., Cameron, J., Healy, S. (2013) Take Back the Economy: An Ethical Guide for Transforming Communities, University of Minnesota Press </vt:lpstr>
      <vt:lpstr>RECAP – Take back the Economy  Gibson Graham  Gibson-Graham, J.K., Cameron, J., Healy, S. (2013) Take Back the Economy: An Ethical Guide for Transforming Communities, University of Minnesota Press </vt:lpstr>
      <vt:lpstr>Envisioning Real Utopias Erik Olin Wright Olin Wright, E. (2010) Envisioning Real Utopias, Verso</vt:lpstr>
      <vt:lpstr>RECAP – Three Systems of an Economy – John Pierce  Pearce, J. (2009) Social Economy: Engaging as a Third System, In Amin, A. The Social Economy; International Perspectives on Economic Solidarity, p. 26. </vt:lpstr>
      <vt:lpstr>Who is Vandana Shiva?</vt:lpstr>
      <vt:lpstr>Living Economies – Vandana Shiva</vt:lpstr>
      <vt:lpstr>Living Economies – Vandana Shiva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117</cp:revision>
  <dcterms:created xsi:type="dcterms:W3CDTF">2016-08-29T02:04:56Z</dcterms:created>
  <dcterms:modified xsi:type="dcterms:W3CDTF">2019-07-08T15:15:42Z</dcterms:modified>
</cp:coreProperties>
</file>