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341" r:id="rId2"/>
    <p:sldId id="342" r:id="rId3"/>
    <p:sldId id="276" r:id="rId4"/>
    <p:sldId id="296" r:id="rId5"/>
    <p:sldId id="297" r:id="rId6"/>
    <p:sldId id="298" r:id="rId7"/>
    <p:sldId id="299" r:id="rId8"/>
    <p:sldId id="301" r:id="rId9"/>
    <p:sldId id="343" r:id="rId10"/>
    <p:sldId id="344" r:id="rId11"/>
    <p:sldId id="34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88" autoAdjust="0"/>
    <p:restoredTop sz="94660"/>
  </p:normalViewPr>
  <p:slideViewPr>
    <p:cSldViewPr snapToGrid="0">
      <p:cViewPr varScale="1">
        <p:scale>
          <a:sx n="88" d="100"/>
          <a:sy n="88" d="100"/>
        </p:scale>
        <p:origin x="80" y="3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2019-08-04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9249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2019-08-04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25232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2019-08-04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8998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2019-08-04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53276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2019-08-04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1957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2019-08-04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140644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2019-08-04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3213657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2019-08-04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96941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2019-08-04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39371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21842BA-7EFE-4E94-BF70-CCD5482705EF}" type="datetimeFigureOut">
              <a:rPr lang="en-CA" smtClean="0"/>
              <a:t>2019-08-04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9352193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2019-08-04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42386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21842BA-7EFE-4E94-BF70-CCD5482705EF}" type="datetimeFigureOut">
              <a:rPr lang="en-CA" smtClean="0"/>
              <a:t>2019-08-04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2822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tJouJhLM48" TargetMode="External"/><Relationship Id="rId2" Type="http://schemas.openxmlformats.org/officeDocument/2006/relationships/hyperlink" Target="https://www.youtube.com/watch?v=bLqYE-m2nE4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awtmTJW9ic8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8E01F9-449A-4D4B-A6D4-0E7DE42B5C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Food and Sustainability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53EAE3-5C95-4600-9344-0B44DA56985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Check In about Group Projects</a:t>
            </a:r>
            <a:br>
              <a:rPr lang="en-US" dirty="0"/>
            </a:br>
            <a:r>
              <a:rPr lang="en-US" dirty="0"/>
              <a:t>Erik Chevrier</a:t>
            </a:r>
            <a:br>
              <a:rPr lang="en-US" dirty="0"/>
            </a:br>
            <a:r>
              <a:rPr lang="en-US" dirty="0"/>
              <a:t>August 5</a:t>
            </a:r>
            <a:r>
              <a:rPr lang="en-US" baseline="30000" dirty="0"/>
              <a:t>th</a:t>
            </a:r>
            <a:r>
              <a:rPr lang="en-US" dirty="0"/>
              <a:t>, 2019</a:t>
            </a:r>
            <a:br>
              <a:rPr lang="en-US" dirty="0"/>
            </a:br>
            <a:r>
              <a:rPr lang="en-US" dirty="0"/>
              <a:t>www.erikchevrier.ca</a:t>
            </a:r>
          </a:p>
        </p:txBody>
      </p:sp>
    </p:spTree>
    <p:extLst>
      <p:ext uri="{BB962C8B-B14F-4D97-AF65-F5344CB8AC3E}">
        <p14:creationId xmlns:p14="http://schemas.microsoft.com/office/powerpoint/2010/main" val="40591134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F46BFC-BBC3-43E9-94E6-D36CD0CDC8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 –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5A2120-E3E2-4B33-9888-7BF42573DF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 we create the conditions to make the values identified in the previous discussion come into fruition? </a:t>
            </a:r>
          </a:p>
        </p:txBody>
      </p:sp>
    </p:spTree>
    <p:extLst>
      <p:ext uri="{BB962C8B-B14F-4D97-AF65-F5344CB8AC3E}">
        <p14:creationId xmlns:p14="http://schemas.microsoft.com/office/powerpoint/2010/main" val="15445200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8E6315-461F-4A81-BFB6-57FFBF6C7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Action Research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1A6AAD-9E45-4649-9239-1ED72A7C9A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project are you working on? </a:t>
            </a:r>
          </a:p>
          <a:p>
            <a:r>
              <a:rPr lang="en-US" dirty="0"/>
              <a:t>How does this project relate with food and sustainability?</a:t>
            </a:r>
          </a:p>
          <a:p>
            <a:r>
              <a:rPr lang="en-US" dirty="0"/>
              <a:t>What tasks have you performed so far? </a:t>
            </a:r>
          </a:p>
          <a:p>
            <a:r>
              <a:rPr lang="en-US" dirty="0"/>
              <a:t>How does your role in the project create conditions for food that has a positive impact on the world? </a:t>
            </a:r>
          </a:p>
          <a:p>
            <a:r>
              <a:rPr lang="en-US" dirty="0"/>
              <a:t>What have you learned so far?  </a:t>
            </a:r>
          </a:p>
        </p:txBody>
      </p:sp>
    </p:spTree>
    <p:extLst>
      <p:ext uri="{BB962C8B-B14F-4D97-AF65-F5344CB8AC3E}">
        <p14:creationId xmlns:p14="http://schemas.microsoft.com/office/powerpoint/2010/main" val="263775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1C246-C7F7-4AB6-8EFD-9E00055662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Video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8ED76B-11F7-455F-9C83-F172B832A2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What is Agroecology?</a:t>
            </a:r>
            <a:endParaRPr lang="en-US" dirty="0"/>
          </a:p>
          <a:p>
            <a:r>
              <a:rPr lang="en-US" dirty="0">
                <a:hlinkClick r:id="rId3"/>
              </a:rPr>
              <a:t>Living Soil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315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DDD36E-6376-452D-80F5-F7F357F23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FOLLOW UP – Needs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50D1195-E6CB-439E-AAFE-43A8AE7F8D6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8212" y="3441110"/>
            <a:ext cx="5556536" cy="2854834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BC618DF-4F1E-4B51-A643-3EADCF35728E}"/>
              </a:ext>
            </a:extLst>
          </p:cNvPr>
          <p:cNvSpPr txBox="1"/>
          <p:nvPr/>
        </p:nvSpPr>
        <p:spPr>
          <a:xfrm>
            <a:off x="1097281" y="1850571"/>
            <a:ext cx="10058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Need – </a:t>
            </a:r>
            <a:r>
              <a:rPr lang="en-US" dirty="0"/>
              <a:t>A condition within the person that is essential and necessary for growth, well-being and life. </a:t>
            </a:r>
          </a:p>
          <a:p>
            <a:r>
              <a:rPr lang="en-US" b="1" dirty="0"/>
              <a:t>Deficiency needs – </a:t>
            </a:r>
            <a:r>
              <a:rPr lang="en-US" dirty="0"/>
              <a:t>Are responses to a state of deprivation and generate tension-packed, urgency-laden emotions, such as pain, relief, anxiety, frustration, stress, etc.…</a:t>
            </a:r>
          </a:p>
          <a:p>
            <a:r>
              <a:rPr lang="en-US" b="1" dirty="0"/>
              <a:t>Growth needs – </a:t>
            </a:r>
            <a:r>
              <a:rPr lang="en-US" dirty="0"/>
              <a:t>Gently guide behaviour toward a developmental trajectory of growth and well-being. They typically generate positive emotions, such as interest, enjoyment, hope and vitality. </a:t>
            </a:r>
          </a:p>
        </p:txBody>
      </p:sp>
    </p:spTree>
    <p:extLst>
      <p:ext uri="{BB962C8B-B14F-4D97-AF65-F5344CB8AC3E}">
        <p14:creationId xmlns:p14="http://schemas.microsoft.com/office/powerpoint/2010/main" val="739662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AD942FD-0984-4869-B650-069517A7C37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66556" y="640081"/>
            <a:ext cx="5647102" cy="505415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2801989-8A2F-4797-B6CB-299A9B81B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41110" y="639097"/>
            <a:ext cx="3401961" cy="368601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400" dirty="0"/>
              <a:t>FOLLOW UP –  </a:t>
            </a:r>
            <a:r>
              <a:rPr lang="en-US" sz="4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Comprehensive Model of Hunger Regulation</a:t>
            </a:r>
          </a:p>
        </p:txBody>
      </p:sp>
    </p:spTree>
    <p:extLst>
      <p:ext uri="{BB962C8B-B14F-4D97-AF65-F5344CB8AC3E}">
        <p14:creationId xmlns:p14="http://schemas.microsoft.com/office/powerpoint/2010/main" val="425742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BA446-17AE-49B4-8D63-8E73DD671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FOLLOW UP – Short-term Appetite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61A914-AAEA-4430-8B15-EAF8EE0CE8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300" b="1" dirty="0" err="1"/>
              <a:t>Glucostatic</a:t>
            </a:r>
            <a:r>
              <a:rPr lang="en-US" sz="3300" b="1" dirty="0"/>
              <a:t> hypothesis </a:t>
            </a:r>
            <a:r>
              <a:rPr lang="en-US" dirty="0"/>
              <a:t>is a homeostatic model of short-term appetite</a:t>
            </a:r>
          </a:p>
          <a:p>
            <a:r>
              <a:rPr lang="en-US" dirty="0"/>
              <a:t>When blood glucose drops, people feel hungry and want to eat</a:t>
            </a:r>
          </a:p>
          <a:p>
            <a:pPr lvl="1"/>
            <a:r>
              <a:rPr lang="en-US" dirty="0"/>
              <a:t>Cells require glucose to produce energy</a:t>
            </a:r>
          </a:p>
          <a:p>
            <a:r>
              <a:rPr lang="en-US" dirty="0"/>
              <a:t>When blood glucose is low, the </a:t>
            </a:r>
            <a:r>
              <a:rPr lang="en-US" b="1" dirty="0"/>
              <a:t>LIVER </a:t>
            </a:r>
            <a:r>
              <a:rPr lang="en-US" dirty="0"/>
              <a:t>sends an excitatory signal to the </a:t>
            </a:r>
            <a:r>
              <a:rPr lang="en-US" b="1" dirty="0"/>
              <a:t>LATERAL HYPOTHALAMUS (LH)</a:t>
            </a:r>
          </a:p>
          <a:p>
            <a:r>
              <a:rPr lang="en-US" dirty="0"/>
              <a:t>The </a:t>
            </a:r>
            <a:r>
              <a:rPr lang="en-US" b="1" dirty="0"/>
              <a:t>VENTROMEDIAL HYPOTHALAMUS (VMH) </a:t>
            </a:r>
            <a:r>
              <a:rPr lang="en-US" dirty="0"/>
              <a:t>is responsible for negative feedback</a:t>
            </a:r>
            <a:r>
              <a:rPr lang="en-US" b="1" dirty="0"/>
              <a:t>.</a:t>
            </a:r>
          </a:p>
          <a:p>
            <a:pPr lvl="1"/>
            <a:r>
              <a:rPr lang="en-US" dirty="0"/>
              <a:t>The liver detects high levels of glucose, the stomach bloats and the gut peptide CHOLECYSTOKININ (CCK) is released</a:t>
            </a:r>
          </a:p>
          <a:p>
            <a:r>
              <a:rPr lang="en-US" dirty="0"/>
              <a:t>Other factors that influence short-term appetite is the </a:t>
            </a:r>
            <a:r>
              <a:rPr lang="en-US" b="1" dirty="0"/>
              <a:t>stomach</a:t>
            </a:r>
            <a:r>
              <a:rPr lang="en-US" dirty="0"/>
              <a:t> and </a:t>
            </a:r>
            <a:r>
              <a:rPr lang="en-US" b="1" dirty="0"/>
              <a:t>body temperature</a:t>
            </a:r>
          </a:p>
          <a:p>
            <a:pPr lvl="1"/>
            <a:r>
              <a:rPr lang="en-US" b="1" dirty="0"/>
              <a:t>Stomach distension </a:t>
            </a:r>
          </a:p>
          <a:p>
            <a:pPr lvl="2"/>
            <a:r>
              <a:rPr lang="en-US" b="1" dirty="0"/>
              <a:t>60% empty = hint of hunger</a:t>
            </a:r>
          </a:p>
          <a:p>
            <a:pPr lvl="2"/>
            <a:r>
              <a:rPr lang="en-US" b="1" dirty="0"/>
              <a:t>90% empty = maximum hunger</a:t>
            </a:r>
          </a:p>
          <a:p>
            <a:r>
              <a:rPr lang="en-US" dirty="0"/>
              <a:t>High protein &amp; high fiber meals produce the greatest satiety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608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EC6E34-1C63-464C-887E-125441878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FOLLOW UP – Long-Term Energy Balance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C30E1E-43C7-4879-A5E7-369240B19E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</p:spPr>
        <p:txBody>
          <a:bodyPr>
            <a:normAutofit fontScale="92500" lnSpcReduction="20000"/>
          </a:bodyPr>
          <a:lstStyle/>
          <a:p>
            <a:r>
              <a:rPr lang="en-US" sz="2600" b="1" dirty="0" err="1"/>
              <a:t>Lipostatic</a:t>
            </a:r>
            <a:r>
              <a:rPr lang="en-US" sz="2600" b="1" dirty="0"/>
              <a:t> hypothesis </a:t>
            </a:r>
            <a:r>
              <a:rPr lang="en-US" sz="2200" dirty="0"/>
              <a:t>– when the mass of fat stored drops below its homeostatic balance, adipose tissue secrets hormones into the bloodstream to promote hunger that increase food intake</a:t>
            </a:r>
          </a:p>
          <a:p>
            <a:r>
              <a:rPr lang="en-US" dirty="0"/>
              <a:t>Hormones that play a key role in hunger</a:t>
            </a:r>
          </a:p>
          <a:p>
            <a:pPr lvl="1"/>
            <a:r>
              <a:rPr lang="en-US" b="1" dirty="0"/>
              <a:t>Ghrelin</a:t>
            </a:r>
            <a:r>
              <a:rPr lang="en-US" dirty="0"/>
              <a:t> – Manufactured in stomach, circulated in the blood, detected and monitored by the lateral hypothalamus (LH) via stomach and intestines</a:t>
            </a:r>
          </a:p>
          <a:p>
            <a:pPr lvl="2"/>
            <a:r>
              <a:rPr lang="en-US" sz="1300" dirty="0"/>
              <a:t>Ghrelin fluctuates throughout the day and peaks around breakfast, lunch, dinner</a:t>
            </a:r>
          </a:p>
          <a:p>
            <a:pPr lvl="2"/>
            <a:r>
              <a:rPr lang="en-US" sz="1300" dirty="0"/>
              <a:t>Eating food causes a rapid fall in ghrelin</a:t>
            </a:r>
          </a:p>
          <a:p>
            <a:pPr lvl="2"/>
            <a:r>
              <a:rPr lang="en-US" sz="1300" dirty="0"/>
              <a:t>Ghrelin was chronically higher when people were on a diet than if they were not on a diet</a:t>
            </a:r>
          </a:p>
          <a:p>
            <a:pPr lvl="1"/>
            <a:r>
              <a:rPr lang="en-US" b="1" dirty="0"/>
              <a:t>Leptin </a:t>
            </a:r>
            <a:r>
              <a:rPr lang="en-US" dirty="0"/>
              <a:t>– Manufactured by fat cells throughout the body, circulated in the blood, detected and monitored by the ventromedial hypothalamus (VMH) via stomach and intestines</a:t>
            </a:r>
          </a:p>
          <a:p>
            <a:pPr lvl="1"/>
            <a:r>
              <a:rPr lang="en-US" sz="1600" dirty="0"/>
              <a:t>Responsible for negative feedback</a:t>
            </a:r>
          </a:p>
          <a:p>
            <a:pPr lvl="1"/>
            <a:endParaRPr lang="en-US" sz="1600" dirty="0"/>
          </a:p>
          <a:p>
            <a:pPr marL="201168" lvl="1" indent="0">
              <a:buNone/>
            </a:pPr>
            <a:r>
              <a:rPr lang="en-US" sz="2600" b="1" dirty="0"/>
              <a:t>Set-Point Theory</a:t>
            </a:r>
            <a:r>
              <a:rPr lang="en-US" sz="2200" b="1" dirty="0"/>
              <a:t> </a:t>
            </a:r>
            <a:r>
              <a:rPr lang="en-US" sz="2200" dirty="0"/>
              <a:t>- Each individual has a biologically determined body weight or “fat thermostat” that is set by genetics either at birth or shortly thereafter. </a:t>
            </a:r>
          </a:p>
          <a:p>
            <a:pPr lvl="1"/>
            <a:r>
              <a:rPr lang="en-US" dirty="0"/>
              <a:t>Hunger is determined by the size of the fat cells, not the number of cells</a:t>
            </a:r>
          </a:p>
          <a:p>
            <a:pPr marL="201168" lvl="1" indent="0">
              <a:buNone/>
            </a:pPr>
            <a:endParaRPr lang="en-US" dirty="0"/>
          </a:p>
          <a:p>
            <a:pPr marL="201168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4903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F561D-5ED1-4FA4-8C78-B8EC517DD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en-US" sz="4400" dirty="0"/>
              <a:t>FOLLOW UP – Environmental &amp; Self-Regulatory Influences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2674F-304F-4D2C-AAE2-AC01898AB7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</p:spPr>
        <p:txBody>
          <a:bodyPr/>
          <a:lstStyle/>
          <a:p>
            <a:r>
              <a:rPr lang="en-US"/>
              <a:t>There are many </a:t>
            </a:r>
            <a:r>
              <a:rPr lang="en-US" b="1"/>
              <a:t>ENVIRONMENTAL FACTORS </a:t>
            </a:r>
            <a:r>
              <a:rPr lang="en-US"/>
              <a:t>that influence hunger</a:t>
            </a:r>
          </a:p>
          <a:p>
            <a:pPr lvl="1"/>
            <a:r>
              <a:rPr lang="en-US"/>
              <a:t>Time, smell of food, seeing food, social occasion/facilitation/pressure, etc. </a:t>
            </a:r>
          </a:p>
          <a:p>
            <a:endParaRPr lang="en-US"/>
          </a:p>
          <a:p>
            <a:r>
              <a:rPr lang="en-US" b="1"/>
              <a:t>SELF-REGULATED INFLUENCES </a:t>
            </a:r>
            <a:r>
              <a:rPr lang="en-US"/>
              <a:t>include: </a:t>
            </a:r>
          </a:p>
          <a:p>
            <a:pPr lvl="1"/>
            <a:r>
              <a:rPr lang="en-US"/>
              <a:t>Cognitively Regulated Eating Style</a:t>
            </a:r>
          </a:p>
          <a:p>
            <a:pPr lvl="2"/>
            <a:r>
              <a:rPr lang="en-US"/>
              <a:t>Dieters have issues with having willpower over our physiology; getting environmental cues and our own feelings</a:t>
            </a:r>
          </a:p>
          <a:p>
            <a:pPr lvl="2"/>
            <a:r>
              <a:rPr lang="en-US"/>
              <a:t>Dieters need to deaden internal cues and substitute cognitive controls</a:t>
            </a:r>
          </a:p>
          <a:p>
            <a:pPr lvl="1"/>
            <a:r>
              <a:rPr lang="en-US"/>
              <a:t>Restraint-Release Situations</a:t>
            </a:r>
          </a:p>
          <a:p>
            <a:pPr lvl="2"/>
            <a:r>
              <a:rPr lang="en-US"/>
              <a:t>Under conditions of stress, anxiety, alcohol, depression, and/or exposure to high calorie foods, dieters become susceptible to disinhibition (restraint-release) of their cognitively regulated eating style</a:t>
            </a:r>
          </a:p>
          <a:p>
            <a:pPr lvl="2"/>
            <a:endParaRPr lang="en-US"/>
          </a:p>
          <a:p>
            <a:pPr lvl="1"/>
            <a:endParaRPr lang="en-US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4375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F0FA3A-E12E-409C-A44B-E83DBC71C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FOLLOW UP – How Your Belly Controls Your Brain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99D78A-C8D8-445A-AAC1-5E0E48A290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hlinkClick r:id="rId2"/>
              </a:rPr>
              <a:t>Video: How Your Belly Controls Your Brain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032746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801F53-3509-447A-BD52-9E2F3857F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 –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BF56C3-638B-4FD3-96D1-517D2FE14E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food-values should we be creating? </a:t>
            </a:r>
          </a:p>
        </p:txBody>
      </p:sp>
    </p:spTree>
    <p:extLst>
      <p:ext uri="{BB962C8B-B14F-4D97-AF65-F5344CB8AC3E}">
        <p14:creationId xmlns:p14="http://schemas.microsoft.com/office/powerpoint/2010/main" val="338015889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621</Words>
  <Application>Microsoft Office PowerPoint</Application>
  <PresentationFormat>Widescreen</PresentationFormat>
  <Paragraphs>57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Calibri</vt:lpstr>
      <vt:lpstr>Calibri Light</vt:lpstr>
      <vt:lpstr>Retrospect</vt:lpstr>
      <vt:lpstr>Food and Sustainability</vt:lpstr>
      <vt:lpstr>Video</vt:lpstr>
      <vt:lpstr>FOLLOW UP – Needs</vt:lpstr>
      <vt:lpstr>FOLLOW UP –  Comprehensive Model of Hunger Regulation</vt:lpstr>
      <vt:lpstr>FOLLOW UP – Short-term Appetite</vt:lpstr>
      <vt:lpstr>FOLLOW UP – Long-Term Energy Balance</vt:lpstr>
      <vt:lpstr>FOLLOW UP – Environmental &amp; Self-Regulatory Influences</vt:lpstr>
      <vt:lpstr>FOLLOW UP – How Your Belly Controls Your Brain</vt:lpstr>
      <vt:lpstr>RECAP – Discussion</vt:lpstr>
      <vt:lpstr>RECAP – Discussion</vt:lpstr>
      <vt:lpstr>Action Research Project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Food and Sustainability</dc:title>
  <dc:creator>Erik Chevrier</dc:creator>
  <cp:lastModifiedBy>Erik Chevrier</cp:lastModifiedBy>
  <cp:revision>12</cp:revision>
  <dcterms:created xsi:type="dcterms:W3CDTF">2019-07-29T05:13:30Z</dcterms:created>
  <dcterms:modified xsi:type="dcterms:W3CDTF">2019-08-05T03:19:58Z</dcterms:modified>
</cp:coreProperties>
</file>