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2" r:id="rId1"/>
  </p:sldMasterIdLst>
  <p:sldIdLst>
    <p:sldId id="256" r:id="rId2"/>
    <p:sldId id="318" r:id="rId3"/>
    <p:sldId id="319" r:id="rId4"/>
    <p:sldId id="260" r:id="rId5"/>
    <p:sldId id="320" r:id="rId6"/>
    <p:sldId id="262" r:id="rId7"/>
    <p:sldId id="316" r:id="rId8"/>
    <p:sldId id="263" r:id="rId9"/>
    <p:sldId id="266" r:id="rId10"/>
    <p:sldId id="317" r:id="rId11"/>
    <p:sldId id="314"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72" autoAdjust="0"/>
    <p:restoredTop sz="94660"/>
  </p:normalViewPr>
  <p:slideViewPr>
    <p:cSldViewPr snapToGrid="0">
      <p:cViewPr varScale="1">
        <p:scale>
          <a:sx n="87" d="100"/>
          <a:sy n="87" d="100"/>
        </p:scale>
        <p:origin x="64" y="3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21842BA-7EFE-4E94-BF70-CCD5482705EF}" type="datetimeFigureOut">
              <a:rPr lang="en-CA" smtClean="0"/>
              <a:t>2019-09-30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092490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1842BA-7EFE-4E94-BF70-CCD5482705EF}" type="datetimeFigureOut">
              <a:rPr lang="en-CA" smtClean="0"/>
              <a:t>2019-09-30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35252328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1842BA-7EFE-4E94-BF70-CCD5482705EF}" type="datetimeFigureOut">
              <a:rPr lang="en-CA" smtClean="0"/>
              <a:t>2019-09-30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3289989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1842BA-7EFE-4E94-BF70-CCD5482705EF}" type="datetimeFigureOut">
              <a:rPr lang="en-CA" smtClean="0"/>
              <a:t>2019-09-30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10532762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21842BA-7EFE-4E94-BF70-CCD5482705EF}" type="datetimeFigureOut">
              <a:rPr lang="en-CA" smtClean="0"/>
              <a:t>2019-09-30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119578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21842BA-7EFE-4E94-BF70-CCD5482705EF}" type="datetimeFigureOut">
              <a:rPr lang="en-CA" smtClean="0"/>
              <a:t>2019-09-30</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3514064454"/>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21842BA-7EFE-4E94-BF70-CCD5482705EF}" type="datetimeFigureOut">
              <a:rPr lang="en-CA" smtClean="0"/>
              <a:t>2019-09-30</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1132136572"/>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21842BA-7EFE-4E94-BF70-CCD5482705EF}" type="datetimeFigureOut">
              <a:rPr lang="en-CA" smtClean="0"/>
              <a:t>2019-09-30</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24969417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21842BA-7EFE-4E94-BF70-CCD5482705EF}" type="datetimeFigureOut">
              <a:rPr lang="en-CA" smtClean="0"/>
              <a:t>2019-09-30</a:t>
            </a:fld>
            <a:endParaRPr lang="en-CA"/>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CA"/>
          </a:p>
        </p:txBody>
      </p:sp>
      <p:sp>
        <p:nvSpPr>
          <p:cNvPr id="9" name="Slide Number Placeholder 8"/>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28393714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921842BA-7EFE-4E94-BF70-CCD5482705EF}" type="datetimeFigureOut">
              <a:rPr lang="en-CA" smtClean="0"/>
              <a:t>2019-09-30</a:t>
            </a:fld>
            <a:endParaRPr lang="en-CA"/>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CA"/>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C2E8C5B3-70D6-4FAB-BB21-E17DB9DB3569}" type="slidenum">
              <a:rPr lang="en-CA" smtClean="0"/>
              <a:t>‹#›</a:t>
            </a:fld>
            <a:endParaRPr lang="en-CA"/>
          </a:p>
        </p:txBody>
      </p:sp>
    </p:spTree>
    <p:extLst>
      <p:ext uri="{BB962C8B-B14F-4D97-AF65-F5344CB8AC3E}">
        <p14:creationId xmlns:p14="http://schemas.microsoft.com/office/powerpoint/2010/main" val="2993521936"/>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21842BA-7EFE-4E94-BF70-CCD5482705EF}" type="datetimeFigureOut">
              <a:rPr lang="en-CA" smtClean="0"/>
              <a:t>2019-09-30</a:t>
            </a:fld>
            <a:endParaRPr lang="en-CA"/>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12423868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21842BA-7EFE-4E94-BF70-CCD5482705EF}" type="datetimeFigureOut">
              <a:rPr lang="en-CA" smtClean="0"/>
              <a:t>2019-09-30</a:t>
            </a:fld>
            <a:endParaRPr lang="en-CA"/>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CA"/>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C2E8C5B3-70D6-4FAB-BB21-E17DB9DB3569}" type="slidenum">
              <a:rPr lang="en-CA" smtClean="0"/>
              <a:t>‹#›</a:t>
            </a:fld>
            <a:endParaRPr lang="en-CA"/>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82822672"/>
      </p:ext>
    </p:extLst>
  </p:cSld>
  <p:clrMap bg1="lt1" tx1="dk1" bg2="lt2" tx2="dk2" accent1="accent1" accent2="accent2" accent3="accent3" accent4="accent4" accent5="accent5" accent6="accent6" hlink="hlink" folHlink="folHlink"/>
  <p:sldLayoutIdLst>
    <p:sldLayoutId id="2147483763"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www.concordiafoodgroups.ca/"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CA" dirty="0"/>
              <a:t>Food and Sustainability</a:t>
            </a:r>
          </a:p>
        </p:txBody>
      </p:sp>
      <p:sp>
        <p:nvSpPr>
          <p:cNvPr id="3" name="Subtitle 2"/>
          <p:cNvSpPr>
            <a:spLocks noGrp="1"/>
          </p:cNvSpPr>
          <p:nvPr>
            <p:ph type="subTitle" idx="1"/>
          </p:nvPr>
        </p:nvSpPr>
        <p:spPr/>
        <p:txBody>
          <a:bodyPr>
            <a:normAutofit/>
          </a:bodyPr>
          <a:lstStyle/>
          <a:p>
            <a:r>
              <a:rPr lang="en-CA" dirty="0"/>
              <a:t>Research Report – Group project</a:t>
            </a:r>
          </a:p>
          <a:p>
            <a:r>
              <a:rPr lang="en-CA" dirty="0"/>
              <a:t>Erik Chevrier</a:t>
            </a:r>
          </a:p>
        </p:txBody>
      </p:sp>
    </p:spTree>
    <p:extLst>
      <p:ext uri="{BB962C8B-B14F-4D97-AF65-F5344CB8AC3E}">
        <p14:creationId xmlns:p14="http://schemas.microsoft.com/office/powerpoint/2010/main" val="918609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5065F-80AA-475B-9B25-C29B0CBEE420}"/>
              </a:ext>
            </a:extLst>
          </p:cNvPr>
          <p:cNvSpPr>
            <a:spLocks noGrp="1"/>
          </p:cNvSpPr>
          <p:nvPr>
            <p:ph type="title"/>
          </p:nvPr>
        </p:nvSpPr>
        <p:spPr/>
        <p:txBody>
          <a:bodyPr/>
          <a:lstStyle/>
          <a:p>
            <a:r>
              <a:rPr lang="en-US" dirty="0"/>
              <a:t>Proposal Should Contain</a:t>
            </a:r>
          </a:p>
        </p:txBody>
      </p:sp>
      <p:sp>
        <p:nvSpPr>
          <p:cNvPr id="3" name="Content Placeholder 2">
            <a:extLst>
              <a:ext uri="{FF2B5EF4-FFF2-40B4-BE49-F238E27FC236}">
                <a16:creationId xmlns:a16="http://schemas.microsoft.com/office/drawing/2014/main" id="{654ECF83-C744-4D2C-A62C-5434FAB03169}"/>
              </a:ext>
            </a:extLst>
          </p:cNvPr>
          <p:cNvSpPr>
            <a:spLocks noGrp="1"/>
          </p:cNvSpPr>
          <p:nvPr>
            <p:ph idx="1"/>
          </p:nvPr>
        </p:nvSpPr>
        <p:spPr/>
        <p:txBody>
          <a:bodyPr>
            <a:normAutofit fontScale="92500" lnSpcReduction="20000"/>
          </a:bodyPr>
          <a:lstStyle/>
          <a:p>
            <a:r>
              <a:rPr lang="en-US" dirty="0"/>
              <a:t>A clear, concise, and specific action plan containing:  </a:t>
            </a:r>
          </a:p>
          <a:p>
            <a:pPr lvl="1"/>
            <a:r>
              <a:rPr lang="en-US" dirty="0"/>
              <a:t>A description of the project you intend on completing</a:t>
            </a:r>
          </a:p>
          <a:p>
            <a:pPr lvl="1"/>
            <a:r>
              <a:rPr lang="en-US" dirty="0"/>
              <a:t>A summary of your goals and intentions with the project </a:t>
            </a:r>
          </a:p>
          <a:p>
            <a:pPr lvl="1"/>
            <a:r>
              <a:rPr lang="en-US" dirty="0"/>
              <a:t>A timeline of your involvement with the project </a:t>
            </a:r>
          </a:p>
          <a:p>
            <a:pPr lvl="2"/>
            <a:r>
              <a:rPr lang="en-US" dirty="0"/>
              <a:t>Tasks </a:t>
            </a:r>
          </a:p>
          <a:p>
            <a:pPr lvl="2"/>
            <a:r>
              <a:rPr lang="en-US" dirty="0"/>
              <a:t>Deliverables </a:t>
            </a:r>
          </a:p>
          <a:p>
            <a:pPr lvl="2"/>
            <a:r>
              <a:rPr lang="en-US" dirty="0"/>
              <a:t>Accomplishments </a:t>
            </a:r>
          </a:p>
          <a:p>
            <a:pPr lvl="2"/>
            <a:r>
              <a:rPr lang="en-US" dirty="0"/>
              <a:t>Your role</a:t>
            </a:r>
          </a:p>
          <a:p>
            <a:pPr lvl="1"/>
            <a:r>
              <a:rPr lang="en-US" dirty="0"/>
              <a:t>A method of evaluating your involvement in the project</a:t>
            </a:r>
          </a:p>
          <a:p>
            <a:pPr lvl="2"/>
            <a:r>
              <a:rPr lang="en-US" dirty="0"/>
              <a:t>What will you deliver to the organization if you participate with one? </a:t>
            </a:r>
          </a:p>
          <a:p>
            <a:pPr lvl="2"/>
            <a:r>
              <a:rPr lang="en-US" dirty="0"/>
              <a:t>What will you accomplish by the end of the project? </a:t>
            </a:r>
          </a:p>
          <a:p>
            <a:pPr lvl="1"/>
            <a:r>
              <a:rPr lang="en-US" dirty="0"/>
              <a:t>A statement about how your topic addresses food and/or sustainability </a:t>
            </a:r>
          </a:p>
          <a:p>
            <a:pPr lvl="1"/>
            <a:r>
              <a:rPr lang="en-US" dirty="0"/>
              <a:t>An overview of how you intend to report your findings/learnings</a:t>
            </a:r>
          </a:p>
          <a:p>
            <a:pPr lvl="1"/>
            <a:r>
              <a:rPr lang="en-US" dirty="0"/>
              <a:t>Link to course readings and/or external sources</a:t>
            </a:r>
          </a:p>
          <a:p>
            <a:pPr lvl="1"/>
            <a:r>
              <a:rPr lang="en-US" dirty="0"/>
              <a:t>For the research report (option 5) please provide a bibliography of the literature you intend on reviewing. </a:t>
            </a:r>
          </a:p>
          <a:p>
            <a:pPr lvl="1"/>
            <a:endParaRPr lang="en-US" dirty="0"/>
          </a:p>
          <a:p>
            <a:pPr marL="384048" lvl="2" indent="0">
              <a:buNone/>
            </a:pPr>
            <a:endParaRPr lang="en-US" dirty="0"/>
          </a:p>
          <a:p>
            <a:pPr marL="384048" lvl="2" indent="0">
              <a:buNone/>
            </a:pPr>
            <a:endParaRPr lang="en-US" dirty="0"/>
          </a:p>
          <a:p>
            <a:pPr lvl="1"/>
            <a:endParaRPr lang="en-US" dirty="0"/>
          </a:p>
        </p:txBody>
      </p:sp>
    </p:spTree>
    <p:extLst>
      <p:ext uri="{BB962C8B-B14F-4D97-AF65-F5344CB8AC3E}">
        <p14:creationId xmlns:p14="http://schemas.microsoft.com/office/powerpoint/2010/main" val="25836431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1497DE5-0939-4D1D-9350-0C5E1B209C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5CCC70ED-6C63-4537-B7EB-51990D6C0A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8724" y="457200"/>
            <a:ext cx="11274552" cy="5943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B76E24C1-2968-40DC-A36E-F6B85F0F07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2732" y="521208"/>
            <a:ext cx="11146536" cy="5815584"/>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65541D93-8985-413A-80AF-9B032C1BC3A6}"/>
              </a:ext>
            </a:extLst>
          </p:cNvPr>
          <p:cNvPicPr>
            <a:picLocks noChangeAspect="1"/>
          </p:cNvPicPr>
          <p:nvPr/>
        </p:nvPicPr>
        <p:blipFill>
          <a:blip r:embed="rId2"/>
          <a:stretch>
            <a:fillRect/>
          </a:stretch>
        </p:blipFill>
        <p:spPr>
          <a:xfrm>
            <a:off x="2559513" y="0"/>
            <a:ext cx="7072973" cy="6858000"/>
          </a:xfrm>
          <a:prstGeom prst="rect">
            <a:avLst/>
          </a:prstGeom>
        </p:spPr>
      </p:pic>
    </p:spTree>
    <p:extLst>
      <p:ext uri="{BB962C8B-B14F-4D97-AF65-F5344CB8AC3E}">
        <p14:creationId xmlns:p14="http://schemas.microsoft.com/office/powerpoint/2010/main" val="14044583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E1FF87-E0EE-4580-A983-A746617E0FA6}"/>
              </a:ext>
            </a:extLst>
          </p:cNvPr>
          <p:cNvSpPr>
            <a:spLocks noGrp="1"/>
          </p:cNvSpPr>
          <p:nvPr>
            <p:ph type="title"/>
          </p:nvPr>
        </p:nvSpPr>
        <p:spPr/>
        <p:txBody>
          <a:bodyPr/>
          <a:lstStyle/>
          <a:p>
            <a:r>
              <a:rPr lang="en-US" dirty="0"/>
              <a:t>Assignments</a:t>
            </a:r>
          </a:p>
        </p:txBody>
      </p:sp>
      <p:sp>
        <p:nvSpPr>
          <p:cNvPr id="3" name="Content Placeholder 2">
            <a:extLst>
              <a:ext uri="{FF2B5EF4-FFF2-40B4-BE49-F238E27FC236}">
                <a16:creationId xmlns:a16="http://schemas.microsoft.com/office/drawing/2014/main" id="{84203461-C30D-41BD-B8CF-0202AB36D425}"/>
              </a:ext>
            </a:extLst>
          </p:cNvPr>
          <p:cNvSpPr>
            <a:spLocks noGrp="1"/>
          </p:cNvSpPr>
          <p:nvPr>
            <p:ph idx="1"/>
          </p:nvPr>
        </p:nvSpPr>
        <p:spPr/>
        <p:txBody>
          <a:bodyPr>
            <a:normAutofit lnSpcReduction="10000"/>
          </a:bodyPr>
          <a:lstStyle/>
          <a:p>
            <a:r>
              <a:rPr lang="en-US" b="1" dirty="0"/>
              <a:t>Action Research Project:</a:t>
            </a:r>
            <a:r>
              <a:rPr lang="en-US" dirty="0"/>
              <a:t> The objective of this assignment is to give students hands on experience with transformative food movements. Students will perform an action-based research project by creating a food project and/or participating with an already existing community food initiative at Concordia University or in the community at large. Students may participate in a group project and submit the report as a group. Students will be evaluated based on the depth of their involvement with the project, clearly reporting the project, and an oral presentation of the project. Students are encouraged to contribute to the Concordia Food Groups Research Project (</a:t>
            </a:r>
            <a:r>
              <a:rPr lang="en-US" u="sng" dirty="0">
                <a:hlinkClick r:id="rId2"/>
              </a:rPr>
              <a:t>www.concordiafoodgroups.ca</a:t>
            </a:r>
            <a:r>
              <a:rPr lang="en-US" dirty="0"/>
              <a:t>). </a:t>
            </a:r>
          </a:p>
          <a:p>
            <a:r>
              <a:rPr lang="en-US" b="1" dirty="0"/>
              <a:t>Action Research Project Proposal:</a:t>
            </a:r>
            <a:r>
              <a:rPr lang="en-US" dirty="0"/>
              <a:t> Students will write a proposal for the action research project they want to partake in. Students may participate in a group project and submit the proposal as a group. Students must (1) identify a food group to participate with or a food project to create, (2) outline a specific timeline for the project, (3) summarize their role in the project, (4) describe how you intend to write their final report, (5) link the topic to class readings and other food issues. </a:t>
            </a:r>
          </a:p>
          <a:p>
            <a:endParaRPr lang="en-US" dirty="0"/>
          </a:p>
        </p:txBody>
      </p:sp>
    </p:spTree>
    <p:extLst>
      <p:ext uri="{BB962C8B-B14F-4D97-AF65-F5344CB8AC3E}">
        <p14:creationId xmlns:p14="http://schemas.microsoft.com/office/powerpoint/2010/main" val="14095144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0F737-3A34-4417-9CAE-100ADE221039}"/>
              </a:ext>
            </a:extLst>
          </p:cNvPr>
          <p:cNvSpPr>
            <a:spLocks noGrp="1"/>
          </p:cNvSpPr>
          <p:nvPr>
            <p:ph type="title"/>
          </p:nvPr>
        </p:nvSpPr>
        <p:spPr/>
        <p:txBody>
          <a:bodyPr/>
          <a:lstStyle/>
          <a:p>
            <a:r>
              <a:rPr lang="en-US" dirty="0"/>
              <a:t>Instructions</a:t>
            </a:r>
          </a:p>
        </p:txBody>
      </p:sp>
      <p:sp>
        <p:nvSpPr>
          <p:cNvPr id="3" name="Content Placeholder 2">
            <a:extLst>
              <a:ext uri="{FF2B5EF4-FFF2-40B4-BE49-F238E27FC236}">
                <a16:creationId xmlns:a16="http://schemas.microsoft.com/office/drawing/2014/main" id="{FC03AE80-FFD4-42C1-831C-52EB1FCCC9C6}"/>
              </a:ext>
            </a:extLst>
          </p:cNvPr>
          <p:cNvSpPr>
            <a:spLocks noGrp="1"/>
          </p:cNvSpPr>
          <p:nvPr>
            <p:ph idx="1"/>
          </p:nvPr>
        </p:nvSpPr>
        <p:spPr/>
        <p:txBody>
          <a:bodyPr>
            <a:normAutofit/>
          </a:bodyPr>
          <a:lstStyle/>
          <a:p>
            <a:r>
              <a:rPr lang="en-US" dirty="0"/>
              <a:t>1 – Get into groups according to the topic you choose.</a:t>
            </a:r>
          </a:p>
          <a:p>
            <a:r>
              <a:rPr lang="en-US" dirty="0"/>
              <a:t>2 – Discuss and refine your topic to be specific. </a:t>
            </a:r>
          </a:p>
          <a:p>
            <a:r>
              <a:rPr lang="en-US" dirty="0"/>
              <a:t>3 – Write up a proposal and submit it on October 21</a:t>
            </a:r>
            <a:r>
              <a:rPr lang="en-US" baseline="30000" dirty="0"/>
              <a:t>st</a:t>
            </a:r>
            <a:r>
              <a:rPr lang="en-US" dirty="0"/>
              <a:t>. </a:t>
            </a:r>
          </a:p>
          <a:p>
            <a:r>
              <a:rPr lang="en-US" dirty="0"/>
              <a:t>4 – I will give you all feedback about your project. </a:t>
            </a:r>
          </a:p>
          <a:p>
            <a:r>
              <a:rPr lang="en-US" dirty="0"/>
              <a:t>5 – Complete your project with help from your group members.</a:t>
            </a:r>
          </a:p>
          <a:p>
            <a:r>
              <a:rPr lang="en-US" dirty="0"/>
              <a:t>6 – Hand in your final project on December 3</a:t>
            </a:r>
            <a:r>
              <a:rPr lang="en-US" baseline="30000" dirty="0"/>
              <a:t>rd</a:t>
            </a:r>
            <a:r>
              <a:rPr lang="en-US" dirty="0"/>
              <a:t>. </a:t>
            </a:r>
          </a:p>
          <a:p>
            <a:endParaRPr lang="en-US" dirty="0"/>
          </a:p>
        </p:txBody>
      </p:sp>
    </p:spTree>
    <p:extLst>
      <p:ext uri="{BB962C8B-B14F-4D97-AF65-F5344CB8AC3E}">
        <p14:creationId xmlns:p14="http://schemas.microsoft.com/office/powerpoint/2010/main" val="9187152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00D2EC-D68E-4494-A4BD-E397FE8BC15A}"/>
              </a:ext>
            </a:extLst>
          </p:cNvPr>
          <p:cNvSpPr>
            <a:spLocks noGrp="1"/>
          </p:cNvSpPr>
          <p:nvPr>
            <p:ph type="title"/>
          </p:nvPr>
        </p:nvSpPr>
        <p:spPr/>
        <p:txBody>
          <a:bodyPr/>
          <a:lstStyle/>
          <a:p>
            <a:r>
              <a:rPr lang="en-US" dirty="0"/>
              <a:t>Pick a Topic</a:t>
            </a:r>
          </a:p>
        </p:txBody>
      </p:sp>
      <p:sp>
        <p:nvSpPr>
          <p:cNvPr id="3" name="Content Placeholder 2">
            <a:extLst>
              <a:ext uri="{FF2B5EF4-FFF2-40B4-BE49-F238E27FC236}">
                <a16:creationId xmlns:a16="http://schemas.microsoft.com/office/drawing/2014/main" id="{4C0C3BCE-FFE7-474C-92E8-64B3BF950B68}"/>
              </a:ext>
            </a:extLst>
          </p:cNvPr>
          <p:cNvSpPr>
            <a:spLocks noGrp="1"/>
          </p:cNvSpPr>
          <p:nvPr>
            <p:ph idx="1"/>
          </p:nvPr>
        </p:nvSpPr>
        <p:spPr/>
        <p:txBody>
          <a:bodyPr>
            <a:normAutofit fontScale="92500" lnSpcReduction="10000"/>
          </a:bodyPr>
          <a:lstStyle/>
          <a:p>
            <a:r>
              <a:rPr lang="en-US" dirty="0"/>
              <a:t>1 – Contribute to the Concordia Student Run Food Groups Research Project.</a:t>
            </a:r>
          </a:p>
          <a:p>
            <a:r>
              <a:rPr lang="en-US" dirty="0"/>
              <a:t>2 – Get involved with a food project at Concordia or in the community at large. </a:t>
            </a:r>
          </a:p>
          <a:p>
            <a:r>
              <a:rPr lang="en-US" dirty="0"/>
              <a:t>3 – Begin a food project on campus or in the community. </a:t>
            </a:r>
          </a:p>
          <a:p>
            <a:r>
              <a:rPr lang="en-US" dirty="0"/>
              <a:t>4 – Conduct research about a community food group.</a:t>
            </a:r>
          </a:p>
          <a:p>
            <a:r>
              <a:rPr lang="en-US" dirty="0"/>
              <a:t>5 – Write a research report about a food topic.</a:t>
            </a:r>
          </a:p>
          <a:p>
            <a:endParaRPr lang="en-US" dirty="0"/>
          </a:p>
          <a:p>
            <a:r>
              <a:rPr lang="en-US" dirty="0"/>
              <a:t>Possible ways to present the project:</a:t>
            </a:r>
          </a:p>
          <a:p>
            <a:pPr lvl="1"/>
            <a:r>
              <a:rPr lang="en-US" dirty="0"/>
              <a:t>Write a report</a:t>
            </a:r>
          </a:p>
          <a:p>
            <a:pPr lvl="1"/>
            <a:r>
              <a:rPr lang="en-US" dirty="0"/>
              <a:t>Make a video</a:t>
            </a:r>
          </a:p>
          <a:p>
            <a:pPr lvl="1"/>
            <a:endParaRPr lang="en-US" dirty="0"/>
          </a:p>
          <a:p>
            <a:pPr marL="201168" lvl="1" indent="0">
              <a:buNone/>
            </a:pPr>
            <a:r>
              <a:rPr lang="en-US" dirty="0"/>
              <a:t>*Can be done as a group or as an individual</a:t>
            </a:r>
          </a:p>
          <a:p>
            <a:pPr lvl="1"/>
            <a:endParaRPr lang="en-US" dirty="0"/>
          </a:p>
        </p:txBody>
      </p:sp>
    </p:spTree>
    <p:extLst>
      <p:ext uri="{BB962C8B-B14F-4D97-AF65-F5344CB8AC3E}">
        <p14:creationId xmlns:p14="http://schemas.microsoft.com/office/powerpoint/2010/main" val="23507162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37B97-81FE-409E-934F-7D3653BF83A5}"/>
              </a:ext>
            </a:extLst>
          </p:cNvPr>
          <p:cNvSpPr>
            <a:spLocks noGrp="1"/>
          </p:cNvSpPr>
          <p:nvPr>
            <p:ph type="title"/>
          </p:nvPr>
        </p:nvSpPr>
        <p:spPr/>
        <p:txBody>
          <a:bodyPr>
            <a:normAutofit fontScale="90000"/>
          </a:bodyPr>
          <a:lstStyle/>
          <a:p>
            <a:r>
              <a:rPr lang="en-US" dirty="0"/>
              <a:t>Option 1 – Contribute to the Concordia Student Run Food Groups Research Project</a:t>
            </a:r>
          </a:p>
        </p:txBody>
      </p:sp>
      <p:sp>
        <p:nvSpPr>
          <p:cNvPr id="3" name="Content Placeholder 2">
            <a:extLst>
              <a:ext uri="{FF2B5EF4-FFF2-40B4-BE49-F238E27FC236}">
                <a16:creationId xmlns:a16="http://schemas.microsoft.com/office/drawing/2014/main" id="{4FB0B141-AC82-40BC-B1BA-D50F5781A2A6}"/>
              </a:ext>
            </a:extLst>
          </p:cNvPr>
          <p:cNvSpPr>
            <a:spLocks noGrp="1"/>
          </p:cNvSpPr>
          <p:nvPr>
            <p:ph idx="1"/>
          </p:nvPr>
        </p:nvSpPr>
        <p:spPr/>
        <p:txBody>
          <a:bodyPr/>
          <a:lstStyle/>
          <a:p>
            <a:pPr marL="201168" lvl="1" indent="0">
              <a:buNone/>
            </a:pPr>
            <a:r>
              <a:rPr lang="en-US" dirty="0"/>
              <a:t>Conduct research about a food project/issue on campus: 		</a:t>
            </a:r>
          </a:p>
          <a:p>
            <a:pPr lvl="2"/>
            <a:r>
              <a:rPr lang="en-US" b="1" dirty="0"/>
              <a:t>Research about Aramark</a:t>
            </a:r>
          </a:p>
          <a:p>
            <a:pPr lvl="2"/>
            <a:r>
              <a:rPr lang="en-US" b="1" dirty="0"/>
              <a:t>Residents’ meal plan</a:t>
            </a:r>
          </a:p>
          <a:p>
            <a:pPr lvl="2"/>
            <a:r>
              <a:rPr lang="en-US" dirty="0"/>
              <a:t>A food project that currently exists </a:t>
            </a:r>
          </a:p>
          <a:p>
            <a:pPr lvl="2"/>
            <a:r>
              <a:rPr lang="en-US" dirty="0"/>
              <a:t>Food services at Concordia</a:t>
            </a:r>
          </a:p>
          <a:p>
            <a:pPr lvl="2"/>
            <a:r>
              <a:rPr lang="en-US" dirty="0"/>
              <a:t>Food services in other universities</a:t>
            </a:r>
          </a:p>
          <a:p>
            <a:pPr lvl="2"/>
            <a:r>
              <a:rPr lang="en-US" dirty="0"/>
              <a:t>Community connections to Concordia food groups</a:t>
            </a:r>
          </a:p>
          <a:p>
            <a:pPr lvl="2"/>
            <a:r>
              <a:rPr lang="en-US" dirty="0"/>
              <a:t>Professors at Concordia who research food</a:t>
            </a:r>
          </a:p>
          <a:p>
            <a:pPr lvl="2"/>
            <a:r>
              <a:rPr lang="en-US" dirty="0"/>
              <a:t>Help complete food maps</a:t>
            </a:r>
          </a:p>
          <a:p>
            <a:pPr lvl="2"/>
            <a:r>
              <a:rPr lang="en-US" dirty="0"/>
              <a:t>Get involved with a food group on campus to perform an ethnography/participatory research project</a:t>
            </a:r>
          </a:p>
          <a:p>
            <a:pPr lvl="2"/>
            <a:endParaRPr lang="en-US" dirty="0"/>
          </a:p>
        </p:txBody>
      </p:sp>
    </p:spTree>
    <p:extLst>
      <p:ext uri="{BB962C8B-B14F-4D97-AF65-F5344CB8AC3E}">
        <p14:creationId xmlns:p14="http://schemas.microsoft.com/office/powerpoint/2010/main" val="4076240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F1BC07-7B34-4165-BB2C-A7E3913034CF}"/>
              </a:ext>
            </a:extLst>
          </p:cNvPr>
          <p:cNvSpPr>
            <a:spLocks noGrp="1"/>
          </p:cNvSpPr>
          <p:nvPr>
            <p:ph type="title"/>
          </p:nvPr>
        </p:nvSpPr>
        <p:spPr/>
        <p:txBody>
          <a:bodyPr>
            <a:normAutofit/>
          </a:bodyPr>
          <a:lstStyle/>
          <a:p>
            <a:r>
              <a:rPr lang="en-US" sz="4000" dirty="0"/>
              <a:t>Option 2 – Get Involved With A Food Organization at Concordia or the Community at Large</a:t>
            </a:r>
          </a:p>
        </p:txBody>
      </p:sp>
      <p:sp>
        <p:nvSpPr>
          <p:cNvPr id="3" name="Content Placeholder 2">
            <a:extLst>
              <a:ext uri="{FF2B5EF4-FFF2-40B4-BE49-F238E27FC236}">
                <a16:creationId xmlns:a16="http://schemas.microsoft.com/office/drawing/2014/main" id="{F4F0DB39-29D8-409A-822B-B95A3AD6F6AE}"/>
              </a:ext>
            </a:extLst>
          </p:cNvPr>
          <p:cNvSpPr>
            <a:spLocks noGrp="1"/>
          </p:cNvSpPr>
          <p:nvPr>
            <p:ph idx="1"/>
          </p:nvPr>
        </p:nvSpPr>
        <p:spPr/>
        <p:txBody>
          <a:bodyPr>
            <a:normAutofit fontScale="70000" lnSpcReduction="20000"/>
          </a:bodyPr>
          <a:lstStyle/>
          <a:p>
            <a:r>
              <a:rPr lang="en-US" dirty="0"/>
              <a:t>Possible ideas:</a:t>
            </a:r>
          </a:p>
          <a:p>
            <a:pPr lvl="1"/>
            <a:r>
              <a:rPr lang="en-US" dirty="0"/>
              <a:t>The food organization you currently work at</a:t>
            </a:r>
          </a:p>
          <a:p>
            <a:pPr lvl="1"/>
            <a:r>
              <a:rPr lang="en-US" dirty="0"/>
              <a:t>The Concordia Farmers’ Market</a:t>
            </a:r>
          </a:p>
          <a:p>
            <a:pPr lvl="1"/>
            <a:r>
              <a:rPr lang="en-US" dirty="0"/>
              <a:t>The Hive</a:t>
            </a:r>
          </a:p>
          <a:p>
            <a:pPr lvl="1"/>
            <a:r>
              <a:rPr lang="en-US" dirty="0"/>
              <a:t>The Concordia Greenhouse </a:t>
            </a:r>
          </a:p>
          <a:p>
            <a:pPr lvl="1"/>
            <a:r>
              <a:rPr lang="en-US" dirty="0"/>
              <a:t>The Concordia Food Coalition </a:t>
            </a:r>
          </a:p>
          <a:p>
            <a:pPr lvl="1"/>
            <a:r>
              <a:rPr lang="en-US" dirty="0"/>
              <a:t>Le Detour</a:t>
            </a:r>
          </a:p>
          <a:p>
            <a:pPr lvl="1"/>
            <a:r>
              <a:rPr lang="en-US" dirty="0"/>
              <a:t>Le </a:t>
            </a:r>
            <a:r>
              <a:rPr lang="en-US" dirty="0" err="1"/>
              <a:t>Frigo</a:t>
            </a:r>
            <a:r>
              <a:rPr lang="en-US" dirty="0"/>
              <a:t> Vert</a:t>
            </a:r>
          </a:p>
          <a:p>
            <a:pPr lvl="1"/>
            <a:r>
              <a:rPr lang="en-US" dirty="0"/>
              <a:t>Campus Potager</a:t>
            </a:r>
          </a:p>
          <a:p>
            <a:pPr lvl="1"/>
            <a:r>
              <a:rPr lang="en-US" dirty="0"/>
              <a:t>Community food bank </a:t>
            </a:r>
          </a:p>
          <a:p>
            <a:pPr lvl="1"/>
            <a:r>
              <a:rPr lang="en-US" dirty="0"/>
              <a:t>Soup kitchen</a:t>
            </a:r>
          </a:p>
          <a:p>
            <a:pPr lvl="1"/>
            <a:r>
              <a:rPr lang="en-US" dirty="0"/>
              <a:t>Community garden</a:t>
            </a:r>
          </a:p>
          <a:p>
            <a:pPr lvl="1"/>
            <a:r>
              <a:rPr lang="en-US" dirty="0"/>
              <a:t>CSA farm</a:t>
            </a:r>
          </a:p>
          <a:p>
            <a:pPr lvl="1"/>
            <a:r>
              <a:rPr lang="en-US" dirty="0"/>
              <a:t>Organic farm</a:t>
            </a:r>
          </a:p>
          <a:p>
            <a:pPr lvl="1"/>
            <a:r>
              <a:rPr lang="en-US" dirty="0"/>
              <a:t>Food coops</a:t>
            </a:r>
          </a:p>
          <a:p>
            <a:pPr lvl="1"/>
            <a:r>
              <a:rPr lang="en-US" dirty="0"/>
              <a:t>Incredible Edibles!</a:t>
            </a:r>
          </a:p>
          <a:p>
            <a:pPr lvl="1"/>
            <a:endParaRPr lang="en-US" dirty="0"/>
          </a:p>
          <a:p>
            <a:pPr lvl="1"/>
            <a:r>
              <a:rPr lang="en-US" dirty="0"/>
              <a:t>A food organization in your community </a:t>
            </a:r>
          </a:p>
          <a:p>
            <a:pPr marL="201168" lvl="1" indent="0">
              <a:buNone/>
            </a:pPr>
            <a:endParaRPr lang="en-US" dirty="0"/>
          </a:p>
        </p:txBody>
      </p:sp>
    </p:spTree>
    <p:extLst>
      <p:ext uri="{BB962C8B-B14F-4D97-AF65-F5344CB8AC3E}">
        <p14:creationId xmlns:p14="http://schemas.microsoft.com/office/powerpoint/2010/main" val="40311796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F1BC07-7B34-4165-BB2C-A7E3913034CF}"/>
              </a:ext>
            </a:extLst>
          </p:cNvPr>
          <p:cNvSpPr>
            <a:spLocks noGrp="1"/>
          </p:cNvSpPr>
          <p:nvPr>
            <p:ph type="title"/>
          </p:nvPr>
        </p:nvSpPr>
        <p:spPr/>
        <p:txBody>
          <a:bodyPr>
            <a:normAutofit/>
          </a:bodyPr>
          <a:lstStyle/>
          <a:p>
            <a:r>
              <a:rPr lang="en-US" dirty="0"/>
              <a:t>Option 3 – Begin a Food Project on Campus or in the Community</a:t>
            </a:r>
          </a:p>
        </p:txBody>
      </p:sp>
      <p:sp>
        <p:nvSpPr>
          <p:cNvPr id="3" name="Content Placeholder 2">
            <a:extLst>
              <a:ext uri="{FF2B5EF4-FFF2-40B4-BE49-F238E27FC236}">
                <a16:creationId xmlns:a16="http://schemas.microsoft.com/office/drawing/2014/main" id="{F4F0DB39-29D8-409A-822B-B95A3AD6F6AE}"/>
              </a:ext>
            </a:extLst>
          </p:cNvPr>
          <p:cNvSpPr>
            <a:spLocks noGrp="1"/>
          </p:cNvSpPr>
          <p:nvPr>
            <p:ph idx="1"/>
          </p:nvPr>
        </p:nvSpPr>
        <p:spPr/>
        <p:txBody>
          <a:bodyPr/>
          <a:lstStyle/>
          <a:p>
            <a:r>
              <a:rPr lang="en-US" dirty="0"/>
              <a:t>Possible ideas:</a:t>
            </a:r>
          </a:p>
          <a:p>
            <a:pPr marL="201168" lvl="1" indent="0">
              <a:buNone/>
            </a:pPr>
            <a:r>
              <a:rPr lang="en-US" dirty="0"/>
              <a:t>Start a food group on campus</a:t>
            </a:r>
          </a:p>
          <a:p>
            <a:pPr lvl="2"/>
            <a:r>
              <a:rPr lang="en-US" dirty="0"/>
              <a:t>G-Lounge</a:t>
            </a:r>
          </a:p>
          <a:p>
            <a:pPr lvl="2"/>
            <a:r>
              <a:rPr lang="en-US" dirty="0"/>
              <a:t>Berry Farm, Orchard, Fruit Farm on campus. </a:t>
            </a:r>
          </a:p>
          <a:p>
            <a:pPr marL="201168" lvl="1" indent="0">
              <a:buNone/>
            </a:pPr>
            <a:r>
              <a:rPr lang="en-US" dirty="0"/>
              <a:t>Start a food club under the CSU or CFC</a:t>
            </a:r>
          </a:p>
          <a:p>
            <a:pPr marL="201168" lvl="1" indent="0">
              <a:buNone/>
            </a:pPr>
            <a:r>
              <a:rPr lang="en-US" dirty="0"/>
              <a:t>Find a food issue on campus to address and begin a campaign</a:t>
            </a:r>
          </a:p>
          <a:p>
            <a:pPr marL="201168" lvl="1" indent="0">
              <a:buNone/>
            </a:pPr>
            <a:r>
              <a:rPr lang="en-US" dirty="0"/>
              <a:t>Work with one of the food groups on campus to launch a new project with them</a:t>
            </a:r>
          </a:p>
          <a:p>
            <a:pPr marL="201168" lvl="1" indent="0">
              <a:buNone/>
            </a:pPr>
            <a:r>
              <a:rPr lang="en-US" dirty="0"/>
              <a:t>Start a food project in your community</a:t>
            </a:r>
          </a:p>
          <a:p>
            <a:pPr lvl="1"/>
            <a:endParaRPr lang="en-US" dirty="0"/>
          </a:p>
          <a:p>
            <a:endParaRPr lang="en-US" dirty="0"/>
          </a:p>
        </p:txBody>
      </p:sp>
    </p:spTree>
    <p:extLst>
      <p:ext uri="{BB962C8B-B14F-4D97-AF65-F5344CB8AC3E}">
        <p14:creationId xmlns:p14="http://schemas.microsoft.com/office/powerpoint/2010/main" val="3421114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6CCD36-A3AD-45D7-AD62-166DE3D3B223}"/>
              </a:ext>
            </a:extLst>
          </p:cNvPr>
          <p:cNvSpPr>
            <a:spLocks noGrp="1"/>
          </p:cNvSpPr>
          <p:nvPr>
            <p:ph type="title"/>
          </p:nvPr>
        </p:nvSpPr>
        <p:spPr/>
        <p:txBody>
          <a:bodyPr>
            <a:normAutofit/>
          </a:bodyPr>
          <a:lstStyle/>
          <a:p>
            <a:r>
              <a:rPr lang="en-US" dirty="0"/>
              <a:t>Option 4 – Conduct Research About a Community Food Group</a:t>
            </a:r>
          </a:p>
        </p:txBody>
      </p:sp>
      <p:sp>
        <p:nvSpPr>
          <p:cNvPr id="3" name="Content Placeholder 2">
            <a:extLst>
              <a:ext uri="{FF2B5EF4-FFF2-40B4-BE49-F238E27FC236}">
                <a16:creationId xmlns:a16="http://schemas.microsoft.com/office/drawing/2014/main" id="{AB62169B-0A3F-4981-ADC5-105C80A18621}"/>
              </a:ext>
            </a:extLst>
          </p:cNvPr>
          <p:cNvSpPr>
            <a:spLocks noGrp="1"/>
          </p:cNvSpPr>
          <p:nvPr>
            <p:ph idx="1"/>
          </p:nvPr>
        </p:nvSpPr>
        <p:spPr/>
        <p:txBody>
          <a:bodyPr>
            <a:normAutofit fontScale="70000" lnSpcReduction="20000"/>
          </a:bodyPr>
          <a:lstStyle/>
          <a:p>
            <a:r>
              <a:rPr lang="en-US" dirty="0"/>
              <a:t>Possible ideas:</a:t>
            </a:r>
          </a:p>
          <a:p>
            <a:pPr lvl="1"/>
            <a:r>
              <a:rPr lang="en-US" dirty="0"/>
              <a:t>The food organization you currently work at</a:t>
            </a:r>
          </a:p>
          <a:p>
            <a:pPr lvl="1"/>
            <a:r>
              <a:rPr lang="en-US" dirty="0"/>
              <a:t>The Concordia Farmers’ Market</a:t>
            </a:r>
          </a:p>
          <a:p>
            <a:pPr lvl="1"/>
            <a:r>
              <a:rPr lang="en-US" dirty="0"/>
              <a:t>The Hive</a:t>
            </a:r>
          </a:p>
          <a:p>
            <a:pPr lvl="1"/>
            <a:r>
              <a:rPr lang="en-US" dirty="0"/>
              <a:t>The Concordia Greenhouse </a:t>
            </a:r>
          </a:p>
          <a:p>
            <a:pPr lvl="1"/>
            <a:r>
              <a:rPr lang="en-US" dirty="0"/>
              <a:t>The Concordia Food Coalition </a:t>
            </a:r>
          </a:p>
          <a:p>
            <a:pPr lvl="1"/>
            <a:r>
              <a:rPr lang="en-US" dirty="0"/>
              <a:t>Le Detour</a:t>
            </a:r>
          </a:p>
          <a:p>
            <a:pPr lvl="1"/>
            <a:r>
              <a:rPr lang="en-US" dirty="0"/>
              <a:t>Le </a:t>
            </a:r>
            <a:r>
              <a:rPr lang="en-US" dirty="0" err="1"/>
              <a:t>Frigo</a:t>
            </a:r>
            <a:r>
              <a:rPr lang="en-US" dirty="0"/>
              <a:t> Vert</a:t>
            </a:r>
          </a:p>
          <a:p>
            <a:pPr lvl="1"/>
            <a:r>
              <a:rPr lang="en-US" dirty="0"/>
              <a:t>Campus Potager</a:t>
            </a:r>
          </a:p>
          <a:p>
            <a:pPr lvl="1"/>
            <a:r>
              <a:rPr lang="en-US" dirty="0"/>
              <a:t>Community food bank </a:t>
            </a:r>
          </a:p>
          <a:p>
            <a:pPr lvl="1"/>
            <a:r>
              <a:rPr lang="en-US" dirty="0"/>
              <a:t>Soup kitchen</a:t>
            </a:r>
          </a:p>
          <a:p>
            <a:pPr lvl="1"/>
            <a:r>
              <a:rPr lang="en-US" dirty="0"/>
              <a:t>Community garden</a:t>
            </a:r>
          </a:p>
          <a:p>
            <a:pPr lvl="1"/>
            <a:r>
              <a:rPr lang="en-US" dirty="0"/>
              <a:t>CSA farm</a:t>
            </a:r>
          </a:p>
          <a:p>
            <a:pPr lvl="1"/>
            <a:r>
              <a:rPr lang="en-US" dirty="0"/>
              <a:t>Organic farm</a:t>
            </a:r>
          </a:p>
          <a:p>
            <a:pPr lvl="1"/>
            <a:r>
              <a:rPr lang="en-US" dirty="0"/>
              <a:t>Food coops</a:t>
            </a:r>
          </a:p>
          <a:p>
            <a:pPr lvl="1"/>
            <a:r>
              <a:rPr lang="en-US" dirty="0"/>
              <a:t>Incredible Edibles!</a:t>
            </a:r>
          </a:p>
          <a:p>
            <a:pPr lvl="1"/>
            <a:endParaRPr lang="en-US" dirty="0"/>
          </a:p>
          <a:p>
            <a:pPr marL="201168" lvl="1" indent="0">
              <a:buNone/>
            </a:pPr>
            <a:r>
              <a:rPr lang="en-US" dirty="0"/>
              <a:t>A food organization in your community </a:t>
            </a:r>
          </a:p>
          <a:p>
            <a:pPr lvl="1"/>
            <a:endParaRPr lang="en-US" dirty="0"/>
          </a:p>
          <a:p>
            <a:endParaRPr lang="en-US" dirty="0"/>
          </a:p>
        </p:txBody>
      </p:sp>
    </p:spTree>
    <p:extLst>
      <p:ext uri="{BB962C8B-B14F-4D97-AF65-F5344CB8AC3E}">
        <p14:creationId xmlns:p14="http://schemas.microsoft.com/office/powerpoint/2010/main" val="26463803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2D6C38-28D4-41E5-815A-AF08C534CE0F}"/>
              </a:ext>
            </a:extLst>
          </p:cNvPr>
          <p:cNvSpPr>
            <a:spLocks noGrp="1"/>
          </p:cNvSpPr>
          <p:nvPr>
            <p:ph type="title"/>
          </p:nvPr>
        </p:nvSpPr>
        <p:spPr/>
        <p:txBody>
          <a:bodyPr>
            <a:normAutofit/>
          </a:bodyPr>
          <a:lstStyle/>
          <a:p>
            <a:r>
              <a:rPr lang="en-US" dirty="0"/>
              <a:t>Option 5 – Choose a topic regarding food and write a literature review</a:t>
            </a:r>
          </a:p>
        </p:txBody>
      </p:sp>
      <p:sp>
        <p:nvSpPr>
          <p:cNvPr id="3" name="Content Placeholder 2">
            <a:extLst>
              <a:ext uri="{FF2B5EF4-FFF2-40B4-BE49-F238E27FC236}">
                <a16:creationId xmlns:a16="http://schemas.microsoft.com/office/drawing/2014/main" id="{65EAF98E-A4AB-418E-AB15-B9533BABF21D}"/>
              </a:ext>
            </a:extLst>
          </p:cNvPr>
          <p:cNvSpPr>
            <a:spLocks noGrp="1"/>
          </p:cNvSpPr>
          <p:nvPr>
            <p:ph idx="1"/>
          </p:nvPr>
        </p:nvSpPr>
        <p:spPr/>
        <p:txBody>
          <a:bodyPr/>
          <a:lstStyle/>
          <a:p>
            <a:r>
              <a:rPr lang="en-US" dirty="0"/>
              <a:t>Possible ideas:</a:t>
            </a:r>
          </a:p>
          <a:p>
            <a:pPr lvl="1"/>
            <a:r>
              <a:rPr lang="en-US" dirty="0"/>
              <a:t>Organic methods</a:t>
            </a:r>
          </a:p>
          <a:p>
            <a:pPr lvl="1"/>
            <a:r>
              <a:rPr lang="en-US" dirty="0"/>
              <a:t>Permaculture</a:t>
            </a:r>
          </a:p>
          <a:p>
            <a:pPr lvl="1"/>
            <a:r>
              <a:rPr lang="en-US" dirty="0"/>
              <a:t>Indigenous food practices</a:t>
            </a:r>
          </a:p>
          <a:p>
            <a:pPr lvl="1"/>
            <a:r>
              <a:rPr lang="en-US" dirty="0"/>
              <a:t>Indicators of ‘healthy’ food systems</a:t>
            </a:r>
          </a:p>
          <a:p>
            <a:pPr lvl="1"/>
            <a:r>
              <a:rPr lang="en-US" dirty="0"/>
              <a:t>Canada’s food policies - New consultations and directions</a:t>
            </a:r>
          </a:p>
          <a:p>
            <a:pPr lvl="1"/>
            <a:r>
              <a:rPr lang="en-US" dirty="0"/>
              <a:t>Food sovereignty</a:t>
            </a:r>
          </a:p>
          <a:p>
            <a:pPr lvl="1"/>
            <a:r>
              <a:rPr lang="en-US" dirty="0"/>
              <a:t>Food justice</a:t>
            </a:r>
          </a:p>
          <a:p>
            <a:pPr lvl="1"/>
            <a:r>
              <a:rPr lang="en-US" dirty="0"/>
              <a:t>Food labeling</a:t>
            </a:r>
          </a:p>
          <a:p>
            <a:pPr lvl="1"/>
            <a:r>
              <a:rPr lang="en-US" dirty="0"/>
              <a:t>GMOs</a:t>
            </a:r>
          </a:p>
          <a:p>
            <a:pPr lvl="1"/>
            <a:r>
              <a:rPr lang="en-US" dirty="0"/>
              <a:t>Cultured meat</a:t>
            </a:r>
          </a:p>
          <a:p>
            <a:pPr lvl="1"/>
            <a:endParaRPr lang="en-US" dirty="0"/>
          </a:p>
        </p:txBody>
      </p:sp>
    </p:spTree>
    <p:extLst>
      <p:ext uri="{BB962C8B-B14F-4D97-AF65-F5344CB8AC3E}">
        <p14:creationId xmlns:p14="http://schemas.microsoft.com/office/powerpoint/2010/main" val="2999666970"/>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2299</TotalTime>
  <Words>804</Words>
  <Application>Microsoft Office PowerPoint</Application>
  <PresentationFormat>Widescreen</PresentationFormat>
  <Paragraphs>113</Paragraphs>
  <Slides>11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Calibri</vt:lpstr>
      <vt:lpstr>Calibri Light</vt:lpstr>
      <vt:lpstr>Retrospect</vt:lpstr>
      <vt:lpstr>Food and Sustainability</vt:lpstr>
      <vt:lpstr>Assignments</vt:lpstr>
      <vt:lpstr>Instructions</vt:lpstr>
      <vt:lpstr>Pick a Topic</vt:lpstr>
      <vt:lpstr>Option 1 – Contribute to the Concordia Student Run Food Groups Research Project</vt:lpstr>
      <vt:lpstr>Option 2 – Get Involved With A Food Organization at Concordia or the Community at Large</vt:lpstr>
      <vt:lpstr>Option 3 – Begin a Food Project on Campus or in the Community</vt:lpstr>
      <vt:lpstr>Option 4 – Conduct Research About a Community Food Group</vt:lpstr>
      <vt:lpstr>Option 5 – Choose a topic regarding food and write a literature review</vt:lpstr>
      <vt:lpstr>Proposal Should Contain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Edible Activism!</dc:title>
  <dc:creator>Erik Chevrier</dc:creator>
  <cp:lastModifiedBy>Erik Chevrier</cp:lastModifiedBy>
  <cp:revision>223</cp:revision>
  <dcterms:created xsi:type="dcterms:W3CDTF">2016-08-29T02:04:56Z</dcterms:created>
  <dcterms:modified xsi:type="dcterms:W3CDTF">2019-09-30T23:59:58Z</dcterms:modified>
</cp:coreProperties>
</file>