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6" r:id="rId3"/>
    <p:sldId id="258" r:id="rId4"/>
    <p:sldId id="265" r:id="rId5"/>
    <p:sldId id="262" r:id="rId6"/>
    <p:sldId id="266" r:id="rId7"/>
    <p:sldId id="317" r:id="rId8"/>
    <p:sldId id="31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9" d="100"/>
          <a:sy n="69" d="100"/>
        </p:scale>
        <p:origin x="76" y="7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2019-09-17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2019-09-17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2019-09-17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2019-09-17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2019-09-17</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2019-09-17</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2019-09-17</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2019-09-17</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xiconoffood.com/definition/definition-food-cultur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fontScale="85000" lnSpcReduction="20000"/>
          </a:bodyPr>
          <a:lstStyle/>
          <a:p>
            <a:r>
              <a:rPr lang="en-CA" dirty="0"/>
              <a:t>Cooking Project</a:t>
            </a:r>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B5EFD-FDDD-45EB-8318-9433FFF141B3}"/>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46A4D3B1-EBDF-43DA-940D-596D33A41826}"/>
              </a:ext>
            </a:extLst>
          </p:cNvPr>
          <p:cNvSpPr>
            <a:spLocks noGrp="1"/>
          </p:cNvSpPr>
          <p:nvPr>
            <p:ph idx="1"/>
          </p:nvPr>
        </p:nvSpPr>
        <p:spPr/>
        <p:txBody>
          <a:bodyPr/>
          <a:lstStyle/>
          <a:p>
            <a:r>
              <a:rPr lang="en-US" b="1" dirty="0"/>
              <a:t>Cooking Project: </a:t>
            </a:r>
            <a:r>
              <a:rPr lang="en-US" dirty="0"/>
              <a:t>Students must prepare at least two meals to bring and share with the class. Students will write a short blog of about 600 words (1 page) about the practices, attitudes, and beliefs as well as the networks and institutions surrounding the production, distribution, and consumption of the food item they prepared. They will also include the recipe, i.e. list the ingredients and write about the process of preparing your food item. </a:t>
            </a:r>
          </a:p>
          <a:p>
            <a:r>
              <a:rPr lang="en-US" dirty="0"/>
              <a:t>Students will write about only one of the meals they bring (or plan on bringing). </a:t>
            </a:r>
          </a:p>
          <a:p>
            <a:endParaRPr lang="en-US" dirty="0"/>
          </a:p>
          <a:p>
            <a:r>
              <a:rPr lang="en-US" b="1" dirty="0"/>
              <a:t>Due Date: </a:t>
            </a:r>
            <a:r>
              <a:rPr lang="en-US" dirty="0"/>
              <a:t>October 7</a:t>
            </a:r>
            <a:r>
              <a:rPr lang="en-US" baseline="30000" dirty="0"/>
              <a:t>th</a:t>
            </a:r>
            <a:r>
              <a:rPr lang="en-US" dirty="0"/>
              <a:t>, 2019</a:t>
            </a:r>
          </a:p>
          <a:p>
            <a:endParaRPr lang="en-US" dirty="0"/>
          </a:p>
        </p:txBody>
      </p:sp>
    </p:spTree>
    <p:extLst>
      <p:ext uri="{BB962C8B-B14F-4D97-AF65-F5344CB8AC3E}">
        <p14:creationId xmlns:p14="http://schemas.microsoft.com/office/powerpoint/2010/main" val="393677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2053-3C24-415C-BD7D-403B80D319D9}"/>
              </a:ext>
            </a:extLst>
          </p:cNvPr>
          <p:cNvSpPr>
            <a:spLocks noGrp="1"/>
          </p:cNvSpPr>
          <p:nvPr>
            <p:ph type="title"/>
          </p:nvPr>
        </p:nvSpPr>
        <p:spPr/>
        <p:txBody>
          <a:bodyPr/>
          <a:lstStyle/>
          <a:p>
            <a:r>
              <a:rPr lang="en-US" dirty="0"/>
              <a:t>Cultural Significance of Food Assignment</a:t>
            </a:r>
          </a:p>
        </p:txBody>
      </p:sp>
      <p:sp>
        <p:nvSpPr>
          <p:cNvPr id="3" name="Content Placeholder 2">
            <a:extLst>
              <a:ext uri="{FF2B5EF4-FFF2-40B4-BE49-F238E27FC236}">
                <a16:creationId xmlns:a16="http://schemas.microsoft.com/office/drawing/2014/main" id="{523B1C78-2A40-4B01-A0C5-6FB76D2ECA96}"/>
              </a:ext>
            </a:extLst>
          </p:cNvPr>
          <p:cNvSpPr>
            <a:spLocks noGrp="1"/>
          </p:cNvSpPr>
          <p:nvPr>
            <p:ph idx="1"/>
          </p:nvPr>
        </p:nvSpPr>
        <p:spPr/>
        <p:txBody>
          <a:bodyPr>
            <a:normAutofit/>
          </a:bodyPr>
          <a:lstStyle/>
          <a:p>
            <a:r>
              <a:rPr lang="en-US" sz="2400" b="1" dirty="0"/>
              <a:t>Main Question: What is the cultural significance of your food item? </a:t>
            </a:r>
            <a:endParaRPr lang="en-CA" dirty="0"/>
          </a:p>
          <a:p>
            <a:r>
              <a:rPr lang="en-CA" dirty="0"/>
              <a:t>Food culture refers to the practices, attitudes, and beliefs as well as the networks and institutions surrounding the production, distribution, and consumption of food. </a:t>
            </a:r>
          </a:p>
          <a:p>
            <a:r>
              <a:rPr lang="en-CA" dirty="0"/>
              <a:t>It encompasses the concepts of </a:t>
            </a:r>
            <a:r>
              <a:rPr lang="en-CA" dirty="0" err="1"/>
              <a:t>foodways</a:t>
            </a:r>
            <a:r>
              <a:rPr lang="en-CA" dirty="0"/>
              <a:t>, cuisine, and food system and includes the fundamental understandings a group has about food, historical and current conditions shaping that group’s relationship to food, and the ways in which the group uses food to express identity, community, values, status, power, artistry and creativity. It also includes a groups’ definitions of what items can be food, what is tasty, healthy, and socially appropriate for specific subgroups or individuals and when, how, why, and with whom those items can or should be consumed.</a:t>
            </a:r>
          </a:p>
          <a:p>
            <a:endParaRPr lang="en-CA" dirty="0"/>
          </a:p>
          <a:p>
            <a:r>
              <a:rPr lang="en-CA" dirty="0">
                <a:hlinkClick r:id="rId2"/>
              </a:rPr>
              <a:t>Source Dr. Long</a:t>
            </a:r>
            <a:endParaRPr lang="en-US" dirty="0"/>
          </a:p>
          <a:p>
            <a:endParaRPr lang="en-US" dirty="0"/>
          </a:p>
        </p:txBody>
      </p:sp>
    </p:spTree>
    <p:extLst>
      <p:ext uri="{BB962C8B-B14F-4D97-AF65-F5344CB8AC3E}">
        <p14:creationId xmlns:p14="http://schemas.microsoft.com/office/powerpoint/2010/main" val="275248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CBA37-56E6-4EA6-86DB-589D23AE4AC1}"/>
              </a:ext>
            </a:extLst>
          </p:cNvPr>
          <p:cNvSpPr>
            <a:spLocks noGrp="1"/>
          </p:cNvSpPr>
          <p:nvPr>
            <p:ph type="title"/>
          </p:nvPr>
        </p:nvSpPr>
        <p:spPr/>
        <p:txBody>
          <a:bodyPr/>
          <a:lstStyle/>
          <a:p>
            <a:r>
              <a:rPr lang="en-US" dirty="0"/>
              <a:t>Cultural Significance of Food – Interview with Family Member/Grandparent</a:t>
            </a:r>
          </a:p>
        </p:txBody>
      </p:sp>
      <p:sp>
        <p:nvSpPr>
          <p:cNvPr id="3" name="Content Placeholder 2">
            <a:extLst>
              <a:ext uri="{FF2B5EF4-FFF2-40B4-BE49-F238E27FC236}">
                <a16:creationId xmlns:a16="http://schemas.microsoft.com/office/drawing/2014/main" id="{27A26346-4449-4603-BE55-AFAD98BF0AE9}"/>
              </a:ext>
            </a:extLst>
          </p:cNvPr>
          <p:cNvSpPr>
            <a:spLocks noGrp="1"/>
          </p:cNvSpPr>
          <p:nvPr>
            <p:ph idx="1"/>
          </p:nvPr>
        </p:nvSpPr>
        <p:spPr/>
        <p:txBody>
          <a:bodyPr>
            <a:normAutofit lnSpcReduction="10000"/>
          </a:bodyPr>
          <a:lstStyle/>
          <a:p>
            <a:r>
              <a:rPr lang="en-US" dirty="0"/>
              <a:t>Talk with a family member about the cultural significance of the food item you bring, only if it is relevant to their cultural heritage. You should develop a series of interview/discussion questions to find out: </a:t>
            </a:r>
          </a:p>
          <a:p>
            <a:pPr lvl="1"/>
            <a:r>
              <a:rPr lang="en-US" dirty="0"/>
              <a:t>What the food item means to them</a:t>
            </a:r>
          </a:p>
          <a:p>
            <a:pPr lvl="1"/>
            <a:r>
              <a:rPr lang="en-US" dirty="0"/>
              <a:t>What the food item means to their culture (defining culture and becoming defined by culture)</a:t>
            </a:r>
          </a:p>
          <a:p>
            <a:pPr lvl="1"/>
            <a:r>
              <a:rPr lang="en-US" dirty="0"/>
              <a:t>What historical overview (political, economic and social conditions) of the time and space from which your food item comes from</a:t>
            </a:r>
          </a:p>
          <a:p>
            <a:pPr lvl="1"/>
            <a:r>
              <a:rPr lang="en-US" dirty="0"/>
              <a:t>Any other interesting questions that help define the </a:t>
            </a:r>
            <a:r>
              <a:rPr lang="en-CA" dirty="0"/>
              <a:t>practices, attitudes, and beliefs as well as the networks and institutions surrounding the production, distribution, and consumption of the food item you chose. </a:t>
            </a:r>
          </a:p>
          <a:p>
            <a:pPr marL="201168" lvl="1" indent="0">
              <a:buNone/>
            </a:pPr>
            <a:endParaRPr lang="en-US" dirty="0"/>
          </a:p>
          <a:p>
            <a:pPr lvl="1"/>
            <a:r>
              <a:rPr lang="en-US" b="1" dirty="0"/>
              <a:t>Reports should include:  </a:t>
            </a:r>
            <a:r>
              <a:rPr lang="en-US" dirty="0"/>
              <a:t>An introduction to the food item you chose, brief overview of methodology, findings, discussion about the cultural significance of food items. Please do not just write out the questions and provide answers, but write a research paper about your findings. </a:t>
            </a:r>
            <a:r>
              <a:rPr lang="en-US" i="1" dirty="0"/>
              <a:t>You also need to provide external references. </a:t>
            </a:r>
          </a:p>
        </p:txBody>
      </p:sp>
    </p:spTree>
    <p:extLst>
      <p:ext uri="{BB962C8B-B14F-4D97-AF65-F5344CB8AC3E}">
        <p14:creationId xmlns:p14="http://schemas.microsoft.com/office/powerpoint/2010/main" val="343383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2053-3C24-415C-BD7D-403B80D319D9}"/>
              </a:ext>
            </a:extLst>
          </p:cNvPr>
          <p:cNvSpPr>
            <a:spLocks noGrp="1"/>
          </p:cNvSpPr>
          <p:nvPr>
            <p:ph type="title"/>
          </p:nvPr>
        </p:nvSpPr>
        <p:spPr/>
        <p:txBody>
          <a:bodyPr/>
          <a:lstStyle/>
          <a:p>
            <a:r>
              <a:rPr lang="en-US" dirty="0"/>
              <a:t>Cultural Significance of Food – Traditional Report </a:t>
            </a:r>
          </a:p>
        </p:txBody>
      </p:sp>
      <p:sp>
        <p:nvSpPr>
          <p:cNvPr id="3" name="Content Placeholder 2">
            <a:extLst>
              <a:ext uri="{FF2B5EF4-FFF2-40B4-BE49-F238E27FC236}">
                <a16:creationId xmlns:a16="http://schemas.microsoft.com/office/drawing/2014/main" id="{523B1C78-2A40-4B01-A0C5-6FB76D2ECA96}"/>
              </a:ext>
            </a:extLst>
          </p:cNvPr>
          <p:cNvSpPr>
            <a:spLocks noGrp="1"/>
          </p:cNvSpPr>
          <p:nvPr>
            <p:ph idx="1"/>
          </p:nvPr>
        </p:nvSpPr>
        <p:spPr/>
        <p:txBody>
          <a:bodyPr>
            <a:normAutofit/>
          </a:bodyPr>
          <a:lstStyle/>
          <a:p>
            <a:r>
              <a:rPr lang="en-US" sz="2400" dirty="0"/>
              <a:t>Your paper should identify the </a:t>
            </a:r>
            <a:r>
              <a:rPr lang="en-CA" sz="2400" dirty="0"/>
              <a:t>the practices, attitudes, and beliefs as well as the networks and institutions surrounding the production, distribution, and consumption of the food item you chose.  </a:t>
            </a:r>
            <a:endParaRPr lang="en-US" sz="2400" dirty="0"/>
          </a:p>
          <a:p>
            <a:r>
              <a:rPr lang="en-US" sz="2400" dirty="0"/>
              <a:t>Topics can include but are not limited to: </a:t>
            </a:r>
          </a:p>
          <a:p>
            <a:r>
              <a:rPr lang="en-US" sz="2400" dirty="0"/>
              <a:t>Labour, gender, class, privilege, colonialism, race, health, economy, community, environmental footprint, alternative food systems, survival, social justice, sovereignty, etc. </a:t>
            </a:r>
          </a:p>
          <a:p>
            <a:endParaRPr lang="en-US" sz="1600" i="1" dirty="0"/>
          </a:p>
          <a:p>
            <a:r>
              <a:rPr lang="en-US" sz="1600" i="1" dirty="0"/>
              <a:t>You need to provide external references.</a:t>
            </a:r>
          </a:p>
        </p:txBody>
      </p:sp>
    </p:spTree>
    <p:extLst>
      <p:ext uri="{BB962C8B-B14F-4D97-AF65-F5344CB8AC3E}">
        <p14:creationId xmlns:p14="http://schemas.microsoft.com/office/powerpoint/2010/main" val="1423195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7D498-2EE9-4CAC-9381-4B2CF2772838}"/>
              </a:ext>
            </a:extLst>
          </p:cNvPr>
          <p:cNvSpPr>
            <a:spLocks noGrp="1"/>
          </p:cNvSpPr>
          <p:nvPr>
            <p:ph type="title"/>
          </p:nvPr>
        </p:nvSpPr>
        <p:spPr/>
        <p:txBody>
          <a:bodyPr/>
          <a:lstStyle/>
          <a:p>
            <a:r>
              <a:rPr lang="en-US" dirty="0"/>
              <a:t>You can do Artistic Pieces</a:t>
            </a:r>
          </a:p>
        </p:txBody>
      </p:sp>
      <p:sp>
        <p:nvSpPr>
          <p:cNvPr id="3" name="Content Placeholder 2">
            <a:extLst>
              <a:ext uri="{FF2B5EF4-FFF2-40B4-BE49-F238E27FC236}">
                <a16:creationId xmlns:a16="http://schemas.microsoft.com/office/drawing/2014/main" id="{2FA4E999-71CC-4836-AEAE-AD934E3D3068}"/>
              </a:ext>
            </a:extLst>
          </p:cNvPr>
          <p:cNvSpPr>
            <a:spLocks noGrp="1"/>
          </p:cNvSpPr>
          <p:nvPr>
            <p:ph idx="1"/>
          </p:nvPr>
        </p:nvSpPr>
        <p:spPr/>
        <p:txBody>
          <a:bodyPr/>
          <a:lstStyle/>
          <a:p>
            <a:r>
              <a:rPr lang="en-US" dirty="0"/>
              <a:t>You can do a video, website, blog, performance, and/or other creative ways to express yourself instead of a traditional paper. </a:t>
            </a:r>
          </a:p>
          <a:p>
            <a:endParaRPr lang="en-US" dirty="0"/>
          </a:p>
          <a:p>
            <a:r>
              <a:rPr lang="en-US" sz="3000" b="1" dirty="0"/>
              <a:t>These must be approved by me first.</a:t>
            </a:r>
          </a:p>
        </p:txBody>
      </p:sp>
    </p:spTree>
    <p:extLst>
      <p:ext uri="{BB962C8B-B14F-4D97-AF65-F5344CB8AC3E}">
        <p14:creationId xmlns:p14="http://schemas.microsoft.com/office/powerpoint/2010/main" val="220188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B35BF3C0-7EEB-40EB-87F0-76AC8F660853}"/>
              </a:ext>
            </a:extLst>
          </p:cNvPr>
          <p:cNvPicPr>
            <a:picLocks noChangeAspect="1"/>
          </p:cNvPicPr>
          <p:nvPr/>
        </p:nvPicPr>
        <p:blipFill>
          <a:blip r:embed="rId2"/>
          <a:stretch>
            <a:fillRect/>
          </a:stretch>
        </p:blipFill>
        <p:spPr>
          <a:xfrm>
            <a:off x="2604813" y="905933"/>
            <a:ext cx="7014378" cy="5039728"/>
          </a:xfrm>
          <a:prstGeom prst="rect">
            <a:avLst/>
          </a:prstGeom>
        </p:spPr>
      </p:pic>
    </p:spTree>
    <p:extLst>
      <p:ext uri="{BB962C8B-B14F-4D97-AF65-F5344CB8AC3E}">
        <p14:creationId xmlns:p14="http://schemas.microsoft.com/office/powerpoint/2010/main" val="929024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D771592-7043-46F0-9444-2734341137EF}"/>
              </a:ext>
            </a:extLst>
          </p:cNvPr>
          <p:cNvSpPr>
            <a:spLocks noGrp="1"/>
          </p:cNvSpPr>
          <p:nvPr>
            <p:ph type="title"/>
          </p:nvPr>
        </p:nvSpPr>
        <p:spPr/>
        <p:txBody>
          <a:bodyPr/>
          <a:lstStyle/>
          <a:p>
            <a:r>
              <a:rPr lang="en-US" dirty="0"/>
              <a:t>Dates For Cooking</a:t>
            </a:r>
          </a:p>
        </p:txBody>
      </p:sp>
      <p:sp>
        <p:nvSpPr>
          <p:cNvPr id="8" name="Content Placeholder 7">
            <a:extLst>
              <a:ext uri="{FF2B5EF4-FFF2-40B4-BE49-F238E27FC236}">
                <a16:creationId xmlns:a16="http://schemas.microsoft.com/office/drawing/2014/main" id="{1B7DC8EE-BEBD-40FC-AC55-2862C34570D2}"/>
              </a:ext>
            </a:extLst>
          </p:cNvPr>
          <p:cNvSpPr>
            <a:spLocks noGrp="1"/>
          </p:cNvSpPr>
          <p:nvPr>
            <p:ph idx="1"/>
          </p:nvPr>
        </p:nvSpPr>
        <p:spPr/>
        <p:txBody>
          <a:bodyPr/>
          <a:lstStyle/>
          <a:p>
            <a:r>
              <a:rPr lang="en-US" dirty="0"/>
              <a:t>Dates for cooking: </a:t>
            </a:r>
          </a:p>
          <a:p>
            <a:r>
              <a:rPr lang="en-US" dirty="0"/>
              <a:t>https://docs.google.com/spreadsheets/d/1nrNkYFiCFHbfavw891A9mbTavHq1R_HeGz66hqOR2Hk/edit?fbclid=IwAR2GrHj0YqFdFnKrVRbYittOoo8CjY0zppxbpa2osKNBJPMszoGcdaJyGYs#gid=0</a:t>
            </a:r>
          </a:p>
        </p:txBody>
      </p:sp>
    </p:spTree>
    <p:extLst>
      <p:ext uri="{BB962C8B-B14F-4D97-AF65-F5344CB8AC3E}">
        <p14:creationId xmlns:p14="http://schemas.microsoft.com/office/powerpoint/2010/main" val="40973569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2299</TotalTime>
  <Words>635</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Calibri Light</vt:lpstr>
      <vt:lpstr>Retrospect</vt:lpstr>
      <vt:lpstr>Food and Sustainability</vt:lpstr>
      <vt:lpstr>Instructions</vt:lpstr>
      <vt:lpstr>Cultural Significance of Food Assignment</vt:lpstr>
      <vt:lpstr>Cultural Significance of Food – Interview with Family Member/Grandparent</vt:lpstr>
      <vt:lpstr>Cultural Significance of Food – Traditional Report </vt:lpstr>
      <vt:lpstr>You can do Artistic Pieces</vt:lpstr>
      <vt:lpstr>PowerPoint Presentation</vt:lpstr>
      <vt:lpstr>Dates For Cooking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233</cp:revision>
  <dcterms:created xsi:type="dcterms:W3CDTF">2016-08-29T02:04:56Z</dcterms:created>
  <dcterms:modified xsi:type="dcterms:W3CDTF">2019-09-17T04:23:30Z</dcterms:modified>
</cp:coreProperties>
</file>