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5" r:id="rId3"/>
    <p:sldId id="277" r:id="rId4"/>
    <p:sldId id="278" r:id="rId5"/>
    <p:sldId id="279" r:id="rId6"/>
    <p:sldId id="274" r:id="rId7"/>
    <p:sldId id="280" r:id="rId8"/>
    <p:sldId id="276" r:id="rId9"/>
    <p:sldId id="281"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6" r:id="rId23"/>
    <p:sldId id="295" r:id="rId24"/>
    <p:sldId id="298" r:id="rId25"/>
    <p:sldId id="316" r:id="rId26"/>
    <p:sldId id="299" r:id="rId27"/>
    <p:sldId id="300" r:id="rId28"/>
    <p:sldId id="301" r:id="rId29"/>
    <p:sldId id="313" r:id="rId30"/>
    <p:sldId id="314" r:id="rId31"/>
    <p:sldId id="315" r:id="rId32"/>
    <p:sldId id="302"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8" d="100"/>
          <a:sy n="88" d="100"/>
        </p:scale>
        <p:origin x="8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2019-09-10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2019-09-10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2019-09-10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2019-09-10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2019-09-10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2019-09-10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2019-09-10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2019-09-10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gi.net/" TargetMode="External"/><Relationship Id="rId2" Type="http://schemas.openxmlformats.org/officeDocument/2006/relationships/hyperlink" Target="https://www.youtube.com/watch?v=hWLjYJ4Bzv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cv9aLFKQ2g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kuomtYlZM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horoscope.com/us/index.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horoscope.com/us/index.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4" Type="http://schemas.openxmlformats.org/officeDocument/2006/relationships/hyperlink" Target="https://www.youtube.com/watch?v=GZGY0wPAnu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Social Cognition</a:t>
            </a:r>
          </a:p>
          <a:p>
            <a:r>
              <a:rPr lang="en-CA" dirty="0"/>
              <a:t>September 10</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3CCC7-0793-4738-A163-F7641D77451C}"/>
              </a:ext>
            </a:extLst>
          </p:cNvPr>
          <p:cNvSpPr>
            <a:spLocks noGrp="1"/>
          </p:cNvSpPr>
          <p:nvPr>
            <p:ph idx="1"/>
          </p:nvPr>
        </p:nvSpPr>
        <p:spPr/>
        <p:txBody>
          <a:bodyPr>
            <a:normAutofit/>
          </a:bodyPr>
          <a:lstStyle/>
          <a:p>
            <a:r>
              <a:rPr lang="en-US" sz="20000" dirty="0"/>
              <a:t>Feather</a:t>
            </a:r>
          </a:p>
        </p:txBody>
      </p:sp>
    </p:spTree>
    <p:extLst>
      <p:ext uri="{BB962C8B-B14F-4D97-AF65-F5344CB8AC3E}">
        <p14:creationId xmlns:p14="http://schemas.microsoft.com/office/powerpoint/2010/main" val="71034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3E1C2-C86E-4FDA-B3A3-6F91EEE41707}"/>
              </a:ext>
            </a:extLst>
          </p:cNvPr>
          <p:cNvSpPr>
            <a:spLocks noGrp="1"/>
          </p:cNvSpPr>
          <p:nvPr>
            <p:ph idx="1"/>
          </p:nvPr>
        </p:nvSpPr>
        <p:spPr/>
        <p:txBody>
          <a:bodyPr/>
          <a:lstStyle/>
          <a:p>
            <a:r>
              <a:rPr lang="en-US" sz="20000" dirty="0"/>
              <a:t>Animal</a:t>
            </a:r>
            <a:r>
              <a:rPr lang="en-US" dirty="0"/>
              <a:t> </a:t>
            </a:r>
          </a:p>
        </p:txBody>
      </p:sp>
    </p:spTree>
    <p:extLst>
      <p:ext uri="{BB962C8B-B14F-4D97-AF65-F5344CB8AC3E}">
        <p14:creationId xmlns:p14="http://schemas.microsoft.com/office/powerpoint/2010/main" val="222345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55AE6-EFF9-4058-A304-DBA1462CD251}"/>
              </a:ext>
            </a:extLst>
          </p:cNvPr>
          <p:cNvSpPr>
            <a:spLocks noGrp="1"/>
          </p:cNvSpPr>
          <p:nvPr>
            <p:ph idx="1"/>
          </p:nvPr>
        </p:nvSpPr>
        <p:spPr/>
        <p:txBody>
          <a:bodyPr>
            <a:normAutofit/>
          </a:bodyPr>
          <a:lstStyle/>
          <a:p>
            <a:r>
              <a:rPr lang="en-US" sz="20000" dirty="0"/>
              <a:t>Food</a:t>
            </a:r>
          </a:p>
        </p:txBody>
      </p:sp>
    </p:spTree>
    <p:extLst>
      <p:ext uri="{BB962C8B-B14F-4D97-AF65-F5344CB8AC3E}">
        <p14:creationId xmlns:p14="http://schemas.microsoft.com/office/powerpoint/2010/main" val="353661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85664-3490-4030-A823-27E4CE1A852E}"/>
              </a:ext>
            </a:extLst>
          </p:cNvPr>
          <p:cNvSpPr>
            <a:spLocks noGrp="1"/>
          </p:cNvSpPr>
          <p:nvPr>
            <p:ph idx="1"/>
          </p:nvPr>
        </p:nvSpPr>
        <p:spPr/>
        <p:txBody>
          <a:bodyPr>
            <a:noAutofit/>
          </a:bodyPr>
          <a:lstStyle/>
          <a:p>
            <a:r>
              <a:rPr lang="en-US" sz="15000" dirty="0"/>
              <a:t>Type of      		Plant</a:t>
            </a:r>
          </a:p>
        </p:txBody>
      </p:sp>
    </p:spTree>
    <p:extLst>
      <p:ext uri="{BB962C8B-B14F-4D97-AF65-F5344CB8AC3E}">
        <p14:creationId xmlns:p14="http://schemas.microsoft.com/office/powerpoint/2010/main" val="399337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81A0-5434-4EAC-BB94-B5376FCC8B4D}"/>
              </a:ext>
            </a:extLst>
          </p:cNvPr>
          <p:cNvSpPr>
            <a:spLocks noGrp="1"/>
          </p:cNvSpPr>
          <p:nvPr>
            <p:ph type="title"/>
          </p:nvPr>
        </p:nvSpPr>
        <p:spPr/>
        <p:txBody>
          <a:bodyPr/>
          <a:lstStyle/>
          <a:p>
            <a:r>
              <a:rPr lang="en-US" dirty="0"/>
              <a:t>Priming and Accessibility</a:t>
            </a:r>
          </a:p>
        </p:txBody>
      </p:sp>
      <p:pic>
        <p:nvPicPr>
          <p:cNvPr id="4" name="Content Placeholder 3">
            <a:extLst>
              <a:ext uri="{FF2B5EF4-FFF2-40B4-BE49-F238E27FC236}">
                <a16:creationId xmlns:a16="http://schemas.microsoft.com/office/drawing/2014/main" id="{9E321957-EDAB-444F-BDE8-7E8C3323F7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7619" y="1983105"/>
            <a:ext cx="5657088" cy="3749040"/>
          </a:xfrm>
          <a:prstGeom prst="rect">
            <a:avLst/>
          </a:prstGeom>
        </p:spPr>
      </p:pic>
    </p:spTree>
    <p:extLst>
      <p:ext uri="{BB962C8B-B14F-4D97-AF65-F5344CB8AC3E}">
        <p14:creationId xmlns:p14="http://schemas.microsoft.com/office/powerpoint/2010/main" val="391588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8393-7F93-473C-9CA7-A56763670D5C}"/>
              </a:ext>
            </a:extLst>
          </p:cNvPr>
          <p:cNvSpPr>
            <a:spLocks noGrp="1"/>
          </p:cNvSpPr>
          <p:nvPr>
            <p:ph type="title"/>
          </p:nvPr>
        </p:nvSpPr>
        <p:spPr/>
        <p:txBody>
          <a:bodyPr/>
          <a:lstStyle/>
          <a:p>
            <a:r>
              <a:rPr lang="en-US" dirty="0"/>
              <a:t>Applicability</a:t>
            </a:r>
          </a:p>
        </p:txBody>
      </p:sp>
      <p:sp>
        <p:nvSpPr>
          <p:cNvPr id="3" name="Content Placeholder 2">
            <a:extLst>
              <a:ext uri="{FF2B5EF4-FFF2-40B4-BE49-F238E27FC236}">
                <a16:creationId xmlns:a16="http://schemas.microsoft.com/office/drawing/2014/main" id="{F58ADA2E-2100-4D97-A63A-8F11CD38A238}"/>
              </a:ext>
            </a:extLst>
          </p:cNvPr>
          <p:cNvSpPr>
            <a:spLocks noGrp="1"/>
          </p:cNvSpPr>
          <p:nvPr>
            <p:ph idx="1"/>
          </p:nvPr>
        </p:nvSpPr>
        <p:spPr/>
        <p:txBody>
          <a:bodyPr/>
          <a:lstStyle/>
          <a:p>
            <a:r>
              <a:rPr lang="en-US" dirty="0">
                <a:hlinkClick r:id="rId2"/>
              </a:rPr>
              <a:t>News Media Utilize Priming Tactics </a:t>
            </a:r>
            <a:r>
              <a:rPr lang="en-US" dirty="0"/>
              <a:t> - </a:t>
            </a:r>
            <a:r>
              <a:rPr lang="en-US" dirty="0">
                <a:hlinkClick r:id="rId3"/>
              </a:rPr>
              <a:t>Sinclair Broadcasting Group</a:t>
            </a:r>
            <a:endParaRPr lang="en-US" dirty="0"/>
          </a:p>
          <a:p>
            <a:endParaRPr lang="en-US" dirty="0"/>
          </a:p>
          <a:p>
            <a:r>
              <a:rPr lang="en-US" dirty="0"/>
              <a:t>What other positive and negative consequences occur from using automatic thinking? </a:t>
            </a:r>
          </a:p>
          <a:p>
            <a:r>
              <a:rPr lang="en-US" dirty="0"/>
              <a:t>How is priming used to ‘control’ people other than the example given above? </a:t>
            </a:r>
          </a:p>
          <a:p>
            <a:r>
              <a:rPr lang="en-US" dirty="0"/>
              <a:t>What are other examples of intentional priming tactics that you come across? </a:t>
            </a:r>
          </a:p>
          <a:p>
            <a:endParaRPr lang="en-US" dirty="0"/>
          </a:p>
        </p:txBody>
      </p:sp>
    </p:spTree>
    <p:extLst>
      <p:ext uri="{BB962C8B-B14F-4D97-AF65-F5344CB8AC3E}">
        <p14:creationId xmlns:p14="http://schemas.microsoft.com/office/powerpoint/2010/main" val="50644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C765-EA1B-4926-AE74-60E37EBDE8C2}"/>
              </a:ext>
            </a:extLst>
          </p:cNvPr>
          <p:cNvSpPr>
            <a:spLocks noGrp="1"/>
          </p:cNvSpPr>
          <p:nvPr>
            <p:ph type="title"/>
          </p:nvPr>
        </p:nvSpPr>
        <p:spPr/>
        <p:txBody>
          <a:bodyPr/>
          <a:lstStyle/>
          <a:p>
            <a:r>
              <a:rPr lang="en-US" dirty="0"/>
              <a:t>Embodied Cognition: Physical Sensations Can Prime Cognitive Schemas</a:t>
            </a:r>
          </a:p>
        </p:txBody>
      </p:sp>
      <p:sp>
        <p:nvSpPr>
          <p:cNvPr id="3" name="Content Placeholder 2">
            <a:extLst>
              <a:ext uri="{FF2B5EF4-FFF2-40B4-BE49-F238E27FC236}">
                <a16:creationId xmlns:a16="http://schemas.microsoft.com/office/drawing/2014/main" id="{8F9F6664-5FC5-416B-8A57-94F042557EA7}"/>
              </a:ext>
            </a:extLst>
          </p:cNvPr>
          <p:cNvSpPr>
            <a:spLocks noGrp="1"/>
          </p:cNvSpPr>
          <p:nvPr>
            <p:ph idx="1"/>
          </p:nvPr>
        </p:nvSpPr>
        <p:spPr>
          <a:xfrm>
            <a:off x="1097280" y="1845734"/>
            <a:ext cx="10058400" cy="4023360"/>
          </a:xfrm>
        </p:spPr>
        <p:txBody>
          <a:bodyPr/>
          <a:lstStyle/>
          <a:p>
            <a:r>
              <a:rPr lang="en-US" dirty="0"/>
              <a:t>Scent can prime morality (clean vs dirty)</a:t>
            </a:r>
          </a:p>
          <a:p>
            <a:pPr lvl="1"/>
            <a:r>
              <a:rPr lang="en-US" dirty="0"/>
              <a:t>Clean scented-room = more trusting of stranger &amp; more willing to donate time and money (</a:t>
            </a:r>
            <a:r>
              <a:rPr lang="en-US" dirty="0" err="1"/>
              <a:t>Lilenquist</a:t>
            </a:r>
            <a:r>
              <a:rPr lang="en-US" dirty="0"/>
              <a:t>, Zhong, </a:t>
            </a:r>
            <a:r>
              <a:rPr lang="en-US" dirty="0" err="1"/>
              <a:t>Galinsky</a:t>
            </a:r>
            <a:r>
              <a:rPr lang="en-US" dirty="0"/>
              <a:t>, 2010)</a:t>
            </a:r>
          </a:p>
          <a:p>
            <a:pPr marL="201168" lvl="1" indent="0">
              <a:buNone/>
            </a:pPr>
            <a:endParaRPr lang="en-US" dirty="0"/>
          </a:p>
          <a:p>
            <a:r>
              <a:rPr lang="en-US" dirty="0"/>
              <a:t>Bodily Sensations can prime mate selection (</a:t>
            </a:r>
            <a:r>
              <a:rPr lang="en-US" dirty="0" err="1"/>
              <a:t>Kille</a:t>
            </a:r>
            <a:r>
              <a:rPr lang="en-US" dirty="0"/>
              <a:t>, Forest, Wood, 2013). </a:t>
            </a:r>
          </a:p>
          <a:p>
            <a:pPr lvl="1"/>
            <a:r>
              <a:rPr lang="en-US" dirty="0"/>
              <a:t>Instability – more inclined to think people’s marriages wouldn’t last</a:t>
            </a:r>
          </a:p>
          <a:p>
            <a:pPr lvl="1"/>
            <a:r>
              <a:rPr lang="en-US" dirty="0"/>
              <a:t>More likely to look for stable qualities in a partner</a:t>
            </a:r>
          </a:p>
          <a:p>
            <a:pPr marL="0" indent="0">
              <a:buNone/>
            </a:pPr>
            <a:endParaRPr lang="en-US" dirty="0">
              <a:hlinkClick r:id="rId2"/>
            </a:endParaRPr>
          </a:p>
          <a:p>
            <a:r>
              <a:rPr lang="en-US" dirty="0">
                <a:hlinkClick r:id="rId2"/>
              </a:rPr>
              <a:t>Music can help activate scripts</a:t>
            </a:r>
            <a:endParaRPr lang="en-US" dirty="0"/>
          </a:p>
          <a:p>
            <a:endParaRPr lang="en-US" dirty="0"/>
          </a:p>
        </p:txBody>
      </p:sp>
    </p:spTree>
    <p:extLst>
      <p:ext uri="{BB962C8B-B14F-4D97-AF65-F5344CB8AC3E}">
        <p14:creationId xmlns:p14="http://schemas.microsoft.com/office/powerpoint/2010/main" val="279800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B1A1A0-8325-4325-B08B-6E697955D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60" y="640081"/>
            <a:ext cx="6215679" cy="53144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5D66A0-8A86-4E9F-BF54-213AD8E6ED48}"/>
              </a:ext>
            </a:extLst>
          </p:cNvPr>
          <p:cNvSpPr>
            <a:spLocks noGrp="1"/>
          </p:cNvSpPr>
          <p:nvPr>
            <p:ph type="title"/>
          </p:nvPr>
        </p:nvSpPr>
        <p:spPr>
          <a:xfrm>
            <a:off x="7859485" y="634946"/>
            <a:ext cx="3690257" cy="1450757"/>
          </a:xfrm>
        </p:spPr>
        <p:txBody>
          <a:bodyPr>
            <a:normAutofit/>
          </a:bodyPr>
          <a:lstStyle/>
          <a:p>
            <a:r>
              <a:rPr lang="en-US" sz="3400"/>
              <a:t>Making Our Schema Come True</a:t>
            </a:r>
          </a:p>
        </p:txBody>
      </p:sp>
      <p:sp>
        <p:nvSpPr>
          <p:cNvPr id="3" name="Content Placeholder 2">
            <a:extLst>
              <a:ext uri="{FF2B5EF4-FFF2-40B4-BE49-F238E27FC236}">
                <a16:creationId xmlns:a16="http://schemas.microsoft.com/office/drawing/2014/main" id="{FCE00B57-EE59-4277-B887-8FA601A73E8F}"/>
              </a:ext>
            </a:extLst>
          </p:cNvPr>
          <p:cNvSpPr>
            <a:spLocks noGrp="1"/>
          </p:cNvSpPr>
          <p:nvPr>
            <p:ph idx="1"/>
          </p:nvPr>
        </p:nvSpPr>
        <p:spPr>
          <a:xfrm>
            <a:off x="7859485" y="2198914"/>
            <a:ext cx="3690257" cy="3670180"/>
          </a:xfrm>
        </p:spPr>
        <p:txBody>
          <a:bodyPr>
            <a:normAutofit/>
          </a:bodyPr>
          <a:lstStyle/>
          <a:p>
            <a:r>
              <a:rPr lang="en-US" dirty="0">
                <a:hlinkClick r:id="rId3"/>
              </a:rPr>
              <a:t>Robert Rosenthal </a:t>
            </a:r>
            <a:endParaRPr lang="en-US" dirty="0"/>
          </a:p>
          <a:p>
            <a:endParaRPr lang="en-US" dirty="0"/>
          </a:p>
          <a:p>
            <a:endParaRPr lang="en-US" dirty="0"/>
          </a:p>
        </p:txBody>
      </p:sp>
    </p:spTree>
    <p:extLst>
      <p:ext uri="{BB962C8B-B14F-4D97-AF65-F5344CB8AC3E}">
        <p14:creationId xmlns:p14="http://schemas.microsoft.com/office/powerpoint/2010/main" val="75215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4">
            <a:extLst>
              <a:ext uri="{FF2B5EF4-FFF2-40B4-BE49-F238E27FC236}">
                <a16:creationId xmlns:a16="http://schemas.microsoft.com/office/drawing/2014/main" id="{59631C2D-5F26-455F-BA3E-C8CB8B7B2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206" y="640081"/>
            <a:ext cx="4477387" cy="5314406"/>
          </a:xfrm>
          <a:prstGeom prst="rect">
            <a:avLst/>
          </a:prstGeom>
        </p:spPr>
      </p:pic>
      <p:cxnSp>
        <p:nvCxnSpPr>
          <p:cNvPr id="35" name="Straight Connector 34">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6F0A5B-605E-4EDA-A0AB-1B4123F0D38D}"/>
              </a:ext>
            </a:extLst>
          </p:cNvPr>
          <p:cNvSpPr>
            <a:spLocks noGrp="1"/>
          </p:cNvSpPr>
          <p:nvPr>
            <p:ph type="title"/>
          </p:nvPr>
        </p:nvSpPr>
        <p:spPr>
          <a:xfrm>
            <a:off x="7859485" y="634946"/>
            <a:ext cx="3690257" cy="1450757"/>
          </a:xfrm>
        </p:spPr>
        <p:txBody>
          <a:bodyPr>
            <a:normAutofit/>
          </a:bodyPr>
          <a:lstStyle/>
          <a:p>
            <a:r>
              <a:rPr lang="en-US" dirty="0"/>
              <a:t>Self-Fulfilling Prophesy </a:t>
            </a:r>
          </a:p>
        </p:txBody>
      </p:sp>
      <p:sp>
        <p:nvSpPr>
          <p:cNvPr id="30" name="Content Placeholder 29">
            <a:extLst>
              <a:ext uri="{FF2B5EF4-FFF2-40B4-BE49-F238E27FC236}">
                <a16:creationId xmlns:a16="http://schemas.microsoft.com/office/drawing/2014/main" id="{5CF24709-D127-4810-824C-55B552374E4B}"/>
              </a:ext>
            </a:extLst>
          </p:cNvPr>
          <p:cNvSpPr>
            <a:spLocks noGrp="1"/>
          </p:cNvSpPr>
          <p:nvPr>
            <p:ph idx="1"/>
          </p:nvPr>
        </p:nvSpPr>
        <p:spPr>
          <a:xfrm>
            <a:off x="7859485" y="2198914"/>
            <a:ext cx="3690257" cy="3670180"/>
          </a:xfrm>
        </p:spPr>
        <p:txBody>
          <a:bodyPr>
            <a:normAutofit lnSpcReduction="10000"/>
          </a:bodyPr>
          <a:lstStyle/>
          <a:p>
            <a:r>
              <a:rPr lang="en-US" dirty="0"/>
              <a:t>Teachers treated bloomers in four general ways: </a:t>
            </a:r>
          </a:p>
          <a:p>
            <a:r>
              <a:rPr lang="en-US" dirty="0"/>
              <a:t>1 – They create a warmer environment</a:t>
            </a:r>
          </a:p>
          <a:p>
            <a:r>
              <a:rPr lang="en-US" dirty="0"/>
              <a:t>2 – Gave bloomers more material &amp; more difficult material</a:t>
            </a:r>
          </a:p>
          <a:p>
            <a:r>
              <a:rPr lang="en-US" dirty="0"/>
              <a:t>3 – Gave bloomers more &amp; better feedback</a:t>
            </a:r>
          </a:p>
          <a:p>
            <a:r>
              <a:rPr lang="en-US" dirty="0"/>
              <a:t>4 – Gave bloomers more opportunity &amp; time to respond in class</a:t>
            </a:r>
          </a:p>
        </p:txBody>
      </p:sp>
    </p:spTree>
    <p:extLst>
      <p:ext uri="{BB962C8B-B14F-4D97-AF65-F5344CB8AC3E}">
        <p14:creationId xmlns:p14="http://schemas.microsoft.com/office/powerpoint/2010/main" val="284013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r>
              <a:rPr lang="en-US" b="1" dirty="0"/>
              <a:t>Judgement Heuristics – </a:t>
            </a:r>
            <a:r>
              <a:rPr lang="en-US" dirty="0"/>
              <a:t>Mental shortcuts people use to make judgements quickly and efficiently. </a:t>
            </a:r>
          </a:p>
          <a:p>
            <a:pPr lvl="1"/>
            <a:r>
              <a:rPr lang="en-US" dirty="0"/>
              <a:t>From the Greek word ‘to discover’</a:t>
            </a:r>
          </a:p>
          <a:p>
            <a:pPr marL="201168" lvl="1" indent="0">
              <a:buNone/>
            </a:pPr>
            <a:endParaRPr lang="en-US" dirty="0"/>
          </a:p>
          <a:p>
            <a:pPr marL="201168" lvl="1" indent="0">
              <a:buNone/>
            </a:pPr>
            <a:r>
              <a:rPr lang="en-US" b="1" dirty="0"/>
              <a:t>Availability Heuristics – </a:t>
            </a:r>
            <a:r>
              <a:rPr lang="en-US" dirty="0"/>
              <a:t>A mental shortcut whereby people base a judgment on the ease which they can bring information to mind</a:t>
            </a:r>
          </a:p>
          <a:p>
            <a:pPr lvl="1"/>
            <a:r>
              <a:rPr lang="en-US" dirty="0"/>
              <a:t>Tversky, Kahneman (1973) people remember names of famous people more than non-famous people</a:t>
            </a:r>
          </a:p>
          <a:p>
            <a:pPr lvl="1"/>
            <a:r>
              <a:rPr lang="en-US" dirty="0"/>
              <a:t>People believe that there were more women on a list when the names were of famous women and non-famous men although there were 19 women and 20 men on the list </a:t>
            </a:r>
          </a:p>
          <a:p>
            <a:pPr lvl="1"/>
            <a:r>
              <a:rPr lang="en-US" dirty="0"/>
              <a:t>Can lead to faulty conclusions because we don’t get a typical overall picture</a:t>
            </a:r>
          </a:p>
          <a:p>
            <a:pPr lvl="1"/>
            <a:r>
              <a:rPr lang="en-US" dirty="0"/>
              <a:t>When we do not have a firm schema about our own traits, we often make judgments about ourselves based on how easy it is to recall examples from our own behaviour (Norbert Schwarz, 1991) </a:t>
            </a:r>
          </a:p>
        </p:txBody>
      </p:sp>
    </p:spTree>
    <p:extLst>
      <p:ext uri="{BB962C8B-B14F-4D97-AF65-F5344CB8AC3E}">
        <p14:creationId xmlns:p14="http://schemas.microsoft.com/office/powerpoint/2010/main" val="125845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fontScale="92500" lnSpcReduction="10000"/>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pPr lvl="1"/>
            <a:r>
              <a:rPr lang="en-US" dirty="0" err="1"/>
              <a:t>Kunda</a:t>
            </a:r>
            <a:r>
              <a:rPr lang="en-US" dirty="0"/>
              <a:t>, Sinclair, Griffin (1997) – Actor (life of the party) vs Sales person (pushy) – Lawyer (argue) vs Construction Worker (physical fight)</a:t>
            </a:r>
          </a:p>
          <a:p>
            <a:pPr lvl="1"/>
            <a:r>
              <a:rPr lang="en-US" dirty="0"/>
              <a:t>Herold Kelly (1950) – lecturer – cold person vs warm person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D16C-0B18-40DD-AB49-35060FB95A8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944D4A3-325F-40C3-B422-23262F862838}"/>
              </a:ext>
            </a:extLst>
          </p:cNvPr>
          <p:cNvSpPr>
            <a:spLocks noGrp="1"/>
          </p:cNvSpPr>
          <p:nvPr>
            <p:ph idx="1"/>
          </p:nvPr>
        </p:nvSpPr>
        <p:spPr/>
        <p:txBody>
          <a:bodyPr/>
          <a:lstStyle/>
          <a:p>
            <a:r>
              <a:rPr lang="en-US" dirty="0"/>
              <a:t>Think of six times you acted assertively </a:t>
            </a:r>
          </a:p>
          <a:p>
            <a:endParaRPr lang="en-US" dirty="0"/>
          </a:p>
          <a:p>
            <a:r>
              <a:rPr lang="en-US" dirty="0"/>
              <a:t>Think of twelve times you acted unassertively </a:t>
            </a:r>
          </a:p>
        </p:txBody>
      </p:sp>
    </p:spTree>
    <p:extLst>
      <p:ext uri="{BB962C8B-B14F-4D97-AF65-F5344CB8AC3E}">
        <p14:creationId xmlns:p14="http://schemas.microsoft.com/office/powerpoint/2010/main" val="32383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E75A0247-76BF-497E-AF4F-7D7C8A7C5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739243"/>
            <a:ext cx="6912217" cy="4855832"/>
          </a:xfrm>
          <a:prstGeom prst="rect">
            <a:avLst/>
          </a:prstGeom>
        </p:spPr>
      </p:pic>
      <p:cxnSp>
        <p:nvCxnSpPr>
          <p:cNvPr id="20"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8158CB-A1B5-4C21-83D7-F63C60F8C2C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Availability Heuristics &amp; Judgements About Ourselves </a:t>
            </a:r>
          </a:p>
        </p:txBody>
      </p:sp>
    </p:spTree>
    <p:extLst>
      <p:ext uri="{BB962C8B-B14F-4D97-AF65-F5344CB8AC3E}">
        <p14:creationId xmlns:p14="http://schemas.microsoft.com/office/powerpoint/2010/main" val="269210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r>
              <a:rPr lang="en-US" b="1" dirty="0"/>
              <a:t>Judgement Heuristics – </a:t>
            </a:r>
            <a:r>
              <a:rPr lang="en-US" dirty="0"/>
              <a:t>Mental shortcuts people use to make judgements quickly and efficiently. </a:t>
            </a:r>
          </a:p>
          <a:p>
            <a:pPr lvl="1"/>
            <a:r>
              <a:rPr lang="en-US" dirty="0"/>
              <a:t>From the Greek word ‘to discover’</a:t>
            </a:r>
          </a:p>
          <a:p>
            <a:pPr marL="201168" lvl="1" indent="0">
              <a:buNone/>
            </a:pPr>
            <a:endParaRPr lang="en-US" dirty="0"/>
          </a:p>
          <a:p>
            <a:pPr marL="201168" lvl="1" indent="0">
              <a:buNone/>
            </a:pPr>
            <a:r>
              <a:rPr lang="en-US" b="1" dirty="0"/>
              <a:t>Representativeness Heuristic – </a:t>
            </a:r>
            <a:r>
              <a:rPr lang="en-US" dirty="0"/>
              <a:t>A mental shortcut whereby people classify something according to how similar it is to a typical case</a:t>
            </a:r>
          </a:p>
          <a:p>
            <a:pPr marL="201168" lvl="1" indent="0">
              <a:buNone/>
            </a:pPr>
            <a:endParaRPr lang="en-US" dirty="0"/>
          </a:p>
          <a:p>
            <a:pPr marL="201168" lvl="1" indent="0">
              <a:buNone/>
            </a:pPr>
            <a:r>
              <a:rPr lang="en-US" b="1" dirty="0"/>
              <a:t>Base Rate Information – </a:t>
            </a:r>
            <a:r>
              <a:rPr lang="en-US" dirty="0"/>
              <a:t>Information about the frequency of members of different categories</a:t>
            </a:r>
          </a:p>
          <a:p>
            <a:pPr marL="201168" lvl="1" indent="0">
              <a:buNone/>
            </a:pPr>
            <a:endParaRPr lang="en-US" dirty="0"/>
          </a:p>
          <a:p>
            <a:pPr marL="201168" lvl="1" indent="0">
              <a:buNone/>
            </a:pPr>
            <a:r>
              <a:rPr lang="en-US" i="1" dirty="0"/>
              <a:t>When both base rate and representativeness heuristics produce contradictory information, people pay more attention to representativeness heuristics (Kahneman &amp; Tversky, 1973)</a:t>
            </a:r>
          </a:p>
          <a:p>
            <a:pPr marL="201168" lvl="1" indent="0">
              <a:buNone/>
            </a:pPr>
            <a:endParaRPr lang="en-US" dirty="0"/>
          </a:p>
          <a:p>
            <a:pPr lvl="1"/>
            <a:endParaRPr lang="en-US" dirty="0"/>
          </a:p>
        </p:txBody>
      </p:sp>
    </p:spTree>
    <p:extLst>
      <p:ext uri="{BB962C8B-B14F-4D97-AF65-F5344CB8AC3E}">
        <p14:creationId xmlns:p14="http://schemas.microsoft.com/office/powerpoint/2010/main" val="169617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E77E-916C-412F-BD09-A95E263B0135}"/>
              </a:ext>
            </a:extLst>
          </p:cNvPr>
          <p:cNvSpPr>
            <a:spLocks noGrp="1"/>
          </p:cNvSpPr>
          <p:nvPr>
            <p:ph type="title"/>
          </p:nvPr>
        </p:nvSpPr>
        <p:spPr/>
        <p:txBody>
          <a:bodyPr/>
          <a:lstStyle/>
          <a:p>
            <a:r>
              <a:rPr lang="en-US" dirty="0"/>
              <a:t>Representativeness Heuristics in Action</a:t>
            </a:r>
          </a:p>
        </p:txBody>
      </p:sp>
      <p:sp>
        <p:nvSpPr>
          <p:cNvPr id="3" name="Content Placeholder 2">
            <a:extLst>
              <a:ext uri="{FF2B5EF4-FFF2-40B4-BE49-F238E27FC236}">
                <a16:creationId xmlns:a16="http://schemas.microsoft.com/office/drawing/2014/main" id="{FFBCF804-6EFD-4ACC-B7FA-1D8459106964}"/>
              </a:ext>
            </a:extLst>
          </p:cNvPr>
          <p:cNvSpPr>
            <a:spLocks noGrp="1"/>
          </p:cNvSpPr>
          <p:nvPr>
            <p:ph idx="1"/>
          </p:nvPr>
        </p:nvSpPr>
        <p:spPr/>
        <p:txBody>
          <a:bodyPr/>
          <a:lstStyle/>
          <a:p>
            <a:r>
              <a:rPr lang="en-CA" dirty="0"/>
              <a:t>The </a:t>
            </a:r>
            <a:r>
              <a:rPr lang="en-CA" b="1" dirty="0"/>
              <a:t>Barnum effect</a:t>
            </a:r>
            <a:r>
              <a:rPr lang="en-CA" dirty="0"/>
              <a:t>, is a common psychological phenomenon whereby individuals give high accuracy ratings to descriptions of their personality that supposedly are tailored specifically to them but that are, in fact, vague and general enough to apply to a wide range of people.</a:t>
            </a:r>
            <a:endParaRPr lang="en-US" dirty="0"/>
          </a:p>
        </p:txBody>
      </p:sp>
    </p:spTree>
    <p:extLst>
      <p:ext uri="{BB962C8B-B14F-4D97-AF65-F5344CB8AC3E}">
        <p14:creationId xmlns:p14="http://schemas.microsoft.com/office/powerpoint/2010/main" val="327896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9BEB-40B2-421B-A83A-755B7191008C}"/>
              </a:ext>
            </a:extLst>
          </p:cNvPr>
          <p:cNvSpPr>
            <a:spLocks noGrp="1"/>
          </p:cNvSpPr>
          <p:nvPr>
            <p:ph type="title"/>
          </p:nvPr>
        </p:nvSpPr>
        <p:spPr/>
        <p:txBody>
          <a:bodyPr/>
          <a:lstStyle/>
          <a:p>
            <a:r>
              <a:rPr lang="en-US" dirty="0"/>
              <a:t>Horoscopes</a:t>
            </a:r>
          </a:p>
        </p:txBody>
      </p:sp>
      <p:sp>
        <p:nvSpPr>
          <p:cNvPr id="3" name="Content Placeholder 2">
            <a:extLst>
              <a:ext uri="{FF2B5EF4-FFF2-40B4-BE49-F238E27FC236}">
                <a16:creationId xmlns:a16="http://schemas.microsoft.com/office/drawing/2014/main" id="{4001E37F-7B87-4D86-ABF8-B9A1B9FC660F}"/>
              </a:ext>
            </a:extLst>
          </p:cNvPr>
          <p:cNvSpPr>
            <a:spLocks noGrp="1"/>
          </p:cNvSpPr>
          <p:nvPr>
            <p:ph idx="1"/>
          </p:nvPr>
        </p:nvSpPr>
        <p:spPr/>
        <p:txBody>
          <a:bodyPr>
            <a:normAutofit lnSpcReduction="10000"/>
          </a:bodyPr>
          <a:lstStyle/>
          <a:p>
            <a:r>
              <a:rPr lang="en-CA" dirty="0"/>
              <a:t>Today you might want to try something completely new, Taurus. If you've never done this before, why not try expressing yourself through dance? Even if you're convinced you have two left feet, you might be surprised. Whatever your style, there's a type of dance you can do, whether it's as simple as the twist or as flamboyant as flamenco. You'll feel great, and it's good exercise.</a:t>
            </a:r>
          </a:p>
          <a:p>
            <a:r>
              <a:rPr lang="en-CA" dirty="0"/>
              <a:t>Today's a good day to work toward the goals you've set, Capricorn. The aspect of the day influences your ability to focus on the necessary steps to achieve what you want. No goal is too big! Each step you take toward it will give you focus and improve your life. As time goes by, you'll discover that what previously seemed out of reach is now within your grasp.</a:t>
            </a:r>
          </a:p>
          <a:p>
            <a:r>
              <a:rPr lang="en-CA" dirty="0"/>
              <a:t>Today your creativity might be stimulated by some free time, Libra. You can try and save it for later, but you may not feel the same way then. Try to apply your creativity to a faster or more efficient way to do a particular job or make a dull job more exciting. If you can't give in to that urge now, write down your ideas and plan to return to them soon.</a:t>
            </a:r>
          </a:p>
          <a:p>
            <a:pPr marL="0" indent="0">
              <a:buNone/>
            </a:pPr>
            <a:r>
              <a:rPr lang="en-CA" dirty="0">
                <a:hlinkClick r:id="rId2"/>
              </a:rPr>
              <a:t>Source </a:t>
            </a:r>
            <a:endParaRPr lang="en-US" dirty="0"/>
          </a:p>
        </p:txBody>
      </p:sp>
    </p:spTree>
    <p:extLst>
      <p:ext uri="{BB962C8B-B14F-4D97-AF65-F5344CB8AC3E}">
        <p14:creationId xmlns:p14="http://schemas.microsoft.com/office/powerpoint/2010/main" val="2069742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9BEB-40B2-421B-A83A-755B7191008C}"/>
              </a:ext>
            </a:extLst>
          </p:cNvPr>
          <p:cNvSpPr>
            <a:spLocks noGrp="1"/>
          </p:cNvSpPr>
          <p:nvPr>
            <p:ph type="title"/>
          </p:nvPr>
        </p:nvSpPr>
        <p:spPr/>
        <p:txBody>
          <a:bodyPr/>
          <a:lstStyle/>
          <a:p>
            <a:r>
              <a:rPr lang="en-US" dirty="0"/>
              <a:t>Horoscopes</a:t>
            </a:r>
          </a:p>
        </p:txBody>
      </p:sp>
      <p:sp>
        <p:nvSpPr>
          <p:cNvPr id="3" name="Content Placeholder 2">
            <a:extLst>
              <a:ext uri="{FF2B5EF4-FFF2-40B4-BE49-F238E27FC236}">
                <a16:creationId xmlns:a16="http://schemas.microsoft.com/office/drawing/2014/main" id="{4001E37F-7B87-4D86-ABF8-B9A1B9FC660F}"/>
              </a:ext>
            </a:extLst>
          </p:cNvPr>
          <p:cNvSpPr>
            <a:spLocks noGrp="1"/>
          </p:cNvSpPr>
          <p:nvPr>
            <p:ph idx="1"/>
          </p:nvPr>
        </p:nvSpPr>
        <p:spPr/>
        <p:txBody>
          <a:bodyPr>
            <a:normAutofit fontScale="92500"/>
          </a:bodyPr>
          <a:lstStyle/>
          <a:p>
            <a:r>
              <a:rPr lang="en-CA" dirty="0"/>
              <a:t>Taurus – Today you might want to try something completely new, Taurus. If you've never done this before, why not try expressing yourself through dance? Even if you're convinced you have two left feet, you might be surprised. Whatever your style, there's a type of dance you can do, whether it's as simple as the twist or as flamboyant as flamenco. You'll feel great, and it's good exercise.</a:t>
            </a:r>
          </a:p>
          <a:p>
            <a:r>
              <a:rPr lang="en-CA" dirty="0"/>
              <a:t>Capricorn – Today's a good day to work toward the goals you've set, Capricorn. The aspect of the day influences your ability to focus on the necessary steps to achieve what you want. No goal is too big! Each step you take toward it will give you focus and improve your life. As time goes by, you'll discover that what previously seemed out of reach is now within your grasp.</a:t>
            </a:r>
          </a:p>
          <a:p>
            <a:r>
              <a:rPr lang="en-CA" dirty="0"/>
              <a:t>Libra – Today your creativity might be stimulated by some free time, Libra. You can try and save it for later, but you may not feel the same way then. Try to apply your creativity to a faster or more efficient way to do a particular job or make a dull job more exciting. If you can't give in to that urge now, write down your ideas and plan to return to them soon.</a:t>
            </a:r>
          </a:p>
          <a:p>
            <a:pPr marL="0" indent="0">
              <a:buNone/>
            </a:pPr>
            <a:r>
              <a:rPr lang="en-CA" dirty="0">
                <a:hlinkClick r:id="rId2"/>
              </a:rPr>
              <a:t>Source </a:t>
            </a:r>
            <a:endParaRPr lang="en-US" dirty="0"/>
          </a:p>
        </p:txBody>
      </p:sp>
    </p:spTree>
    <p:extLst>
      <p:ext uri="{BB962C8B-B14F-4D97-AF65-F5344CB8AC3E}">
        <p14:creationId xmlns:p14="http://schemas.microsoft.com/office/powerpoint/2010/main" val="1639493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31506B-B950-46AF-BA18-7F07DE559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112059"/>
            <a:ext cx="6909801" cy="4370449"/>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9A873B-D170-4A97-80B2-7087F6B903E1}"/>
              </a:ext>
            </a:extLst>
          </p:cNvPr>
          <p:cNvSpPr>
            <a:spLocks noGrp="1"/>
          </p:cNvSpPr>
          <p:nvPr>
            <p:ph type="title"/>
          </p:nvPr>
        </p:nvSpPr>
        <p:spPr>
          <a:xfrm>
            <a:off x="7859485" y="634946"/>
            <a:ext cx="3690257" cy="1450757"/>
          </a:xfrm>
        </p:spPr>
        <p:txBody>
          <a:bodyPr>
            <a:normAutofit/>
          </a:bodyPr>
          <a:lstStyle/>
          <a:p>
            <a:r>
              <a:rPr lang="en-US" sz="3400"/>
              <a:t>Cultural Differences in Automatic Thinking</a:t>
            </a:r>
          </a:p>
        </p:txBody>
      </p:sp>
      <p:sp>
        <p:nvSpPr>
          <p:cNvPr id="3" name="Content Placeholder 2">
            <a:extLst>
              <a:ext uri="{FF2B5EF4-FFF2-40B4-BE49-F238E27FC236}">
                <a16:creationId xmlns:a16="http://schemas.microsoft.com/office/drawing/2014/main" id="{67BBA104-974D-4B90-8F34-8AF39F834C6C}"/>
              </a:ext>
            </a:extLst>
          </p:cNvPr>
          <p:cNvSpPr>
            <a:spLocks noGrp="1"/>
          </p:cNvSpPr>
          <p:nvPr>
            <p:ph idx="1"/>
          </p:nvPr>
        </p:nvSpPr>
        <p:spPr>
          <a:xfrm>
            <a:off x="7859485" y="2198914"/>
            <a:ext cx="3690257" cy="3670180"/>
          </a:xfrm>
        </p:spPr>
        <p:txBody>
          <a:bodyPr>
            <a:normAutofit fontScale="85000" lnSpcReduction="20000"/>
          </a:bodyPr>
          <a:lstStyle/>
          <a:p>
            <a:r>
              <a:rPr lang="en-US" sz="1700" dirty="0"/>
              <a:t>Analytic Thinking Style – A type of thinking in which people focus on the properties of objects without considering their surrounding context; this type of thinking is common in Western cultures</a:t>
            </a:r>
          </a:p>
          <a:p>
            <a:endParaRPr lang="en-US" sz="1700" dirty="0"/>
          </a:p>
          <a:p>
            <a:r>
              <a:rPr lang="en-US" sz="1700" dirty="0"/>
              <a:t>Holistic Thinking Style – A type of thinking in which people focus on the overall context, particularly </a:t>
            </a:r>
          </a:p>
          <a:p>
            <a:r>
              <a:rPr lang="en-US" sz="1700" dirty="0"/>
              <a:t>East-Asians found targets on rich-information websites faster than Canadians</a:t>
            </a:r>
          </a:p>
          <a:p>
            <a:r>
              <a:rPr lang="en-US" sz="1700" dirty="0"/>
              <a:t>(Nisbett, Masuda, et al.)</a:t>
            </a:r>
          </a:p>
          <a:p>
            <a:endParaRPr lang="en-US" sz="1700" dirty="0"/>
          </a:p>
          <a:p>
            <a:r>
              <a:rPr lang="en-US" sz="1700" dirty="0"/>
              <a:t>fMRI  &amp; ERP evidence</a:t>
            </a:r>
          </a:p>
          <a:p>
            <a:r>
              <a:rPr lang="en-US" sz="1700" dirty="0"/>
              <a:t>Analytic and holistic reasoning can be primed!</a:t>
            </a:r>
          </a:p>
        </p:txBody>
      </p:sp>
    </p:spTree>
    <p:extLst>
      <p:ext uri="{BB962C8B-B14F-4D97-AF65-F5344CB8AC3E}">
        <p14:creationId xmlns:p14="http://schemas.microsoft.com/office/powerpoint/2010/main" val="345981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5C57C8C-187E-4496-A340-8D6FB5E783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356" y="970690"/>
            <a:ext cx="10337292" cy="4910213"/>
          </a:xfrm>
          <a:prstGeom prst="rect">
            <a:avLst/>
          </a:prstGeom>
        </p:spPr>
      </p:pic>
    </p:spTree>
    <p:extLst>
      <p:ext uri="{BB962C8B-B14F-4D97-AF65-F5344CB8AC3E}">
        <p14:creationId xmlns:p14="http://schemas.microsoft.com/office/powerpoint/2010/main" val="35463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B8E6-611C-4B4B-ABC5-BB5EED965EC3}"/>
              </a:ext>
            </a:extLst>
          </p:cNvPr>
          <p:cNvSpPr>
            <a:spLocks noGrp="1"/>
          </p:cNvSpPr>
          <p:nvPr>
            <p:ph type="title"/>
          </p:nvPr>
        </p:nvSpPr>
        <p:spPr/>
        <p:txBody>
          <a:bodyPr>
            <a:normAutofit/>
          </a:bodyPr>
          <a:lstStyle/>
          <a:p>
            <a:r>
              <a:rPr lang="en-US" sz="4000" dirty="0"/>
              <a:t>Controlled Social Cognition: High Effort Thinking</a:t>
            </a:r>
          </a:p>
        </p:txBody>
      </p:sp>
      <p:sp>
        <p:nvSpPr>
          <p:cNvPr id="3" name="Content Placeholder 2">
            <a:extLst>
              <a:ext uri="{FF2B5EF4-FFF2-40B4-BE49-F238E27FC236}">
                <a16:creationId xmlns:a16="http://schemas.microsoft.com/office/drawing/2014/main" id="{F5C8886D-C3F2-44ED-8B18-920FBBD2CEEF}"/>
              </a:ext>
            </a:extLst>
          </p:cNvPr>
          <p:cNvSpPr>
            <a:spLocks noGrp="1"/>
          </p:cNvSpPr>
          <p:nvPr>
            <p:ph idx="1"/>
          </p:nvPr>
        </p:nvSpPr>
        <p:spPr/>
        <p:txBody>
          <a:bodyPr>
            <a:normAutofit fontScale="92500" lnSpcReduction="20000"/>
          </a:bodyPr>
          <a:lstStyle/>
          <a:p>
            <a:r>
              <a:rPr lang="en-US" b="1" dirty="0"/>
              <a:t>Controlled Thinking </a:t>
            </a:r>
            <a:r>
              <a:rPr lang="en-US" dirty="0"/>
              <a:t>– Thinking that is conscious, intentional, voluntary, and effortful. </a:t>
            </a:r>
          </a:p>
          <a:p>
            <a:r>
              <a:rPr lang="en-US" b="1" dirty="0"/>
              <a:t>Counterfactual Thinking – </a:t>
            </a:r>
            <a:r>
              <a:rPr lang="en-US" dirty="0"/>
              <a:t>Mentally changing some aspects of the past as a way of imagining what might have been. </a:t>
            </a:r>
          </a:p>
          <a:p>
            <a:pPr lvl="1"/>
            <a:r>
              <a:rPr lang="en-US" dirty="0"/>
              <a:t>Counterfactual thoughts have a huge impact on people’s emotional reactions to actual events. </a:t>
            </a:r>
          </a:p>
          <a:p>
            <a:pPr lvl="1"/>
            <a:r>
              <a:rPr lang="en-US" dirty="0"/>
              <a:t>The more people engage in counterfactual thinking, the greater their distress.</a:t>
            </a:r>
          </a:p>
          <a:p>
            <a:pPr lvl="1"/>
            <a:r>
              <a:rPr lang="en-US" dirty="0"/>
              <a:t>Counterfactual thinking can lead to paradoxical effects on emotion.</a:t>
            </a:r>
          </a:p>
          <a:p>
            <a:pPr lvl="2"/>
            <a:r>
              <a:rPr lang="en-US" dirty="0"/>
              <a:t>Athletes experience more grief when finishing second than third (</a:t>
            </a:r>
            <a:r>
              <a:rPr lang="en-US" dirty="0" err="1"/>
              <a:t>Medvec</a:t>
            </a:r>
            <a:r>
              <a:rPr lang="en-US" dirty="0"/>
              <a:t>, </a:t>
            </a:r>
            <a:r>
              <a:rPr lang="en-US" dirty="0" err="1"/>
              <a:t>Madey</a:t>
            </a:r>
            <a:r>
              <a:rPr lang="en-US" dirty="0"/>
              <a:t>, </a:t>
            </a:r>
            <a:r>
              <a:rPr lang="en-US" dirty="0" err="1"/>
              <a:t>Gilovich</a:t>
            </a:r>
            <a:r>
              <a:rPr lang="en-US" dirty="0"/>
              <a:t>, 1995). </a:t>
            </a:r>
          </a:p>
          <a:p>
            <a:pPr lvl="1"/>
            <a:r>
              <a:rPr lang="en-US" dirty="0"/>
              <a:t>Counterfactual thinking can be useful if it focuses on ways people can cope in the future – especially to avoid various outcomes. </a:t>
            </a:r>
          </a:p>
          <a:p>
            <a:pPr lvl="1"/>
            <a:r>
              <a:rPr lang="en-US" dirty="0"/>
              <a:t>People who are ‘perfectionists’ may be hindered from counterfactual thinking (</a:t>
            </a:r>
            <a:r>
              <a:rPr lang="en-US" dirty="0" err="1"/>
              <a:t>Sirous</a:t>
            </a:r>
            <a:r>
              <a:rPr lang="en-US" dirty="0"/>
              <a:t>, </a:t>
            </a:r>
            <a:r>
              <a:rPr lang="en-US" dirty="0" err="1"/>
              <a:t>Monforton</a:t>
            </a:r>
            <a:r>
              <a:rPr lang="en-US" dirty="0"/>
              <a:t>, Simpson, 2010). </a:t>
            </a:r>
          </a:p>
          <a:p>
            <a:endParaRPr lang="en-US" b="1" dirty="0"/>
          </a:p>
          <a:p>
            <a:r>
              <a:rPr lang="en-US" b="1" dirty="0"/>
              <a:t>Overconfidence Barrier – </a:t>
            </a:r>
            <a:r>
              <a:rPr lang="en-US" dirty="0"/>
              <a:t>People tend to have too much confidence in the accuracy of their judgements; their judgements are not as correct as they think they are. </a:t>
            </a:r>
          </a:p>
          <a:p>
            <a:pPr lvl="1"/>
            <a:endParaRPr lang="en-US" dirty="0"/>
          </a:p>
        </p:txBody>
      </p:sp>
    </p:spTree>
    <p:extLst>
      <p:ext uri="{BB962C8B-B14F-4D97-AF65-F5344CB8AC3E}">
        <p14:creationId xmlns:p14="http://schemas.microsoft.com/office/powerpoint/2010/main" val="1863340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389865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72D-B7F8-4BF7-8B87-F7F17A91ACD2}"/>
              </a:ext>
            </a:extLst>
          </p:cNvPr>
          <p:cNvSpPr>
            <a:spLocks noGrp="1"/>
          </p:cNvSpPr>
          <p:nvPr>
            <p:ph type="title"/>
          </p:nvPr>
        </p:nvSpPr>
        <p:spPr/>
        <p:txBody>
          <a:bodyPr/>
          <a:lstStyle/>
          <a:p>
            <a:r>
              <a:rPr lang="en-US" dirty="0"/>
              <a:t>SAY THIS WORD OUTLOUD 10 TIMES</a:t>
            </a:r>
          </a:p>
        </p:txBody>
      </p:sp>
      <p:sp>
        <p:nvSpPr>
          <p:cNvPr id="3" name="Content Placeholder 2">
            <a:extLst>
              <a:ext uri="{FF2B5EF4-FFF2-40B4-BE49-F238E27FC236}">
                <a16:creationId xmlns:a16="http://schemas.microsoft.com/office/drawing/2014/main" id="{A959D157-5AFE-40C9-9FE4-FB922E351F16}"/>
              </a:ext>
            </a:extLst>
          </p:cNvPr>
          <p:cNvSpPr>
            <a:spLocks noGrp="1"/>
          </p:cNvSpPr>
          <p:nvPr>
            <p:ph idx="1"/>
          </p:nvPr>
        </p:nvSpPr>
        <p:spPr/>
        <p:txBody>
          <a:bodyPr>
            <a:normAutofit/>
          </a:bodyPr>
          <a:lstStyle/>
          <a:p>
            <a:r>
              <a:rPr lang="en-US" sz="20000" dirty="0"/>
              <a:t>ROAST</a:t>
            </a:r>
          </a:p>
        </p:txBody>
      </p:sp>
    </p:spTree>
    <p:extLst>
      <p:ext uri="{BB962C8B-B14F-4D97-AF65-F5344CB8AC3E}">
        <p14:creationId xmlns:p14="http://schemas.microsoft.com/office/powerpoint/2010/main" val="530422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1ED3-D6CB-46E7-A450-866456970A0A}"/>
              </a:ext>
            </a:extLst>
          </p:cNvPr>
          <p:cNvSpPr>
            <a:spLocks noGrp="1"/>
          </p:cNvSpPr>
          <p:nvPr>
            <p:ph type="title"/>
          </p:nvPr>
        </p:nvSpPr>
        <p:spPr/>
        <p:txBody>
          <a:bodyPr/>
          <a:lstStyle/>
          <a:p>
            <a:r>
              <a:rPr lang="en-US" dirty="0"/>
              <a:t>Critiques of Social Cognition</a:t>
            </a:r>
          </a:p>
        </p:txBody>
      </p:sp>
      <p:sp>
        <p:nvSpPr>
          <p:cNvPr id="3" name="Content Placeholder 2">
            <a:extLst>
              <a:ext uri="{FF2B5EF4-FFF2-40B4-BE49-F238E27FC236}">
                <a16:creationId xmlns:a16="http://schemas.microsoft.com/office/drawing/2014/main" id="{6729E956-ACF9-4FB1-8E7B-DDE9E21B0204}"/>
              </a:ext>
            </a:extLst>
          </p:cNvPr>
          <p:cNvSpPr>
            <a:spLocks noGrp="1"/>
          </p:cNvSpPr>
          <p:nvPr>
            <p:ph idx="1"/>
          </p:nvPr>
        </p:nvSpPr>
        <p:spPr/>
        <p:txBody>
          <a:bodyPr>
            <a:normAutofit lnSpcReduction="10000"/>
          </a:bodyPr>
          <a:lstStyle/>
          <a:p>
            <a:r>
              <a:rPr lang="en-US" sz="3200" dirty="0"/>
              <a:t>Gough, McFadden, McDonald (2013) </a:t>
            </a:r>
          </a:p>
          <a:p>
            <a:r>
              <a:rPr lang="en-US" dirty="0"/>
              <a:t>Social cognition focuses on mental processes outside the social context</a:t>
            </a:r>
          </a:p>
          <a:p>
            <a:r>
              <a:rPr lang="en-US" dirty="0"/>
              <a:t>Focus on ‘parts’ and not the whole – mental processes are only part of a bigger picture</a:t>
            </a:r>
          </a:p>
          <a:p>
            <a:r>
              <a:rPr lang="en-US" dirty="0"/>
              <a:t>Focus on the behaviour of individuals rather than on collective behaviour</a:t>
            </a:r>
          </a:p>
          <a:p>
            <a:r>
              <a:rPr lang="en-US" dirty="0"/>
              <a:t>Biases that have been identified via social cognition experiments are also applicable to the methodology – researchers have the same biases</a:t>
            </a:r>
          </a:p>
          <a:p>
            <a:r>
              <a:rPr lang="en-US" dirty="0"/>
              <a:t>Experiments may not reflect the ‘real world’ – more experimental control may result in low external validity </a:t>
            </a:r>
          </a:p>
          <a:p>
            <a:r>
              <a:rPr lang="en-US" dirty="0"/>
              <a:t>Used as a social control mechanism</a:t>
            </a:r>
          </a:p>
          <a:p>
            <a:r>
              <a:rPr lang="en-US" dirty="0"/>
              <a:t>Subjectivity is not important – moving away from Gestalt approach – removing the subject</a:t>
            </a:r>
          </a:p>
          <a:p>
            <a:endParaRPr lang="en-US" dirty="0"/>
          </a:p>
          <a:p>
            <a:endParaRPr lang="en-US" dirty="0"/>
          </a:p>
        </p:txBody>
      </p:sp>
    </p:spTree>
    <p:extLst>
      <p:ext uri="{BB962C8B-B14F-4D97-AF65-F5344CB8AC3E}">
        <p14:creationId xmlns:p14="http://schemas.microsoft.com/office/powerpoint/2010/main" val="3936474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3633-F56E-4607-9EDB-8BED3468A822}"/>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B9875C4F-2EAD-4ECD-9724-CFC248F120EC}"/>
              </a:ext>
            </a:extLst>
          </p:cNvPr>
          <p:cNvSpPr>
            <a:spLocks noGrp="1"/>
          </p:cNvSpPr>
          <p:nvPr>
            <p:ph idx="1"/>
          </p:nvPr>
        </p:nvSpPr>
        <p:spPr/>
        <p:txBody>
          <a:bodyPr>
            <a:normAutofit lnSpcReduction="10000"/>
          </a:bodyPr>
          <a:lstStyle/>
          <a:p>
            <a:r>
              <a:rPr lang="en-US" dirty="0"/>
              <a:t>What is the difference between controlled and automatic processing?</a:t>
            </a:r>
          </a:p>
          <a:p>
            <a:r>
              <a:rPr lang="en-US" dirty="0"/>
              <a:t>Please provide examples of judgement heuristics? How do the help or hinder our ability to understand the world? </a:t>
            </a:r>
          </a:p>
          <a:p>
            <a:r>
              <a:rPr lang="en-US" dirty="0"/>
              <a:t>What is counterfactual thinking? How can it help or hinder our ability to cope with situations?</a:t>
            </a:r>
          </a:p>
          <a:p>
            <a:r>
              <a:rPr lang="en-US" dirty="0"/>
              <a:t>What are cultural differences in automatic thinking?</a:t>
            </a:r>
          </a:p>
          <a:p>
            <a:r>
              <a:rPr lang="en-US" dirty="0"/>
              <a:t>What is priming?</a:t>
            </a:r>
          </a:p>
          <a:p>
            <a:r>
              <a:rPr lang="en-US" dirty="0"/>
              <a:t>What are ways we can make information more ‘accessible’? </a:t>
            </a:r>
          </a:p>
          <a:p>
            <a:r>
              <a:rPr lang="en-US" dirty="0"/>
              <a:t>Re-create the information processing model.</a:t>
            </a:r>
          </a:p>
          <a:p>
            <a:r>
              <a:rPr lang="en-US" dirty="0"/>
              <a:t>What is the Barnum effect? </a:t>
            </a:r>
          </a:p>
          <a:p>
            <a:r>
              <a:rPr lang="en-US" dirty="0"/>
              <a:t> </a:t>
            </a:r>
          </a:p>
          <a:p>
            <a:endParaRPr lang="en-US" dirty="0"/>
          </a:p>
        </p:txBody>
      </p:sp>
    </p:spTree>
    <p:extLst>
      <p:ext uri="{BB962C8B-B14F-4D97-AF65-F5344CB8AC3E}">
        <p14:creationId xmlns:p14="http://schemas.microsoft.com/office/powerpoint/2010/main" val="1969423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69D-041F-47EB-986A-80103D1BDB02}"/>
              </a:ext>
            </a:extLst>
          </p:cNvPr>
          <p:cNvSpPr>
            <a:spLocks noGrp="1"/>
          </p:cNvSpPr>
          <p:nvPr>
            <p:ph type="title"/>
          </p:nvPr>
        </p:nvSpPr>
        <p:spPr/>
        <p:txBody>
          <a:bodyPr/>
          <a:lstStyle/>
          <a:p>
            <a:r>
              <a:rPr lang="en-US" dirty="0"/>
              <a:t>Discussion – The Century of Self</a:t>
            </a:r>
          </a:p>
        </p:txBody>
      </p:sp>
      <p:sp>
        <p:nvSpPr>
          <p:cNvPr id="3" name="Content Placeholder 2">
            <a:extLst>
              <a:ext uri="{FF2B5EF4-FFF2-40B4-BE49-F238E27FC236}">
                <a16:creationId xmlns:a16="http://schemas.microsoft.com/office/drawing/2014/main" id="{008EA94F-65F7-4B70-BE03-1D72DC965A98}"/>
              </a:ext>
            </a:extLst>
          </p:cNvPr>
          <p:cNvSpPr>
            <a:spLocks noGrp="1"/>
          </p:cNvSpPr>
          <p:nvPr>
            <p:ph idx="1"/>
          </p:nvPr>
        </p:nvSpPr>
        <p:spPr/>
        <p:txBody>
          <a:bodyPr/>
          <a:lstStyle/>
          <a:p>
            <a:r>
              <a:rPr lang="en-US" dirty="0"/>
              <a:t>Get into groups of 4 or 5</a:t>
            </a:r>
          </a:p>
          <a:p>
            <a:r>
              <a:rPr lang="en-US" dirty="0"/>
              <a:t>Answer the following questions.</a:t>
            </a:r>
          </a:p>
          <a:p>
            <a:r>
              <a:rPr lang="en-US" dirty="0"/>
              <a:t>What is the first part of The Century of Self About?</a:t>
            </a:r>
          </a:p>
          <a:p>
            <a:r>
              <a:rPr lang="en-US" dirty="0"/>
              <a:t>Who is Edward Bernays? What did he do?</a:t>
            </a:r>
          </a:p>
          <a:p>
            <a:r>
              <a:rPr lang="en-US" dirty="0"/>
              <a:t>What is PR? What is significant about the PR industry?</a:t>
            </a:r>
          </a:p>
          <a:p>
            <a:r>
              <a:rPr lang="en-US" dirty="0"/>
              <a:t>What is the relationship between psychology and advertising?</a:t>
            </a:r>
          </a:p>
          <a:p>
            <a:r>
              <a:rPr lang="en-US" dirty="0"/>
              <a:t>What is the relationship between psychology and politics? </a:t>
            </a:r>
          </a:p>
          <a:p>
            <a:r>
              <a:rPr lang="en-US" dirty="0"/>
              <a:t>What are the different techniques used to ‘control the masses’? </a:t>
            </a:r>
          </a:p>
          <a:p>
            <a:endParaRPr lang="en-US" dirty="0"/>
          </a:p>
        </p:txBody>
      </p:sp>
    </p:spTree>
    <p:extLst>
      <p:ext uri="{BB962C8B-B14F-4D97-AF65-F5344CB8AC3E}">
        <p14:creationId xmlns:p14="http://schemas.microsoft.com/office/powerpoint/2010/main" val="2661756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ADD4-6401-4596-A666-0E60766F0116}"/>
              </a:ext>
            </a:extLst>
          </p:cNvPr>
          <p:cNvSpPr>
            <a:spLocks noGrp="1"/>
          </p:cNvSpPr>
          <p:nvPr>
            <p:ph type="title"/>
          </p:nvPr>
        </p:nvSpPr>
        <p:spPr/>
        <p:txBody>
          <a:bodyPr/>
          <a:lstStyle/>
          <a:p>
            <a:r>
              <a:rPr lang="en-US" dirty="0"/>
              <a:t>SAY THIS WORD OUTLOUD 10 TIMES</a:t>
            </a:r>
          </a:p>
        </p:txBody>
      </p:sp>
    </p:spTree>
    <p:extLst>
      <p:ext uri="{BB962C8B-B14F-4D97-AF65-F5344CB8AC3E}">
        <p14:creationId xmlns:p14="http://schemas.microsoft.com/office/powerpoint/2010/main" val="289448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CD7B-B2B1-4703-9359-3056DB78AB14}"/>
              </a:ext>
            </a:extLst>
          </p:cNvPr>
          <p:cNvSpPr>
            <a:spLocks noGrp="1"/>
          </p:cNvSpPr>
          <p:nvPr>
            <p:ph type="title"/>
          </p:nvPr>
        </p:nvSpPr>
        <p:spPr/>
        <p:txBody>
          <a:bodyPr/>
          <a:lstStyle/>
          <a:p>
            <a:r>
              <a:rPr lang="en-US" dirty="0"/>
              <a:t>Answer the following question? </a:t>
            </a:r>
          </a:p>
        </p:txBody>
      </p:sp>
      <p:sp>
        <p:nvSpPr>
          <p:cNvPr id="3" name="Content Placeholder 2">
            <a:extLst>
              <a:ext uri="{FF2B5EF4-FFF2-40B4-BE49-F238E27FC236}">
                <a16:creationId xmlns:a16="http://schemas.microsoft.com/office/drawing/2014/main" id="{9F051E46-B42B-4164-ADDB-D2E5DBE5F167}"/>
              </a:ext>
            </a:extLst>
          </p:cNvPr>
          <p:cNvSpPr>
            <a:spLocks noGrp="1"/>
          </p:cNvSpPr>
          <p:nvPr>
            <p:ph idx="1"/>
          </p:nvPr>
        </p:nvSpPr>
        <p:spPr/>
        <p:txBody>
          <a:bodyPr>
            <a:noAutofit/>
          </a:bodyPr>
          <a:lstStyle/>
          <a:p>
            <a:r>
              <a:rPr lang="en-US" sz="10000" dirty="0"/>
              <a:t>What do you put 	in a toaster? </a:t>
            </a:r>
          </a:p>
        </p:txBody>
      </p:sp>
      <p:pic>
        <p:nvPicPr>
          <p:cNvPr id="5" name="Picture 4">
            <a:extLst>
              <a:ext uri="{FF2B5EF4-FFF2-40B4-BE49-F238E27FC236}">
                <a16:creationId xmlns:a16="http://schemas.microsoft.com/office/drawing/2014/main" id="{4CC9376E-5947-4181-933F-F481FA0EB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252556"/>
            <a:ext cx="2791968" cy="2791968"/>
          </a:xfrm>
          <a:prstGeom prst="rect">
            <a:avLst/>
          </a:prstGeom>
        </p:spPr>
      </p:pic>
    </p:spTree>
    <p:extLst>
      <p:ext uri="{BB962C8B-B14F-4D97-AF65-F5344CB8AC3E}">
        <p14:creationId xmlns:p14="http://schemas.microsoft.com/office/powerpoint/2010/main" val="41670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199838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92500" lnSpcReduction="1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Some schemas are chronically accessible because of past experience – these schemas are constantly active and ready to use to interpret ambiguous situations. </a:t>
            </a:r>
          </a:p>
          <a:p>
            <a:pPr lvl="2"/>
            <a:r>
              <a:rPr lang="en-US" dirty="0"/>
              <a:t>Schemas can be accessible because they are related to a current goal. </a:t>
            </a:r>
          </a:p>
          <a:p>
            <a:pPr lvl="2"/>
            <a:r>
              <a:rPr lang="en-US" dirty="0"/>
              <a:t>Schemas can become temporary accessible because of our recent experiences. </a:t>
            </a:r>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endParaRPr lang="en-US" dirty="0"/>
          </a:p>
          <a:p>
            <a:pPr lvl="2"/>
            <a:r>
              <a:rPr lang="en-US" dirty="0">
                <a:hlinkClick r:id="rId3"/>
              </a:rPr>
              <a:t>How to Control a Nation Full Video</a:t>
            </a:r>
            <a:endParaRPr lang="en-US" dirty="0"/>
          </a:p>
          <a:p>
            <a:pPr lvl="2"/>
            <a:r>
              <a:rPr lang="en-US" dirty="0">
                <a:hlinkClick r:id="rId4"/>
              </a:rPr>
              <a:t>The Art of Misdirection</a:t>
            </a:r>
            <a:endParaRPr lang="en-US" dirty="0"/>
          </a:p>
        </p:txBody>
      </p:sp>
    </p:spTree>
    <p:extLst>
      <p:ext uri="{BB962C8B-B14F-4D97-AF65-F5344CB8AC3E}">
        <p14:creationId xmlns:p14="http://schemas.microsoft.com/office/powerpoint/2010/main" val="40745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5D5AAD4B-3C20-47F6-8AF7-2D7A76432E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214458"/>
            <a:ext cx="6912217" cy="3905402"/>
          </a:xfrm>
          <a:prstGeom prst="rect">
            <a:avLst/>
          </a:prstGeom>
        </p:spPr>
      </p:pic>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56498-6E10-4BA5-BF1F-2D79751BAF5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Semantic Processing – Spreading Activation</a:t>
            </a:r>
          </a:p>
        </p:txBody>
      </p:sp>
    </p:spTree>
    <p:extLst>
      <p:ext uri="{BB962C8B-B14F-4D97-AF65-F5344CB8AC3E}">
        <p14:creationId xmlns:p14="http://schemas.microsoft.com/office/powerpoint/2010/main" val="396388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965C-3544-443F-A3F3-F31966DEE7F9}"/>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52A0AE6-6D91-4922-862F-B6B21094D6D8}"/>
              </a:ext>
            </a:extLst>
          </p:cNvPr>
          <p:cNvSpPr>
            <a:spLocks noGrp="1"/>
          </p:cNvSpPr>
          <p:nvPr>
            <p:ph idx="1"/>
          </p:nvPr>
        </p:nvSpPr>
        <p:spPr/>
        <p:txBody>
          <a:bodyPr/>
          <a:lstStyle/>
          <a:p>
            <a:r>
              <a:rPr lang="en-US" dirty="0"/>
              <a:t>Write down the first five words that you can think of in under 10 seconds that remind you of the following words. </a:t>
            </a:r>
          </a:p>
        </p:txBody>
      </p:sp>
    </p:spTree>
    <p:extLst>
      <p:ext uri="{BB962C8B-B14F-4D97-AF65-F5344CB8AC3E}">
        <p14:creationId xmlns:p14="http://schemas.microsoft.com/office/powerpoint/2010/main" val="16922430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2781</TotalTime>
  <Words>1879</Words>
  <Application>Microsoft Office PowerPoint</Application>
  <PresentationFormat>Widescreen</PresentationFormat>
  <Paragraphs>152</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Calibri</vt:lpstr>
      <vt:lpstr>Calibri Light</vt:lpstr>
      <vt:lpstr>Retrospect</vt:lpstr>
      <vt:lpstr>Fundamentals of Social Psychology</vt:lpstr>
      <vt:lpstr>Automatic Thinking – Low Effort Thinking</vt:lpstr>
      <vt:lpstr>SAY THIS WORD OUTLOUD 10 TIMES</vt:lpstr>
      <vt:lpstr>SAY THIS WORD OUTLOUD 10 TIMES</vt:lpstr>
      <vt:lpstr>Answer the following question? </vt:lpstr>
      <vt:lpstr>Information Processing Model</vt:lpstr>
      <vt:lpstr>Accessibility and Priming</vt:lpstr>
      <vt:lpstr>Semantic Processing – Spreading Activation</vt:lpstr>
      <vt:lpstr>Activity</vt:lpstr>
      <vt:lpstr>PowerPoint Presentation</vt:lpstr>
      <vt:lpstr>PowerPoint Presentation</vt:lpstr>
      <vt:lpstr>PowerPoint Presentation</vt:lpstr>
      <vt:lpstr>PowerPoint Presentation</vt:lpstr>
      <vt:lpstr>Priming and Accessibility</vt:lpstr>
      <vt:lpstr>Applicability</vt:lpstr>
      <vt:lpstr>Embodied Cognition: Physical Sensations Can Prime Cognitive Schemas</vt:lpstr>
      <vt:lpstr>Making Our Schema Come True</vt:lpstr>
      <vt:lpstr>Self-Fulfilling Prophesy </vt:lpstr>
      <vt:lpstr>Mental Strategies and Shortcuts - Heuristics</vt:lpstr>
      <vt:lpstr>Activity</vt:lpstr>
      <vt:lpstr>Availability Heuristics &amp; Judgements About Ourselves </vt:lpstr>
      <vt:lpstr>Mental Strategies and Shortcuts - Heuristics</vt:lpstr>
      <vt:lpstr>Representativeness Heuristics in Action</vt:lpstr>
      <vt:lpstr>Horoscopes</vt:lpstr>
      <vt:lpstr>Horoscopes</vt:lpstr>
      <vt:lpstr>Cultural Differences in Automatic Thinking</vt:lpstr>
      <vt:lpstr>PowerPoint Presentation</vt:lpstr>
      <vt:lpstr>Controlled Social Cognition: High Effort Thinking</vt:lpstr>
      <vt:lpstr>Information Processing Model</vt:lpstr>
      <vt:lpstr>Critiques of Social Cognition</vt:lpstr>
      <vt:lpstr>Learning Check</vt:lpstr>
      <vt:lpstr>Discussion – The Century of Self</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280</cp:revision>
  <dcterms:created xsi:type="dcterms:W3CDTF">2016-08-29T02:04:56Z</dcterms:created>
  <dcterms:modified xsi:type="dcterms:W3CDTF">2019-09-10T14:59:49Z</dcterms:modified>
</cp:coreProperties>
</file>