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Lst>
  <p:sldIdLst>
    <p:sldId id="256" r:id="rId2"/>
    <p:sldId id="312" r:id="rId3"/>
    <p:sldId id="283" r:id="rId4"/>
    <p:sldId id="285" r:id="rId5"/>
    <p:sldId id="313" r:id="rId6"/>
    <p:sldId id="286" r:id="rId7"/>
    <p:sldId id="287" r:id="rId8"/>
    <p:sldId id="288" r:id="rId9"/>
    <p:sldId id="290" r:id="rId10"/>
    <p:sldId id="278" r:id="rId11"/>
    <p:sldId id="292" r:id="rId12"/>
    <p:sldId id="314" r:id="rId13"/>
    <p:sldId id="284" r:id="rId14"/>
    <p:sldId id="295" r:id="rId15"/>
    <p:sldId id="309" r:id="rId16"/>
    <p:sldId id="310" r:id="rId17"/>
    <p:sldId id="311" r:id="rId18"/>
    <p:sldId id="293"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88" autoAdjust="0"/>
    <p:restoredTop sz="94660"/>
  </p:normalViewPr>
  <p:slideViewPr>
    <p:cSldViewPr snapToGrid="0">
      <p:cViewPr varScale="1">
        <p:scale>
          <a:sx n="88" d="100"/>
          <a:sy n="88" d="100"/>
        </p:scale>
        <p:origin x="80" y="3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21842BA-7EFE-4E94-BF70-CCD5482705EF}" type="datetimeFigureOut">
              <a:rPr lang="en-CA" smtClean="0"/>
              <a:t>2019-09-16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92490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1842BA-7EFE-4E94-BF70-CCD5482705EF}" type="datetimeFigureOut">
              <a:rPr lang="en-CA" smtClean="0"/>
              <a:t>2019-09-16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3525232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1842BA-7EFE-4E94-BF70-CCD5482705EF}" type="datetimeFigureOut">
              <a:rPr lang="en-CA" smtClean="0"/>
              <a:t>2019-09-16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328998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1842BA-7EFE-4E94-BF70-CCD5482705EF}" type="datetimeFigureOut">
              <a:rPr lang="en-CA" smtClean="0"/>
              <a:t>2019-09-16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1053276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21842BA-7EFE-4E94-BF70-CCD5482705EF}" type="datetimeFigureOut">
              <a:rPr lang="en-CA" smtClean="0"/>
              <a:t>2019-09-16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1957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21842BA-7EFE-4E94-BF70-CCD5482705EF}" type="datetimeFigureOut">
              <a:rPr lang="en-CA" smtClean="0"/>
              <a:t>2019-09-16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351406445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21842BA-7EFE-4E94-BF70-CCD5482705EF}" type="datetimeFigureOut">
              <a:rPr lang="en-CA" smtClean="0"/>
              <a:t>2019-09-16</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113213657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21842BA-7EFE-4E94-BF70-CCD5482705EF}" type="datetimeFigureOut">
              <a:rPr lang="en-CA" smtClean="0"/>
              <a:t>2019-09-16</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2496941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21842BA-7EFE-4E94-BF70-CCD5482705EF}" type="datetimeFigureOut">
              <a:rPr lang="en-CA" smtClean="0"/>
              <a:t>2019-09-16</a:t>
            </a:fld>
            <a:endParaRPr lang="en-CA"/>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CA"/>
          </a:p>
        </p:txBody>
      </p:sp>
      <p:sp>
        <p:nvSpPr>
          <p:cNvPr id="9" name="Slide Number Placeholder 8"/>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2839371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21842BA-7EFE-4E94-BF70-CCD5482705EF}" type="datetimeFigureOut">
              <a:rPr lang="en-CA" smtClean="0"/>
              <a:t>2019-09-16</a:t>
            </a:fld>
            <a:endParaRPr lang="en-CA"/>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CA"/>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2E8C5B3-70D6-4FAB-BB21-E17DB9DB3569}" type="slidenum">
              <a:rPr lang="en-CA" smtClean="0"/>
              <a:t>‹#›</a:t>
            </a:fld>
            <a:endParaRPr lang="en-CA"/>
          </a:p>
        </p:txBody>
      </p:sp>
    </p:spTree>
    <p:extLst>
      <p:ext uri="{BB962C8B-B14F-4D97-AF65-F5344CB8AC3E}">
        <p14:creationId xmlns:p14="http://schemas.microsoft.com/office/powerpoint/2010/main" val="299352193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21842BA-7EFE-4E94-BF70-CCD5482705EF}" type="datetimeFigureOut">
              <a:rPr lang="en-CA" smtClean="0"/>
              <a:t>2019-09-16</a:t>
            </a:fld>
            <a:endParaRPr lang="en-CA"/>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1242386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21842BA-7EFE-4E94-BF70-CCD5482705EF}" type="datetimeFigureOut">
              <a:rPr lang="en-CA" smtClean="0"/>
              <a:t>2019-09-16</a:t>
            </a:fld>
            <a:endParaRPr lang="en-CA"/>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CA"/>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C2E8C5B3-70D6-4FAB-BB21-E17DB9DB3569}" type="slidenum">
              <a:rPr lang="en-CA" smtClean="0"/>
              <a:t>‹#›</a:t>
            </a:fld>
            <a:endParaRPr lang="en-CA"/>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2822672"/>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karmacoop.org/" TargetMode="External"/><Relationship Id="rId7" Type="http://schemas.openxmlformats.org/officeDocument/2006/relationships/hyperlink" Target="https://www.youtube.com/watch?v=ySRf8m3plrM" TargetMode="External"/><Relationship Id="rId2" Type="http://schemas.openxmlformats.org/officeDocument/2006/relationships/hyperlink" Target="https://www.youtube.com/watch?v=t8sazvWm-HI" TargetMode="External"/><Relationship Id="rId1" Type="http://schemas.openxmlformats.org/officeDocument/2006/relationships/slideLayout" Target="../slideLayouts/slideLayout2.xml"/><Relationship Id="rId6" Type="http://schemas.openxmlformats.org/officeDocument/2006/relationships/hyperlink" Target="https://www.youtube.com/watch?v=BRI-A3vakVg&amp;index=10&amp;list=PLJ030_6aiBzd_brPqXo7hwcue2f--h8aI" TargetMode="External"/><Relationship Id="rId5" Type="http://schemas.openxmlformats.org/officeDocument/2006/relationships/hyperlink" Target="https://www.youtube.com/watch?v=G5N6uLm2oA8" TargetMode="External"/><Relationship Id="rId4" Type="http://schemas.openxmlformats.org/officeDocument/2006/relationships/hyperlink" Target="https://www.youtube.com/watch?v=tIk0cwFLYl4"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concordiafoodgroups.ca/frigo-vert/"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lexiconoffood.com/definition/definition-food-cultur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a:t>Food and Culture</a:t>
            </a:r>
          </a:p>
        </p:txBody>
      </p:sp>
      <p:sp>
        <p:nvSpPr>
          <p:cNvPr id="3" name="Subtitle 2"/>
          <p:cNvSpPr>
            <a:spLocks noGrp="1"/>
          </p:cNvSpPr>
          <p:nvPr>
            <p:ph type="subTitle" idx="1"/>
          </p:nvPr>
        </p:nvSpPr>
        <p:spPr/>
        <p:txBody>
          <a:bodyPr>
            <a:normAutofit/>
          </a:bodyPr>
          <a:lstStyle/>
          <a:p>
            <a:r>
              <a:rPr lang="en-CA" dirty="0"/>
              <a:t>Erik Chevrier</a:t>
            </a:r>
          </a:p>
          <a:p>
            <a:r>
              <a:rPr lang="en-CA" dirty="0"/>
              <a:t>September 16</a:t>
            </a:r>
            <a:r>
              <a:rPr lang="en-CA" baseline="30000" dirty="0"/>
              <a:t>th</a:t>
            </a:r>
            <a:r>
              <a:rPr lang="en-CA" dirty="0"/>
              <a:t>, 2019</a:t>
            </a:r>
          </a:p>
        </p:txBody>
      </p:sp>
    </p:spTree>
    <p:extLst>
      <p:ext uri="{BB962C8B-B14F-4D97-AF65-F5344CB8AC3E}">
        <p14:creationId xmlns:p14="http://schemas.microsoft.com/office/powerpoint/2010/main" val="918609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FA4CD5CB-D209-4D70-8CA4-629731C592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237316-1D23-4531-A909-15591416A3ED}"/>
              </a:ext>
            </a:extLst>
          </p:cNvPr>
          <p:cNvSpPr>
            <a:spLocks noGrp="1"/>
          </p:cNvSpPr>
          <p:nvPr>
            <p:ph type="title"/>
          </p:nvPr>
        </p:nvSpPr>
        <p:spPr>
          <a:xfrm>
            <a:off x="8141110" y="639097"/>
            <a:ext cx="3401961" cy="3686015"/>
          </a:xfrm>
        </p:spPr>
        <p:txBody>
          <a:bodyPr vert="horz" lIns="91440" tIns="45720" rIns="91440" bIns="45720" rtlCol="0" anchor="b">
            <a:normAutofit/>
          </a:bodyPr>
          <a:lstStyle/>
          <a:p>
            <a:r>
              <a:rPr lang="en-US" sz="4600">
                <a:solidFill>
                  <a:schemeClr val="tx1">
                    <a:lumMod val="85000"/>
                    <a:lumOff val="15000"/>
                  </a:schemeClr>
                </a:solidFill>
              </a:rPr>
              <a:t>Ecological Systems Theory of Development </a:t>
            </a:r>
          </a:p>
        </p:txBody>
      </p:sp>
      <p:pic>
        <p:nvPicPr>
          <p:cNvPr id="5" name="Content Placeholder 3" descr="http://keats.kcl.ac.uk/pluginfile.php/737715/mod_resource/content/1/images/pic007.jpg">
            <a:extLst>
              <a:ext uri="{FF2B5EF4-FFF2-40B4-BE49-F238E27FC236}">
                <a16:creationId xmlns:a16="http://schemas.microsoft.com/office/drawing/2014/main" id="{E85F010D-B1B5-4F98-A4C4-9BC7A59A6D5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581983" y="640081"/>
            <a:ext cx="5016249" cy="5054156"/>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Straight Connector 17">
            <a:extLst>
              <a:ext uri="{FF2B5EF4-FFF2-40B4-BE49-F238E27FC236}">
                <a16:creationId xmlns:a16="http://schemas.microsoft.com/office/drawing/2014/main" id="{5C6A2BAE-B461-4B55-8E1F-0722ABDD13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B4C27B90-DF2B-4D00-BA07-18ED774CD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a:extLst>
              <a:ext uri="{FF2B5EF4-FFF2-40B4-BE49-F238E27FC236}">
                <a16:creationId xmlns:a16="http://schemas.microsoft.com/office/drawing/2014/main" id="{593ACC25-C262-417A-8AA9-0641C772B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4087663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Food and Culture – Meaning Behind Food – You Are What You Eat</a:t>
            </a:r>
          </a:p>
        </p:txBody>
      </p:sp>
      <p:sp>
        <p:nvSpPr>
          <p:cNvPr id="3" name="Content Placeholder 2"/>
          <p:cNvSpPr>
            <a:spLocks noGrp="1"/>
          </p:cNvSpPr>
          <p:nvPr>
            <p:ph idx="1"/>
          </p:nvPr>
        </p:nvSpPr>
        <p:spPr/>
        <p:txBody>
          <a:bodyPr>
            <a:normAutofit/>
          </a:bodyPr>
          <a:lstStyle/>
          <a:p>
            <a:r>
              <a:rPr lang="en-CA" sz="2800" dirty="0">
                <a:hlinkClick r:id="rId2"/>
              </a:rPr>
              <a:t>Whole Foods Market</a:t>
            </a:r>
          </a:p>
          <a:p>
            <a:r>
              <a:rPr lang="en-US" sz="2800" dirty="0">
                <a:hlinkClick r:id="rId3"/>
              </a:rPr>
              <a:t>Karma Co-op </a:t>
            </a:r>
            <a:endParaRPr lang="en-US" sz="2800" dirty="0"/>
          </a:p>
          <a:p>
            <a:pPr marL="0" indent="0">
              <a:buNone/>
            </a:pPr>
            <a:endParaRPr lang="en-US" dirty="0">
              <a:hlinkClick r:id="rId4"/>
            </a:endParaRPr>
          </a:p>
          <a:p>
            <a:pPr marL="0" indent="0">
              <a:buNone/>
            </a:pPr>
            <a:endParaRPr lang="en-US" dirty="0">
              <a:hlinkClick r:id="rId4"/>
            </a:endParaRPr>
          </a:p>
          <a:p>
            <a:r>
              <a:rPr lang="en-CA" dirty="0">
                <a:hlinkClick r:id="rId4"/>
              </a:rPr>
              <a:t>IGA</a:t>
            </a:r>
            <a:br>
              <a:rPr lang="en-CA" dirty="0"/>
            </a:br>
            <a:r>
              <a:rPr lang="en-CA" dirty="0">
                <a:hlinkClick r:id="rId5"/>
              </a:rPr>
              <a:t>Tim Horton's </a:t>
            </a:r>
            <a:br>
              <a:rPr lang="en-CA" dirty="0"/>
            </a:br>
            <a:r>
              <a:rPr lang="en-CA" dirty="0">
                <a:hlinkClick r:id="rId6"/>
              </a:rPr>
              <a:t>I am Canadian</a:t>
            </a:r>
            <a:br>
              <a:rPr lang="en-CA" dirty="0"/>
            </a:br>
            <a:r>
              <a:rPr lang="en-CA" dirty="0">
                <a:hlinkClick r:id="rId7"/>
              </a:rPr>
              <a:t>I am not Canadian</a:t>
            </a:r>
            <a:endParaRPr lang="en-CA" dirty="0"/>
          </a:p>
        </p:txBody>
      </p:sp>
    </p:spTree>
    <p:extLst>
      <p:ext uri="{BB962C8B-B14F-4D97-AF65-F5344CB8AC3E}">
        <p14:creationId xmlns:p14="http://schemas.microsoft.com/office/powerpoint/2010/main" val="14695104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7E166-5B80-4391-B654-A02623E7C5BB}"/>
              </a:ext>
            </a:extLst>
          </p:cNvPr>
          <p:cNvSpPr>
            <a:spLocks noGrp="1"/>
          </p:cNvSpPr>
          <p:nvPr>
            <p:ph type="title"/>
          </p:nvPr>
        </p:nvSpPr>
        <p:spPr/>
        <p:txBody>
          <a:bodyPr/>
          <a:lstStyle/>
          <a:p>
            <a:r>
              <a:rPr lang="en-US" dirty="0"/>
              <a:t>Your Own Food Shopping Habits</a:t>
            </a:r>
          </a:p>
        </p:txBody>
      </p:sp>
      <p:sp>
        <p:nvSpPr>
          <p:cNvPr id="3" name="Content Placeholder 2">
            <a:extLst>
              <a:ext uri="{FF2B5EF4-FFF2-40B4-BE49-F238E27FC236}">
                <a16:creationId xmlns:a16="http://schemas.microsoft.com/office/drawing/2014/main" id="{E3435FF6-8B27-4C16-A108-62FA3D0BE535}"/>
              </a:ext>
            </a:extLst>
          </p:cNvPr>
          <p:cNvSpPr>
            <a:spLocks noGrp="1"/>
          </p:cNvSpPr>
          <p:nvPr>
            <p:ph idx="1"/>
          </p:nvPr>
        </p:nvSpPr>
        <p:spPr/>
        <p:txBody>
          <a:bodyPr>
            <a:normAutofit fontScale="92500" lnSpcReduction="10000"/>
          </a:bodyPr>
          <a:lstStyle/>
          <a:p>
            <a:r>
              <a:rPr lang="en-US" dirty="0"/>
              <a:t>What do eat in a typical day?  </a:t>
            </a:r>
          </a:p>
          <a:p>
            <a:r>
              <a:rPr lang="en-US" dirty="0"/>
              <a:t>Where do you acquire food in your daily routine? i.e. home, restaurant, etc. </a:t>
            </a:r>
          </a:p>
          <a:p>
            <a:r>
              <a:rPr lang="en-US" dirty="0"/>
              <a:t>How much of your daily food to you cook (including leftovers) in a typical day? </a:t>
            </a:r>
          </a:p>
          <a:p>
            <a:r>
              <a:rPr lang="en-US" dirty="0"/>
              <a:t>Where do you typically shop for groceries? Why?</a:t>
            </a:r>
          </a:p>
          <a:p>
            <a:r>
              <a:rPr lang="en-US" dirty="0"/>
              <a:t>How often do you shop for groceries? </a:t>
            </a:r>
          </a:p>
          <a:p>
            <a:r>
              <a:rPr lang="en-US" dirty="0"/>
              <a:t>Do you grow your own food? If so, what do you grow?  </a:t>
            </a:r>
          </a:p>
          <a:p>
            <a:pPr lvl="1"/>
            <a:r>
              <a:rPr lang="en-US" dirty="0"/>
              <a:t>Think about the last time you were shopping for food at a grocery store…</a:t>
            </a:r>
          </a:p>
          <a:p>
            <a:pPr lvl="2"/>
            <a:r>
              <a:rPr lang="en-US" dirty="0"/>
              <a:t>What did you purchase? Why? </a:t>
            </a:r>
          </a:p>
          <a:p>
            <a:pPr lvl="2"/>
            <a:r>
              <a:rPr lang="en-US" dirty="0"/>
              <a:t>Do you typically make a list before grocery shopping? If so, do you follow it?  </a:t>
            </a:r>
          </a:p>
          <a:p>
            <a:pPr lvl="2"/>
            <a:r>
              <a:rPr lang="en-US" dirty="0"/>
              <a:t>What can you remember about your subjective experience at the grocery store?</a:t>
            </a:r>
          </a:p>
          <a:p>
            <a:pPr lvl="2"/>
            <a:r>
              <a:rPr lang="en-US" dirty="0"/>
              <a:t>What guides your food purchase decisions most?</a:t>
            </a:r>
          </a:p>
          <a:p>
            <a:pPr lvl="3"/>
            <a:r>
              <a:rPr lang="en-US" dirty="0"/>
              <a:t>Automatic less calculated more impulsive choices? Or Well thought out, planned choices? </a:t>
            </a:r>
          </a:p>
          <a:p>
            <a:endParaRPr lang="en-US" dirty="0"/>
          </a:p>
          <a:p>
            <a:endParaRPr lang="en-US" dirty="0"/>
          </a:p>
        </p:txBody>
      </p:sp>
    </p:spTree>
    <p:extLst>
      <p:ext uri="{BB962C8B-B14F-4D97-AF65-F5344CB8AC3E}">
        <p14:creationId xmlns:p14="http://schemas.microsoft.com/office/powerpoint/2010/main" val="487837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General Framework</a:t>
            </a:r>
          </a:p>
        </p:txBody>
      </p:sp>
      <p:pic>
        <p:nvPicPr>
          <p:cNvPr id="4" name="Content Placeholder 3"/>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143627" y="1846263"/>
            <a:ext cx="4845383" cy="4022725"/>
          </a:xfrm>
        </p:spPr>
      </p:pic>
      <p:sp>
        <p:nvSpPr>
          <p:cNvPr id="5" name="Content Placeholder 4"/>
          <p:cNvSpPr>
            <a:spLocks noGrp="1"/>
          </p:cNvSpPr>
          <p:nvPr>
            <p:ph sz="half" idx="2"/>
          </p:nvPr>
        </p:nvSpPr>
        <p:spPr/>
        <p:txBody>
          <a:bodyPr/>
          <a:lstStyle/>
          <a:p>
            <a:r>
              <a:rPr lang="en-US" altLang="en-US" sz="5400" dirty="0"/>
              <a:t>Richard Johnson</a:t>
            </a:r>
            <a:br>
              <a:rPr lang="en-US" altLang="en-US" dirty="0"/>
            </a:br>
            <a:r>
              <a:rPr lang="en-US" altLang="en-US" dirty="0"/>
              <a:t>What is Cultural Studies Anyways, Social Text, (1986-87)</a:t>
            </a:r>
            <a:endParaRPr lang="en-CA" dirty="0"/>
          </a:p>
        </p:txBody>
      </p:sp>
    </p:spTree>
    <p:extLst>
      <p:ext uri="{BB962C8B-B14F-4D97-AF65-F5344CB8AC3E}">
        <p14:creationId xmlns:p14="http://schemas.microsoft.com/office/powerpoint/2010/main" val="25969994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Critical Multidimensional Model</a:t>
            </a:r>
          </a:p>
        </p:txBody>
      </p:sp>
      <p:pic>
        <p:nvPicPr>
          <p:cNvPr id="5" name="Content Placeholder 4"/>
          <p:cNvPicPr>
            <a:picLocks noGrp="1" noChangeAspect="1"/>
          </p:cNvPicPr>
          <p:nvPr>
            <p:ph sz="half" idx="1"/>
          </p:nvPr>
        </p:nvPicPr>
        <p:blipFill>
          <a:blip r:embed="rId2"/>
          <a:stretch>
            <a:fillRect/>
          </a:stretch>
        </p:blipFill>
        <p:spPr>
          <a:xfrm>
            <a:off x="1096963" y="2039317"/>
            <a:ext cx="4938712" cy="3636617"/>
          </a:xfrm>
          <a:prstGeom prst="rect">
            <a:avLst/>
          </a:prstGeom>
        </p:spPr>
      </p:pic>
      <p:sp>
        <p:nvSpPr>
          <p:cNvPr id="4" name="Content Placeholder 3"/>
          <p:cNvSpPr>
            <a:spLocks noGrp="1"/>
          </p:cNvSpPr>
          <p:nvPr>
            <p:ph sz="half" idx="2"/>
          </p:nvPr>
        </p:nvSpPr>
        <p:spPr/>
        <p:txBody>
          <a:bodyPr/>
          <a:lstStyle/>
          <a:p>
            <a:r>
              <a:rPr lang="en-US" dirty="0"/>
              <a:t>Paul Nesbitt-Larking. </a:t>
            </a:r>
            <a:r>
              <a:rPr lang="en-US" i="1" dirty="0"/>
              <a:t>Politics, Society and the Media</a:t>
            </a:r>
            <a:r>
              <a:rPr lang="en-US" dirty="0"/>
              <a:t> (2</a:t>
            </a:r>
            <a:r>
              <a:rPr lang="en-US" baseline="30000" dirty="0"/>
              <a:t>nd</a:t>
            </a:r>
            <a:r>
              <a:rPr lang="en-US" dirty="0"/>
              <a:t> Edition). Broadview Press. 2009.</a:t>
            </a:r>
            <a:endParaRPr lang="en-CA" dirty="0"/>
          </a:p>
        </p:txBody>
      </p:sp>
    </p:spTree>
    <p:extLst>
      <p:ext uri="{BB962C8B-B14F-4D97-AF65-F5344CB8AC3E}">
        <p14:creationId xmlns:p14="http://schemas.microsoft.com/office/powerpoint/2010/main" val="34639391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Analyze a brand of Breakfast Cereals Through One of These Models</a:t>
            </a:r>
          </a:p>
        </p:txBody>
      </p:sp>
      <p:pic>
        <p:nvPicPr>
          <p:cNvPr id="4" name="Content Placeholder 3"/>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143627" y="1846263"/>
            <a:ext cx="4845383" cy="4022725"/>
          </a:xfrm>
        </p:spPr>
      </p:pic>
      <p:pic>
        <p:nvPicPr>
          <p:cNvPr id="6" name="Content Placeholder 4"/>
          <p:cNvPicPr>
            <a:picLocks noChangeAspect="1"/>
          </p:cNvPicPr>
          <p:nvPr/>
        </p:nvPicPr>
        <p:blipFill>
          <a:blip r:embed="rId3"/>
          <a:stretch>
            <a:fillRect/>
          </a:stretch>
        </p:blipFill>
        <p:spPr>
          <a:xfrm>
            <a:off x="6216968" y="2039316"/>
            <a:ext cx="4938712" cy="3636617"/>
          </a:xfrm>
          <a:prstGeom prst="rect">
            <a:avLst/>
          </a:prstGeom>
        </p:spPr>
      </p:pic>
    </p:spTree>
    <p:extLst>
      <p:ext uri="{BB962C8B-B14F-4D97-AF65-F5344CB8AC3E}">
        <p14:creationId xmlns:p14="http://schemas.microsoft.com/office/powerpoint/2010/main" val="42766179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A49B9-AD96-4392-902E-597BC3DBC59D}"/>
              </a:ext>
            </a:extLst>
          </p:cNvPr>
          <p:cNvSpPr>
            <a:spLocks noGrp="1"/>
          </p:cNvSpPr>
          <p:nvPr>
            <p:ph type="title"/>
          </p:nvPr>
        </p:nvSpPr>
        <p:spPr/>
        <p:txBody>
          <a:bodyPr/>
          <a:lstStyle/>
          <a:p>
            <a:r>
              <a:rPr lang="en-US" dirty="0"/>
              <a:t>Please Think About and Answer the Following Questions</a:t>
            </a:r>
          </a:p>
        </p:txBody>
      </p:sp>
      <p:sp>
        <p:nvSpPr>
          <p:cNvPr id="3" name="Content Placeholder 2">
            <a:extLst>
              <a:ext uri="{FF2B5EF4-FFF2-40B4-BE49-F238E27FC236}">
                <a16:creationId xmlns:a16="http://schemas.microsoft.com/office/drawing/2014/main" id="{B546154B-EC75-4B73-ACD8-D502C8D64D55}"/>
              </a:ext>
            </a:extLst>
          </p:cNvPr>
          <p:cNvSpPr>
            <a:spLocks noGrp="1"/>
          </p:cNvSpPr>
          <p:nvPr>
            <p:ph idx="1"/>
          </p:nvPr>
        </p:nvSpPr>
        <p:spPr/>
        <p:txBody>
          <a:bodyPr/>
          <a:lstStyle/>
          <a:p>
            <a:r>
              <a:rPr lang="en-US" dirty="0"/>
              <a:t>How does culture influence eating practices? More concretely, what kinds of food culture promotes healthy, environmentally friendly choices? What kinds of food culture undermine these choices? </a:t>
            </a:r>
          </a:p>
          <a:p>
            <a:r>
              <a:rPr lang="en-US" dirty="0"/>
              <a:t>When (and how frequently) do food choices involve practical consciousness (i.e. habitus, emotional eating)? When (and how frequently) do people draw on a deliberative level of consciousness to make food choices, and why? </a:t>
            </a:r>
          </a:p>
          <a:p>
            <a:r>
              <a:rPr lang="en-US" dirty="0"/>
              <a:t>What factors motivate consumers to consume sustainable foods produced with fair labour practices (e.g. fair-trade chocolate)? Do you agree with Kate Soper that pleasurable rewards are necessary to sustain alternative food practices? </a:t>
            </a:r>
          </a:p>
        </p:txBody>
      </p:sp>
    </p:spTree>
    <p:extLst>
      <p:ext uri="{BB962C8B-B14F-4D97-AF65-F5344CB8AC3E}">
        <p14:creationId xmlns:p14="http://schemas.microsoft.com/office/powerpoint/2010/main" val="23635154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DD289-50ED-4B08-8116-E20B61DD2E5D}"/>
              </a:ext>
            </a:extLst>
          </p:cNvPr>
          <p:cNvSpPr>
            <a:spLocks noGrp="1"/>
          </p:cNvSpPr>
          <p:nvPr>
            <p:ph type="title"/>
          </p:nvPr>
        </p:nvSpPr>
        <p:spPr/>
        <p:txBody>
          <a:bodyPr/>
          <a:lstStyle/>
          <a:p>
            <a:r>
              <a:rPr lang="en-US" dirty="0"/>
              <a:t>Cooking for Next Week</a:t>
            </a:r>
          </a:p>
        </p:txBody>
      </p:sp>
      <p:sp>
        <p:nvSpPr>
          <p:cNvPr id="3" name="Content Placeholder 2">
            <a:extLst>
              <a:ext uri="{FF2B5EF4-FFF2-40B4-BE49-F238E27FC236}">
                <a16:creationId xmlns:a16="http://schemas.microsoft.com/office/drawing/2014/main" id="{F8E57E33-21F1-43BA-B6CE-580B5A2312B6}"/>
              </a:ext>
            </a:extLst>
          </p:cNvPr>
          <p:cNvSpPr>
            <a:spLocks noGrp="1"/>
          </p:cNvSpPr>
          <p:nvPr>
            <p:ph idx="1"/>
          </p:nvPr>
        </p:nvSpPr>
        <p:spPr/>
        <p:txBody>
          <a:bodyPr/>
          <a:lstStyle/>
          <a:p>
            <a:r>
              <a:rPr lang="en-US" dirty="0"/>
              <a:t>Did everyone fill out the Google Pages Link? </a:t>
            </a:r>
          </a:p>
          <a:p>
            <a:r>
              <a:rPr lang="en-US" dirty="0"/>
              <a:t>Did you indicate which days you would bring food? </a:t>
            </a:r>
          </a:p>
          <a:p>
            <a:r>
              <a:rPr lang="en-US" dirty="0"/>
              <a:t>Did you indicate your dietary conditions/allergies? </a:t>
            </a:r>
          </a:p>
          <a:p>
            <a:endParaRPr lang="en-US" dirty="0"/>
          </a:p>
        </p:txBody>
      </p:sp>
    </p:spTree>
    <p:extLst>
      <p:ext uri="{BB962C8B-B14F-4D97-AF65-F5344CB8AC3E}">
        <p14:creationId xmlns:p14="http://schemas.microsoft.com/office/powerpoint/2010/main" val="10515512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 </a:t>
            </a:r>
            <a:r>
              <a:rPr lang="en-US" dirty="0" err="1"/>
              <a:t>Frigo</a:t>
            </a:r>
            <a:r>
              <a:rPr lang="en-US" dirty="0"/>
              <a:t> Vert</a:t>
            </a:r>
          </a:p>
        </p:txBody>
      </p:sp>
      <p:sp>
        <p:nvSpPr>
          <p:cNvPr id="3" name="Content Placeholder 2"/>
          <p:cNvSpPr>
            <a:spLocks noGrp="1"/>
          </p:cNvSpPr>
          <p:nvPr>
            <p:ph idx="1"/>
          </p:nvPr>
        </p:nvSpPr>
        <p:spPr/>
        <p:txBody>
          <a:bodyPr/>
          <a:lstStyle/>
          <a:p>
            <a:r>
              <a:rPr lang="en-US" dirty="0"/>
              <a:t>Before next class, please check out!</a:t>
            </a:r>
          </a:p>
          <a:p>
            <a:endParaRPr lang="en-US" dirty="0"/>
          </a:p>
          <a:p>
            <a:r>
              <a:rPr lang="en-US" sz="6000" dirty="0">
                <a:hlinkClick r:id="rId2"/>
              </a:rPr>
              <a:t>Le </a:t>
            </a:r>
            <a:r>
              <a:rPr lang="en-US" sz="6000" dirty="0" err="1">
                <a:hlinkClick r:id="rId2"/>
              </a:rPr>
              <a:t>Frigo</a:t>
            </a:r>
            <a:r>
              <a:rPr lang="en-US" sz="6000" dirty="0">
                <a:hlinkClick r:id="rId2"/>
              </a:rPr>
              <a:t> Vert</a:t>
            </a:r>
            <a:endParaRPr lang="en-US" sz="6000" dirty="0"/>
          </a:p>
          <a:p>
            <a:endParaRPr lang="en-US" sz="6000" dirty="0"/>
          </a:p>
          <a:p>
            <a:endParaRPr lang="en-US" dirty="0"/>
          </a:p>
        </p:txBody>
      </p:sp>
    </p:spTree>
    <p:extLst>
      <p:ext uri="{BB962C8B-B14F-4D97-AF65-F5344CB8AC3E}">
        <p14:creationId xmlns:p14="http://schemas.microsoft.com/office/powerpoint/2010/main" val="24403497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E43D9-0BFA-4B54-B897-B6A947300A77}"/>
              </a:ext>
            </a:extLst>
          </p:cNvPr>
          <p:cNvSpPr>
            <a:spLocks noGrp="1"/>
          </p:cNvSpPr>
          <p:nvPr>
            <p:ph type="title"/>
          </p:nvPr>
        </p:nvSpPr>
        <p:spPr/>
        <p:txBody>
          <a:bodyPr/>
          <a:lstStyle/>
          <a:p>
            <a:r>
              <a:rPr lang="en-US" dirty="0"/>
              <a:t>Discussion</a:t>
            </a:r>
          </a:p>
        </p:txBody>
      </p:sp>
      <p:sp>
        <p:nvSpPr>
          <p:cNvPr id="3" name="Content Placeholder 2">
            <a:extLst>
              <a:ext uri="{FF2B5EF4-FFF2-40B4-BE49-F238E27FC236}">
                <a16:creationId xmlns:a16="http://schemas.microsoft.com/office/drawing/2014/main" id="{90CF6648-C8C7-4850-85B4-DA8A2407027D}"/>
              </a:ext>
            </a:extLst>
          </p:cNvPr>
          <p:cNvSpPr>
            <a:spLocks noGrp="1"/>
          </p:cNvSpPr>
          <p:nvPr>
            <p:ph idx="1"/>
          </p:nvPr>
        </p:nvSpPr>
        <p:spPr/>
        <p:txBody>
          <a:bodyPr/>
          <a:lstStyle/>
          <a:p>
            <a:r>
              <a:rPr lang="en-US" dirty="0"/>
              <a:t>What is food? </a:t>
            </a:r>
          </a:p>
          <a:p>
            <a:r>
              <a:rPr lang="en-US" dirty="0"/>
              <a:t>What is culture?</a:t>
            </a:r>
          </a:p>
          <a:p>
            <a:r>
              <a:rPr lang="en-US" dirty="0"/>
              <a:t>What is the link between food and culture? </a:t>
            </a:r>
          </a:p>
          <a:p>
            <a:endParaRPr lang="en-US" dirty="0"/>
          </a:p>
        </p:txBody>
      </p:sp>
    </p:spTree>
    <p:extLst>
      <p:ext uri="{BB962C8B-B14F-4D97-AF65-F5344CB8AC3E}">
        <p14:creationId xmlns:p14="http://schemas.microsoft.com/office/powerpoint/2010/main" val="24236161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Culture? </a:t>
            </a:r>
          </a:p>
        </p:txBody>
      </p:sp>
      <p:sp>
        <p:nvSpPr>
          <p:cNvPr id="3" name="Content Placeholder 2"/>
          <p:cNvSpPr>
            <a:spLocks noGrp="1"/>
          </p:cNvSpPr>
          <p:nvPr>
            <p:ph idx="1"/>
          </p:nvPr>
        </p:nvSpPr>
        <p:spPr/>
        <p:txBody>
          <a:bodyPr>
            <a:normAutofit fontScale="92500" lnSpcReduction="10000"/>
          </a:bodyPr>
          <a:lstStyle/>
          <a:p>
            <a:r>
              <a:rPr lang="en-CA" dirty="0"/>
              <a:t>Raymond Williams </a:t>
            </a:r>
          </a:p>
          <a:p>
            <a:pPr lvl="1"/>
            <a:r>
              <a:rPr lang="en-CA" dirty="0"/>
              <a:t>A general process of intellectual, spiritual and aesthetic development.</a:t>
            </a:r>
          </a:p>
          <a:p>
            <a:pPr lvl="1"/>
            <a:r>
              <a:rPr lang="en-CA" dirty="0"/>
              <a:t>A particular way of life, whether of a people, period or group. </a:t>
            </a:r>
          </a:p>
          <a:p>
            <a:pPr lvl="1"/>
            <a:r>
              <a:rPr lang="en-CA" dirty="0"/>
              <a:t>The works and practices of intellectual and especially artistic activity. </a:t>
            </a:r>
            <a:endParaRPr lang="en-US" dirty="0"/>
          </a:p>
          <a:p>
            <a:r>
              <a:rPr lang="en-US" dirty="0"/>
              <a:t>Nesbitt-Larking</a:t>
            </a:r>
          </a:p>
          <a:p>
            <a:pPr lvl="1"/>
            <a:r>
              <a:rPr lang="en-US" dirty="0"/>
              <a:t>The general process of intellectual, spiritual, and artistic development of a people.</a:t>
            </a:r>
          </a:p>
          <a:p>
            <a:pPr lvl="1"/>
            <a:r>
              <a:rPr lang="en-US" dirty="0"/>
              <a:t>The entire way of life of a people, in terms of those practices and facts through which they express their meaning. </a:t>
            </a:r>
          </a:p>
          <a:p>
            <a:pPr lvl="1"/>
            <a:r>
              <a:rPr lang="en-US" dirty="0"/>
              <a:t>High culture – the works and practices of intellectual artistic activity</a:t>
            </a:r>
          </a:p>
          <a:p>
            <a:pPr lvl="1"/>
            <a:r>
              <a:rPr lang="en-US" dirty="0"/>
              <a:t>Culture is the way of life of a people, in particular their evolving ideas, beliefs, and values as they are understood, communicated and represented. </a:t>
            </a:r>
          </a:p>
          <a:p>
            <a:r>
              <a:rPr lang="en-US" dirty="0"/>
              <a:t>Bennett </a:t>
            </a:r>
          </a:p>
          <a:p>
            <a:pPr lvl="1"/>
            <a:r>
              <a:rPr lang="en-US" dirty="0"/>
              <a:t>Culture consists of all those practices (or activities) that signify; that is, which produce and communicate meaning by the manipulation of signs in socially shared and conventionalized ways.</a:t>
            </a:r>
          </a:p>
        </p:txBody>
      </p:sp>
    </p:spTree>
    <p:extLst>
      <p:ext uri="{BB962C8B-B14F-4D97-AF65-F5344CB8AC3E}">
        <p14:creationId xmlns:p14="http://schemas.microsoft.com/office/powerpoint/2010/main" val="28212137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What is Food Culture?</a:t>
            </a:r>
          </a:p>
        </p:txBody>
      </p:sp>
      <p:sp>
        <p:nvSpPr>
          <p:cNvPr id="6" name="Content Placeholder 5"/>
          <p:cNvSpPr>
            <a:spLocks noGrp="1"/>
          </p:cNvSpPr>
          <p:nvPr>
            <p:ph idx="1"/>
          </p:nvPr>
        </p:nvSpPr>
        <p:spPr/>
        <p:txBody>
          <a:bodyPr/>
          <a:lstStyle/>
          <a:p>
            <a:r>
              <a:rPr lang="en-CA" dirty="0"/>
              <a:t>Food culture refers to the practices, attitudes, and beliefs as well as the networks and institutions surrounding the production, distribution, and consumption of food. </a:t>
            </a:r>
          </a:p>
          <a:p>
            <a:r>
              <a:rPr lang="en-CA" dirty="0"/>
              <a:t>It encompasses the concepts of foodways, cuisine, and food system and includes the fundamental understandings a group has about food, historical and current conditions shaping that group’s relationship to food, and the ways in which the group uses food to express identity, community, values, status, power, artistry and creativity. It also includes a groups’ definitions of what items can be food, what is tasty, healthy, and socially appropriate for specific subgroups or individuals and when, how, why, and with whom those items can or should be consumed.</a:t>
            </a:r>
          </a:p>
          <a:p>
            <a:endParaRPr lang="en-CA" dirty="0"/>
          </a:p>
          <a:p>
            <a:r>
              <a:rPr lang="en-CA" dirty="0">
                <a:hlinkClick r:id="rId2"/>
              </a:rPr>
              <a:t>Source Dr. Long</a:t>
            </a:r>
            <a:endParaRPr lang="en-US" dirty="0"/>
          </a:p>
        </p:txBody>
      </p:sp>
    </p:spTree>
    <p:extLst>
      <p:ext uri="{BB962C8B-B14F-4D97-AF65-F5344CB8AC3E}">
        <p14:creationId xmlns:p14="http://schemas.microsoft.com/office/powerpoint/2010/main" val="38194159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078DC-5638-4174-9CC8-3B4FE74A3E8D}"/>
              </a:ext>
            </a:extLst>
          </p:cNvPr>
          <p:cNvSpPr>
            <a:spLocks noGrp="1"/>
          </p:cNvSpPr>
          <p:nvPr>
            <p:ph type="title"/>
          </p:nvPr>
        </p:nvSpPr>
        <p:spPr/>
        <p:txBody>
          <a:bodyPr/>
          <a:lstStyle/>
          <a:p>
            <a:r>
              <a:rPr lang="en-US" dirty="0"/>
              <a:t>You Are What You Eat</a:t>
            </a:r>
          </a:p>
        </p:txBody>
      </p:sp>
      <p:sp>
        <p:nvSpPr>
          <p:cNvPr id="3" name="Content Placeholder 2">
            <a:extLst>
              <a:ext uri="{FF2B5EF4-FFF2-40B4-BE49-F238E27FC236}">
                <a16:creationId xmlns:a16="http://schemas.microsoft.com/office/drawing/2014/main" id="{09066590-490D-4244-93BE-A1461BBED793}"/>
              </a:ext>
            </a:extLst>
          </p:cNvPr>
          <p:cNvSpPr>
            <a:spLocks noGrp="1"/>
          </p:cNvSpPr>
          <p:nvPr>
            <p:ph idx="1"/>
          </p:nvPr>
        </p:nvSpPr>
        <p:spPr/>
        <p:txBody>
          <a:bodyPr/>
          <a:lstStyle/>
          <a:p>
            <a:r>
              <a:rPr lang="en-US" b="1" dirty="0"/>
              <a:t>Spillman </a:t>
            </a:r>
          </a:p>
          <a:p>
            <a:r>
              <a:rPr lang="en-US" dirty="0"/>
              <a:t>Human process of meaning-making generating artifacts, categories, norms, values, practices, rituals, symbols, worldviews, ideas, ideologies, and discourses. </a:t>
            </a:r>
          </a:p>
          <a:p>
            <a:pPr marL="201168" lvl="1" indent="0">
              <a:buNone/>
            </a:pPr>
            <a:r>
              <a:rPr lang="en-US" dirty="0"/>
              <a:t>- institutions</a:t>
            </a:r>
            <a:br>
              <a:rPr lang="en-US" dirty="0"/>
            </a:br>
            <a:r>
              <a:rPr lang="en-US" dirty="0"/>
              <a:t>- specific or defined group</a:t>
            </a:r>
            <a:br>
              <a:rPr lang="en-US" dirty="0"/>
            </a:br>
            <a:r>
              <a:rPr lang="en-US" dirty="0"/>
              <a:t>- part of everyday interactions</a:t>
            </a:r>
          </a:p>
          <a:p>
            <a:endParaRPr lang="en-US" dirty="0"/>
          </a:p>
          <a:p>
            <a:r>
              <a:rPr lang="en-US" dirty="0"/>
              <a:t>How social interactions convey meaning and how meaning is interpreted.</a:t>
            </a:r>
          </a:p>
        </p:txBody>
      </p:sp>
    </p:spTree>
    <p:extLst>
      <p:ext uri="{BB962C8B-B14F-4D97-AF65-F5344CB8AC3E}">
        <p14:creationId xmlns:p14="http://schemas.microsoft.com/office/powerpoint/2010/main" val="34391924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 Are What You Eat</a:t>
            </a:r>
          </a:p>
        </p:txBody>
      </p:sp>
      <p:sp>
        <p:nvSpPr>
          <p:cNvPr id="3" name="Content Placeholder 2"/>
          <p:cNvSpPr>
            <a:spLocks noGrp="1"/>
          </p:cNvSpPr>
          <p:nvPr>
            <p:ph idx="1"/>
          </p:nvPr>
        </p:nvSpPr>
        <p:spPr/>
        <p:txBody>
          <a:bodyPr/>
          <a:lstStyle/>
          <a:p>
            <a:r>
              <a:rPr lang="en-US" b="1" dirty="0"/>
              <a:t>Anne </a:t>
            </a:r>
            <a:r>
              <a:rPr lang="en-US" b="1" dirty="0" err="1"/>
              <a:t>Swidler</a:t>
            </a:r>
            <a:r>
              <a:rPr lang="en-US" b="1" dirty="0"/>
              <a:t> </a:t>
            </a:r>
          </a:p>
          <a:p>
            <a:pPr lvl="1"/>
            <a:r>
              <a:rPr lang="en-US" dirty="0"/>
              <a:t>Culture is toolkit or repertories</a:t>
            </a:r>
          </a:p>
          <a:p>
            <a:pPr lvl="1"/>
            <a:r>
              <a:rPr lang="en-US" dirty="0"/>
              <a:t>A realistic cultural theory should lead us to understand that people are not passive ‘cultural dopes’ but rather active, sometimes skilled users of culture whom we actually observe</a:t>
            </a:r>
          </a:p>
          <a:p>
            <a:pPr lvl="1"/>
            <a:r>
              <a:rPr lang="en-US" dirty="0"/>
              <a:t>Culture should be viewed as a collection of culturally defined elements</a:t>
            </a:r>
          </a:p>
          <a:p>
            <a:pPr lvl="1"/>
            <a:r>
              <a:rPr lang="en-US" dirty="0"/>
              <a:t>From a reparatory, individuals can pick elements that sustain habitual behaviors or select tools to explore new ways of acting in the world</a:t>
            </a:r>
          </a:p>
          <a:p>
            <a:pPr lvl="1"/>
            <a:r>
              <a:rPr lang="en-US" dirty="0"/>
              <a:t>People have agency but are also led by cultural norms</a:t>
            </a:r>
          </a:p>
          <a:p>
            <a:pPr marL="201168" lvl="1" indent="0">
              <a:buNone/>
            </a:pPr>
            <a:endParaRPr lang="en-US" dirty="0"/>
          </a:p>
          <a:p>
            <a:pPr marL="201168" lvl="1" indent="0">
              <a:buNone/>
            </a:pPr>
            <a:endParaRPr lang="en-US" dirty="0"/>
          </a:p>
        </p:txBody>
      </p:sp>
    </p:spTree>
    <p:extLst>
      <p:ext uri="{BB962C8B-B14F-4D97-AF65-F5344CB8AC3E}">
        <p14:creationId xmlns:p14="http://schemas.microsoft.com/office/powerpoint/2010/main" val="35176745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 Are What You Eat</a:t>
            </a:r>
          </a:p>
        </p:txBody>
      </p:sp>
      <p:sp>
        <p:nvSpPr>
          <p:cNvPr id="3" name="Content Placeholder 2"/>
          <p:cNvSpPr>
            <a:spLocks noGrp="1"/>
          </p:cNvSpPr>
          <p:nvPr>
            <p:ph idx="1"/>
          </p:nvPr>
        </p:nvSpPr>
        <p:spPr/>
        <p:txBody>
          <a:bodyPr/>
          <a:lstStyle/>
          <a:p>
            <a:r>
              <a:rPr lang="en-US" sz="2400" b="1" dirty="0"/>
              <a:t>Giddens</a:t>
            </a:r>
          </a:p>
          <a:p>
            <a:pPr lvl="1"/>
            <a:r>
              <a:rPr lang="en-US" b="1" dirty="0"/>
              <a:t>Practical consciousness – </a:t>
            </a:r>
            <a:r>
              <a:rPr lang="en-US" dirty="0"/>
              <a:t>Tacit understandings and intuitive decisions people make as they go about daily routines but they can’t always directly express. </a:t>
            </a:r>
          </a:p>
          <a:p>
            <a:pPr lvl="1"/>
            <a:r>
              <a:rPr lang="en-US" b="1" dirty="0"/>
              <a:t>Discursive consciousness – </a:t>
            </a:r>
            <a:r>
              <a:rPr lang="en-US" dirty="0"/>
              <a:t>Formal articulations and rationalizations for actions. </a:t>
            </a:r>
          </a:p>
          <a:p>
            <a:r>
              <a:rPr lang="en-US" sz="2400" b="1" dirty="0"/>
              <a:t>Bourdieu</a:t>
            </a:r>
            <a:r>
              <a:rPr lang="en-US" dirty="0"/>
              <a:t> </a:t>
            </a:r>
          </a:p>
          <a:p>
            <a:pPr lvl="1"/>
            <a:r>
              <a:rPr lang="en-US" b="1" dirty="0"/>
              <a:t>Habitus – </a:t>
            </a:r>
            <a:r>
              <a:rPr lang="en-US" dirty="0"/>
              <a:t>Tastes become internalized and converted into a disposition that generates meaningful practices and meaning-giving perceptions</a:t>
            </a:r>
          </a:p>
          <a:p>
            <a:pPr lvl="2"/>
            <a:r>
              <a:rPr lang="en-US" dirty="0"/>
              <a:t>Habitus typically translates people’s social class into their embodied taste preferences that may give them advantages later on in life. </a:t>
            </a:r>
          </a:p>
          <a:p>
            <a:pPr marL="201168" lvl="1" indent="0">
              <a:buNone/>
            </a:pPr>
            <a:endParaRPr lang="en-US" dirty="0"/>
          </a:p>
        </p:txBody>
      </p:sp>
    </p:spTree>
    <p:extLst>
      <p:ext uri="{BB962C8B-B14F-4D97-AF65-F5344CB8AC3E}">
        <p14:creationId xmlns:p14="http://schemas.microsoft.com/office/powerpoint/2010/main" val="18627574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 Are What You Eat</a:t>
            </a:r>
          </a:p>
        </p:txBody>
      </p:sp>
      <p:sp>
        <p:nvSpPr>
          <p:cNvPr id="3" name="Content Placeholder 2"/>
          <p:cNvSpPr>
            <a:spLocks noGrp="1"/>
          </p:cNvSpPr>
          <p:nvPr>
            <p:ph idx="1"/>
          </p:nvPr>
        </p:nvSpPr>
        <p:spPr/>
        <p:txBody>
          <a:bodyPr/>
          <a:lstStyle/>
          <a:p>
            <a:r>
              <a:rPr lang="en-US" b="1" dirty="0"/>
              <a:t>Cognition is a dual process </a:t>
            </a:r>
            <a:r>
              <a:rPr lang="en-US" dirty="0"/>
              <a:t>– Deliberate conscious process that is slow and reflexive &amp; automatic process that is fast and intuitive.</a:t>
            </a:r>
          </a:p>
          <a:p>
            <a:r>
              <a:rPr lang="en-US" b="1" dirty="0"/>
              <a:t>Schemas</a:t>
            </a:r>
            <a:r>
              <a:rPr lang="en-US" dirty="0"/>
              <a:t> – Represent deep, largely ‘unconscious’ networks of neural associations that facilitate perception, interpretation and action…Schemas emerge from experience and allow people from becoming cognitively overburdened in daily life. (Vaisey)</a:t>
            </a:r>
          </a:p>
          <a:p>
            <a:r>
              <a:rPr lang="en-US" b="1" dirty="0"/>
              <a:t>Ethical foodscape </a:t>
            </a:r>
            <a:r>
              <a:rPr lang="en-US" dirty="0"/>
              <a:t>– A realm where good food is not simply viewed as an individual indulgence, but connects to collective obligations like sustainability, animal welfare, and social justice. (Goodman)</a:t>
            </a:r>
          </a:p>
          <a:p>
            <a:r>
              <a:rPr lang="en-US" b="1" dirty="0"/>
              <a:t>Alternative hedonism </a:t>
            </a:r>
            <a:r>
              <a:rPr lang="en-US" dirty="0"/>
              <a:t>– Consuming differently (ethically) can be a source of pleasure. (Soper)</a:t>
            </a:r>
          </a:p>
        </p:txBody>
      </p:sp>
    </p:spTree>
    <p:extLst>
      <p:ext uri="{BB962C8B-B14F-4D97-AF65-F5344CB8AC3E}">
        <p14:creationId xmlns:p14="http://schemas.microsoft.com/office/powerpoint/2010/main" val="30184327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Cognitive Model &amp; Schemas</a:t>
            </a:r>
          </a:p>
        </p:txBody>
      </p:sp>
      <p:sp>
        <p:nvSpPr>
          <p:cNvPr id="6" name="Text Placeholder 5"/>
          <p:cNvSpPr>
            <a:spLocks noGrp="1"/>
          </p:cNvSpPr>
          <p:nvPr>
            <p:ph type="body" idx="1"/>
          </p:nvPr>
        </p:nvSpPr>
        <p:spPr>
          <a:xfrm>
            <a:off x="1097280" y="1737360"/>
            <a:ext cx="4937760" cy="617235"/>
          </a:xfrm>
        </p:spPr>
        <p:txBody>
          <a:bodyPr/>
          <a:lstStyle/>
          <a:p>
            <a:r>
              <a:rPr lang="en-CA" dirty="0"/>
              <a:t>Cognitive Model</a:t>
            </a:r>
          </a:p>
        </p:txBody>
      </p:sp>
      <p:pic>
        <p:nvPicPr>
          <p:cNvPr id="5" name="Content Placeholder 3" descr="BKB05F04.jpg"/>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403966" y="2156604"/>
            <a:ext cx="5624173" cy="4071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6"/>
          <p:cNvSpPr>
            <a:spLocks noGrp="1"/>
          </p:cNvSpPr>
          <p:nvPr>
            <p:ph type="body" sz="quarter" idx="3"/>
          </p:nvPr>
        </p:nvSpPr>
        <p:spPr>
          <a:xfrm>
            <a:off x="6217920" y="1737360"/>
            <a:ext cx="4937760" cy="419244"/>
          </a:xfrm>
        </p:spPr>
        <p:txBody>
          <a:bodyPr>
            <a:normAutofit fontScale="85000" lnSpcReduction="10000"/>
          </a:bodyPr>
          <a:lstStyle/>
          <a:p>
            <a:r>
              <a:rPr lang="en-CA" dirty="0"/>
              <a:t>Semantic Processing – Spreading Activation</a:t>
            </a:r>
          </a:p>
        </p:txBody>
      </p:sp>
      <p:pic>
        <p:nvPicPr>
          <p:cNvPr id="4" name="Picture 3"/>
          <p:cNvPicPr>
            <a:picLocks noChangeAspect="1"/>
          </p:cNvPicPr>
          <p:nvPr/>
        </p:nvPicPr>
        <p:blipFill>
          <a:blip r:embed="rId3"/>
          <a:stretch>
            <a:fillRect/>
          </a:stretch>
        </p:blipFill>
        <p:spPr>
          <a:xfrm>
            <a:off x="6035040" y="2545803"/>
            <a:ext cx="5854700" cy="3293269"/>
          </a:xfrm>
          <a:prstGeom prst="rect">
            <a:avLst/>
          </a:prstGeom>
        </p:spPr>
      </p:pic>
    </p:spTree>
    <p:extLst>
      <p:ext uri="{BB962C8B-B14F-4D97-AF65-F5344CB8AC3E}">
        <p14:creationId xmlns:p14="http://schemas.microsoft.com/office/powerpoint/2010/main" val="353615609"/>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1533</TotalTime>
  <Words>1047</Words>
  <Application>Microsoft Office PowerPoint</Application>
  <PresentationFormat>Widescreen</PresentationFormat>
  <Paragraphs>89</Paragraphs>
  <Slides>18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Calibri</vt:lpstr>
      <vt:lpstr>Calibri Light</vt:lpstr>
      <vt:lpstr>Retrospect</vt:lpstr>
      <vt:lpstr>Food and Culture</vt:lpstr>
      <vt:lpstr>Discussion</vt:lpstr>
      <vt:lpstr>What is Culture? </vt:lpstr>
      <vt:lpstr>What is Food Culture?</vt:lpstr>
      <vt:lpstr>You Are What You Eat</vt:lpstr>
      <vt:lpstr>You Are What You Eat</vt:lpstr>
      <vt:lpstr>You Are What You Eat</vt:lpstr>
      <vt:lpstr>You Are What You Eat</vt:lpstr>
      <vt:lpstr>Cognitive Model &amp; Schemas</vt:lpstr>
      <vt:lpstr>Ecological Systems Theory of Development </vt:lpstr>
      <vt:lpstr>Food and Culture – Meaning Behind Food – You Are What You Eat</vt:lpstr>
      <vt:lpstr>Your Own Food Shopping Habits</vt:lpstr>
      <vt:lpstr>General Framework</vt:lpstr>
      <vt:lpstr>Critical Multidimensional Model</vt:lpstr>
      <vt:lpstr>Analyze a brand of Breakfast Cereals Through One of These Models</vt:lpstr>
      <vt:lpstr>Please Think About and Answer the Following Questions</vt:lpstr>
      <vt:lpstr>Cooking for Next Week</vt:lpstr>
      <vt:lpstr>Le Frigo Vert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Edible Activism!</dc:title>
  <dc:creator>Erik Chevrier</dc:creator>
  <cp:lastModifiedBy>Erik Chevrier</cp:lastModifiedBy>
  <cp:revision>99</cp:revision>
  <dcterms:created xsi:type="dcterms:W3CDTF">2016-08-29T02:04:56Z</dcterms:created>
  <dcterms:modified xsi:type="dcterms:W3CDTF">2019-09-16T23:32:27Z</dcterms:modified>
</cp:coreProperties>
</file>